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1" r:id="rId5"/>
  </p:sldMasterIdLst>
  <p:notesMasterIdLst>
    <p:notesMasterId r:id="rId32"/>
  </p:notesMasterIdLst>
  <p:handoutMasterIdLst>
    <p:handoutMasterId r:id="rId33"/>
  </p:handoutMasterIdLst>
  <p:sldIdLst>
    <p:sldId id="535" r:id="rId6"/>
    <p:sldId id="620" r:id="rId7"/>
    <p:sldId id="621" r:id="rId8"/>
    <p:sldId id="622" r:id="rId9"/>
    <p:sldId id="623" r:id="rId10"/>
    <p:sldId id="559" r:id="rId11"/>
    <p:sldId id="555" r:id="rId12"/>
    <p:sldId id="569" r:id="rId13"/>
    <p:sldId id="585" r:id="rId14"/>
    <p:sldId id="587" r:id="rId15"/>
    <p:sldId id="594" r:id="rId16"/>
    <p:sldId id="512" r:id="rId17"/>
    <p:sldId id="513" r:id="rId18"/>
    <p:sldId id="516" r:id="rId19"/>
    <p:sldId id="510" r:id="rId20"/>
    <p:sldId id="593" r:id="rId21"/>
    <p:sldId id="595" r:id="rId22"/>
    <p:sldId id="596" r:id="rId23"/>
    <p:sldId id="624" r:id="rId24"/>
    <p:sldId id="618" r:id="rId25"/>
    <p:sldId id="626" r:id="rId26"/>
    <p:sldId id="628" r:id="rId27"/>
    <p:sldId id="630" r:id="rId28"/>
    <p:sldId id="631" r:id="rId29"/>
    <p:sldId id="259" r:id="rId30"/>
    <p:sldId id="258" r:id="rId31"/>
  </p:sldIdLst>
  <p:sldSz cx="9144000" cy="6858000" type="screen4x3"/>
  <p:notesSz cx="7099300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1" autoAdjust="0"/>
    <p:restoredTop sz="87814" autoAdjust="0"/>
  </p:normalViewPr>
  <p:slideViewPr>
    <p:cSldViewPr>
      <p:cViewPr varScale="1">
        <p:scale>
          <a:sx n="97" d="100"/>
          <a:sy n="97" d="100"/>
        </p:scale>
        <p:origin x="129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810" y="-8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FE0F3EB4-D65B-4D6E-BDFF-D8F5C9C2516D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963A2EE9-8F08-4C6D-BB70-54FCAC0774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490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93EA2393-F9DA-4508-9057-14D7AEE5ABA3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7677025C-802F-49FC-B167-64DE7C507A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620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7025C-802F-49FC-B167-64DE7C507A57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239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DC3C3-3033-4DBC-8625-C5FFF5FBC00A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850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187624" y="6356350"/>
            <a:ext cx="936104" cy="365125"/>
          </a:xfrm>
          <a:prstGeom prst="rect">
            <a:avLst/>
          </a:prstGeom>
        </p:spPr>
        <p:txBody>
          <a:bodyPr/>
          <a:lstStyle/>
          <a:p>
            <a:fld id="{6671C382-3711-45E4-9090-67DBB7E37794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FB96-974A-4C96-B800-3264F7E62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431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187624" y="6356350"/>
            <a:ext cx="936104" cy="365125"/>
          </a:xfrm>
          <a:prstGeom prst="rect">
            <a:avLst/>
          </a:prstGeom>
        </p:spPr>
        <p:txBody>
          <a:bodyPr/>
          <a:lstStyle/>
          <a:p>
            <a:fld id="{6671C382-3711-45E4-9090-67DBB7E37794}" type="datetimeFigureOut">
              <a:rPr lang="ru-RU" smtClean="0"/>
              <a:pPr/>
              <a:t>14.12.2017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FB96-974A-4C96-B800-3264F7E62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807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187624" y="6356350"/>
            <a:ext cx="936104" cy="365125"/>
          </a:xfrm>
          <a:prstGeom prst="rect">
            <a:avLst/>
          </a:prstGeom>
        </p:spPr>
        <p:txBody>
          <a:bodyPr/>
          <a:lstStyle/>
          <a:p>
            <a:fld id="{6671C382-3711-45E4-9090-67DBB7E37794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FB96-974A-4C96-B800-3264F7E62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681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1187624" y="6356350"/>
            <a:ext cx="936104" cy="365125"/>
          </a:xfrm>
          <a:prstGeom prst="rect">
            <a:avLst/>
          </a:prstGeom>
        </p:spPr>
        <p:txBody>
          <a:bodyPr/>
          <a:lstStyle/>
          <a:p>
            <a:fld id="{6671C382-3711-45E4-9090-67DBB7E37794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FB96-974A-4C96-B800-3264F7E62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196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A084-0641-449B-8D01-AE4F5D8BC306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BE18-0071-497D-831A-1C2958E70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A084-0641-449B-8D01-AE4F5D8BC306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BE18-0071-497D-831A-1C2958E70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A084-0641-449B-8D01-AE4F5D8BC306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BE18-0071-497D-831A-1C2958E70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A084-0641-449B-8D01-AE4F5D8BC306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BE18-0071-497D-831A-1C2958E70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A084-0641-449B-8D01-AE4F5D8BC306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BE18-0071-497D-831A-1C2958E70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A084-0641-449B-8D01-AE4F5D8BC306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BE18-0071-497D-831A-1C2958E70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A084-0641-449B-8D01-AE4F5D8BC306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BE18-0071-497D-831A-1C2958E70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187624" y="6356350"/>
            <a:ext cx="926402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6671C382-3711-45E4-9090-67DBB7E37794}" type="datetimeFigureOut">
              <a:rPr lang="ru-RU" smtClean="0"/>
              <a:pPr/>
              <a:t>14.12.2017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864096" cy="365125"/>
          </a:xfrm>
        </p:spPr>
        <p:txBody>
          <a:bodyPr/>
          <a:lstStyle/>
          <a:p>
            <a:fld id="{85F5FB96-974A-4C96-B800-3264F7E62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574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A084-0641-449B-8D01-AE4F5D8BC306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BE18-0071-497D-831A-1C2958E70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A084-0641-449B-8D01-AE4F5D8BC306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BE18-0071-497D-831A-1C2958E70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A084-0641-449B-8D01-AE4F5D8BC306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BE18-0071-497D-831A-1C2958E70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A084-0641-449B-8D01-AE4F5D8BC306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9BE18-0071-497D-831A-1C2958E70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187624" y="6356350"/>
            <a:ext cx="936104" cy="365125"/>
          </a:xfrm>
          <a:prstGeom prst="rect">
            <a:avLst/>
          </a:prstGeom>
        </p:spPr>
        <p:txBody>
          <a:bodyPr/>
          <a:lstStyle/>
          <a:p>
            <a:fld id="{6671C382-3711-45E4-9090-67DBB7E37794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FB96-974A-4C96-B800-3264F7E62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167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187624" y="6356350"/>
            <a:ext cx="936104" cy="365125"/>
          </a:xfrm>
          <a:prstGeom prst="rect">
            <a:avLst/>
          </a:prstGeom>
        </p:spPr>
        <p:txBody>
          <a:bodyPr/>
          <a:lstStyle/>
          <a:p>
            <a:fld id="{6671C382-3711-45E4-9090-67DBB7E37794}" type="datetimeFigureOut">
              <a:rPr lang="ru-RU" smtClean="0"/>
              <a:pPr/>
              <a:t>14.12.2017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FB96-974A-4C96-B800-3264F7E62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233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187624" y="6356350"/>
            <a:ext cx="936104" cy="365125"/>
          </a:xfrm>
          <a:prstGeom prst="rect">
            <a:avLst/>
          </a:prstGeom>
        </p:spPr>
        <p:txBody>
          <a:bodyPr/>
          <a:lstStyle/>
          <a:p>
            <a:fld id="{6671C382-3711-45E4-9090-67DBB7E37794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FB96-974A-4C96-B800-3264F7E62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499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1187624" y="6356350"/>
            <a:ext cx="936104" cy="365125"/>
          </a:xfrm>
          <a:prstGeom prst="rect">
            <a:avLst/>
          </a:prstGeom>
        </p:spPr>
        <p:txBody>
          <a:bodyPr/>
          <a:lstStyle/>
          <a:p>
            <a:fld id="{6671C382-3711-45E4-9090-67DBB7E37794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FB96-974A-4C96-B800-3264F7E62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196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71C382-3711-45E4-9090-67DBB7E37794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FB96-974A-4C96-B800-3264F7E62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858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187624" y="6356350"/>
            <a:ext cx="936104" cy="365125"/>
          </a:xfrm>
          <a:prstGeom prst="rect">
            <a:avLst/>
          </a:prstGeom>
        </p:spPr>
        <p:txBody>
          <a:bodyPr/>
          <a:lstStyle/>
          <a:p>
            <a:fld id="{6671C382-3711-45E4-9090-67DBB7E37794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FB96-974A-4C96-B800-3264F7E62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203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187624" y="6356350"/>
            <a:ext cx="936104" cy="365125"/>
          </a:xfrm>
          <a:prstGeom prst="rect">
            <a:avLst/>
          </a:prstGeom>
        </p:spPr>
        <p:txBody>
          <a:bodyPr/>
          <a:lstStyle/>
          <a:p>
            <a:fld id="{6671C382-3711-45E4-9090-67DBB7E37794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FB96-974A-4C96-B800-3264F7E62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584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956376" y="6356350"/>
            <a:ext cx="936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5FB96-974A-4C96-B800-3264F7E6201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Дата 3"/>
          <p:cNvSpPr>
            <a:spLocks noGrp="1"/>
          </p:cNvSpPr>
          <p:nvPr>
            <p:ph type="dt" sz="half" idx="2"/>
          </p:nvPr>
        </p:nvSpPr>
        <p:spPr>
          <a:xfrm>
            <a:off x="1187624" y="6381328"/>
            <a:ext cx="926402" cy="340147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</a:defRPr>
            </a:lvl1pPr>
          </a:lstStyle>
          <a:p>
            <a:fld id="{6671C382-3711-45E4-9090-67DBB7E37794}" type="datetimeFigureOut">
              <a:rPr lang="ru-RU" smtClean="0"/>
              <a:pPr/>
              <a:t>14.12.2017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0188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9A084-0641-449B-8D01-AE4F5D8BC306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9BE18-0071-497D-831A-1C2958E70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gors@aspectspb.ru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pectspb.ru/" TargetMode="External"/><Relationship Id="rId2" Type="http://schemas.openxmlformats.org/officeDocument/2006/relationships/hyperlink" Target="mailto:gors@aspectspb.ru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3861048"/>
            <a:ext cx="7772400" cy="1907927"/>
          </a:xfrm>
        </p:spPr>
        <p:txBody>
          <a:bodyPr>
            <a:normAutofit/>
          </a:bodyPr>
          <a:lstStyle/>
          <a:p>
            <a:r>
              <a:rPr lang="ru-RU" dirty="0" smtClean="0"/>
              <a:t>1. Введение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6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равовые требования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Статьи:</a:t>
            </a:r>
          </a:p>
          <a:p>
            <a:pPr marL="0" indent="0">
              <a:buNone/>
            </a:pPr>
            <a:r>
              <a:rPr lang="ru-RU" dirty="0" smtClean="0"/>
              <a:t>Глава 2. 5-13 - Условия обработки </a:t>
            </a:r>
            <a:r>
              <a:rPr lang="ru-RU" dirty="0" err="1" smtClean="0"/>
              <a:t>ПДн</a:t>
            </a:r>
            <a:r>
              <a:rPr lang="ru-RU" dirty="0" smtClean="0"/>
              <a:t> </a:t>
            </a:r>
          </a:p>
          <a:p>
            <a:r>
              <a:rPr lang="ru-RU" dirty="0" smtClean="0"/>
              <a:t>14-17 – Права субъекта </a:t>
            </a:r>
            <a:r>
              <a:rPr lang="ru-RU" dirty="0" err="1" smtClean="0"/>
              <a:t>ПДн</a:t>
            </a:r>
            <a:endParaRPr lang="ru-RU" dirty="0" smtClean="0"/>
          </a:p>
          <a:p>
            <a:r>
              <a:rPr lang="ru-RU" dirty="0" smtClean="0"/>
              <a:t>20 – При обращениях субъекта к оператору</a:t>
            </a:r>
          </a:p>
          <a:p>
            <a:r>
              <a:rPr lang="ru-RU" dirty="0" smtClean="0"/>
              <a:t>21 – Устранение нарушений</a:t>
            </a:r>
          </a:p>
          <a:p>
            <a:r>
              <a:rPr lang="ru-RU" dirty="0" smtClean="0"/>
              <a:t>22  Уведомление </a:t>
            </a:r>
            <a:r>
              <a:rPr lang="ru-RU" dirty="0" err="1" smtClean="0"/>
              <a:t>Роскомнадзора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366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Глава 2. Принципы и условия обработки </a:t>
            </a:r>
            <a:r>
              <a:rPr lang="ru-RU" dirty="0" err="1" smtClean="0"/>
              <a:t>ПДн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Статья 5. Принципы обработки персональных данных</a:t>
            </a:r>
          </a:p>
          <a:p>
            <a:pPr marL="0" indent="0">
              <a:buNone/>
            </a:pPr>
            <a:r>
              <a:rPr lang="ru-RU" b="1" dirty="0"/>
              <a:t>Статья 6. Условия обработки персональных данных</a:t>
            </a:r>
          </a:p>
          <a:p>
            <a:pPr marL="0" indent="0">
              <a:buNone/>
            </a:pPr>
            <a:r>
              <a:rPr lang="ru-RU" dirty="0"/>
              <a:t>Статья 7. Конфиденциальность персональных данных</a:t>
            </a:r>
          </a:p>
          <a:p>
            <a:pPr marL="0" indent="0">
              <a:buNone/>
            </a:pPr>
            <a:r>
              <a:rPr lang="ru-RU" dirty="0"/>
              <a:t>Статья 8. Общедоступные источники персональных данных</a:t>
            </a:r>
          </a:p>
          <a:p>
            <a:pPr marL="0" indent="0">
              <a:buNone/>
            </a:pPr>
            <a:r>
              <a:rPr lang="ru-RU" b="1" dirty="0"/>
              <a:t>Статья 9. Согласие субъекта персональных данных на обработку его персональных данных</a:t>
            </a:r>
          </a:p>
          <a:p>
            <a:pPr marL="0" indent="0">
              <a:buNone/>
            </a:pPr>
            <a:r>
              <a:rPr lang="ru-RU" dirty="0"/>
              <a:t>Статья 10. Специальные категории персональных данных</a:t>
            </a:r>
          </a:p>
          <a:p>
            <a:pPr marL="0" indent="0">
              <a:buNone/>
            </a:pPr>
            <a:r>
              <a:rPr lang="ru-RU" dirty="0"/>
              <a:t>Статья 11. Биометрические персональные данные</a:t>
            </a:r>
          </a:p>
          <a:p>
            <a:pPr marL="0" indent="0">
              <a:buNone/>
            </a:pPr>
            <a:r>
              <a:rPr lang="ru-RU" dirty="0"/>
              <a:t>Статья 12. Трансграничная передача персональных данных</a:t>
            </a:r>
          </a:p>
          <a:p>
            <a:pPr marL="0" indent="0">
              <a:buNone/>
            </a:pPr>
            <a:r>
              <a:rPr lang="ru-RU" dirty="0"/>
              <a:t>Статья 13. Особенности обработки персональных данных в государственных или муниципальных информационных системах персональных данных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6101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Статья 5. Принципы обработки ПДн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1. </a:t>
            </a:r>
            <a:r>
              <a:rPr lang="ru-RU" dirty="0" smtClean="0"/>
              <a:t>Законность </a:t>
            </a:r>
            <a:r>
              <a:rPr lang="ru-RU" dirty="0"/>
              <a:t>и </a:t>
            </a:r>
            <a:r>
              <a:rPr lang="ru-RU" dirty="0" smtClean="0"/>
              <a:t>справедливость.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2. </a:t>
            </a:r>
            <a:r>
              <a:rPr lang="ru-RU" dirty="0" smtClean="0"/>
              <a:t>Ограничение обработки ПДн только заявленными ранее целями.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3. </a:t>
            </a:r>
            <a:r>
              <a:rPr lang="ru-RU" dirty="0" smtClean="0"/>
              <a:t>Недопустимость объединения баз данных для разных целей.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4. </a:t>
            </a:r>
            <a:r>
              <a:rPr lang="ru-RU" dirty="0" smtClean="0"/>
              <a:t>Обработка ПДн, отвечающих </a:t>
            </a:r>
            <a:r>
              <a:rPr lang="ru-RU" dirty="0"/>
              <a:t>целям их обработки.</a:t>
            </a:r>
          </a:p>
          <a:p>
            <a:pPr marL="0" indent="0">
              <a:buNone/>
            </a:pPr>
            <a:r>
              <a:rPr lang="ru-RU" dirty="0" smtClean="0"/>
              <a:t>5.ПДн не должны быть избыточными.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905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Статья 5. Принципы обработки ПДн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6. Точность и актуальность ПДн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7. </a:t>
            </a:r>
            <a:r>
              <a:rPr lang="ru-RU" dirty="0" smtClean="0"/>
              <a:t>Соблюдение сроков хранения.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34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Объем и сроки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849086" y="1800808"/>
            <a:ext cx="0" cy="4105470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849086" y="5906278"/>
            <a:ext cx="7735077" cy="0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олилиния 8"/>
          <p:cNvSpPr/>
          <p:nvPr/>
        </p:nvSpPr>
        <p:spPr>
          <a:xfrm>
            <a:off x="849086" y="2369976"/>
            <a:ext cx="7212563" cy="3536302"/>
          </a:xfrm>
          <a:custGeom>
            <a:avLst/>
            <a:gdLst>
              <a:gd name="connsiteX0" fmla="*/ 9330 w 7212563"/>
              <a:gd name="connsiteY0" fmla="*/ 0 h 3536302"/>
              <a:gd name="connsiteX1" fmla="*/ 765110 w 7212563"/>
              <a:gd name="connsiteY1" fmla="*/ 0 h 3536302"/>
              <a:gd name="connsiteX2" fmla="*/ 765110 w 7212563"/>
              <a:gd name="connsiteY2" fmla="*/ 1483567 h 3536302"/>
              <a:gd name="connsiteX3" fmla="*/ 2659224 w 7212563"/>
              <a:gd name="connsiteY3" fmla="*/ 1483567 h 3536302"/>
              <a:gd name="connsiteX4" fmla="*/ 2659224 w 7212563"/>
              <a:gd name="connsiteY4" fmla="*/ 3032448 h 3536302"/>
              <a:gd name="connsiteX5" fmla="*/ 7212563 w 7212563"/>
              <a:gd name="connsiteY5" fmla="*/ 3032448 h 3536302"/>
              <a:gd name="connsiteX6" fmla="*/ 7212563 w 7212563"/>
              <a:gd name="connsiteY6" fmla="*/ 3536302 h 3536302"/>
              <a:gd name="connsiteX7" fmla="*/ 0 w 7212563"/>
              <a:gd name="connsiteY7" fmla="*/ 3536302 h 3536302"/>
              <a:gd name="connsiteX8" fmla="*/ 9330 w 7212563"/>
              <a:gd name="connsiteY8" fmla="*/ 0 h 3536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12563" h="3536302">
                <a:moveTo>
                  <a:pt x="9330" y="0"/>
                </a:moveTo>
                <a:lnTo>
                  <a:pt x="765110" y="0"/>
                </a:lnTo>
                <a:lnTo>
                  <a:pt x="765110" y="1483567"/>
                </a:lnTo>
                <a:lnTo>
                  <a:pt x="2659224" y="1483567"/>
                </a:lnTo>
                <a:lnTo>
                  <a:pt x="2659224" y="3032448"/>
                </a:lnTo>
                <a:lnTo>
                  <a:pt x="7212563" y="3032448"/>
                </a:lnTo>
                <a:lnTo>
                  <a:pt x="7212563" y="3536302"/>
                </a:lnTo>
                <a:lnTo>
                  <a:pt x="0" y="3536302"/>
                </a:lnTo>
                <a:lnTo>
                  <a:pt x="933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296956" y="1848986"/>
            <a:ext cx="989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 год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065998" y="2185309"/>
            <a:ext cx="1138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5 лет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268547" y="4823927"/>
            <a:ext cx="1189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75 лет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93914" y="1003418"/>
            <a:ext cx="11103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Объем ПДн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903028" y="5994146"/>
            <a:ext cx="1110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Время</a:t>
            </a:r>
            <a:endParaRPr lang="ru-RU" sz="2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508310" y="4313828"/>
            <a:ext cx="1520889" cy="111558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604864" y="2575249"/>
            <a:ext cx="2529837" cy="126896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Выноска 1 (с границей) 17"/>
          <p:cNvSpPr/>
          <p:nvPr/>
        </p:nvSpPr>
        <p:spPr>
          <a:xfrm>
            <a:off x="3635166" y="1594403"/>
            <a:ext cx="2461098" cy="425675"/>
          </a:xfrm>
          <a:prstGeom prst="accentCallout1">
            <a:avLst>
              <a:gd name="adj1" fmla="val 39317"/>
              <a:gd name="adj2" fmla="val -9914"/>
              <a:gd name="adj3" fmla="val 272466"/>
              <a:gd name="adj4" fmla="val -52562"/>
            </a:avLst>
          </a:prstGeom>
          <a:solidFill>
            <a:schemeClr val="accent6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Обосновать?</a:t>
            </a:r>
            <a:endParaRPr lang="ru-RU" sz="2400" dirty="0"/>
          </a:p>
        </p:txBody>
      </p:sp>
      <p:sp>
        <p:nvSpPr>
          <p:cNvPr id="19" name="Выноска 1 (с границей) 18"/>
          <p:cNvSpPr/>
          <p:nvPr/>
        </p:nvSpPr>
        <p:spPr>
          <a:xfrm>
            <a:off x="5798827" y="3240762"/>
            <a:ext cx="2461098" cy="425675"/>
          </a:xfrm>
          <a:prstGeom prst="accentCallout1">
            <a:avLst>
              <a:gd name="adj1" fmla="val 39317"/>
              <a:gd name="adj2" fmla="val -9914"/>
              <a:gd name="adj3" fmla="val 327032"/>
              <a:gd name="adj4" fmla="val -138583"/>
            </a:avLst>
          </a:prstGeom>
          <a:solidFill>
            <a:schemeClr val="accent6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Обеспечить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1186773" y="4790697"/>
            <a:ext cx="244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Обоснованные объём и сроки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47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Статья 6. </a:t>
            </a:r>
            <a:br>
              <a:rPr lang="ru-RU" dirty="0" smtClean="0"/>
            </a:br>
            <a:r>
              <a:rPr lang="ru-RU" dirty="0" smtClean="0"/>
              <a:t>Допускается обработка ПДн: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1556792"/>
            <a:ext cx="8075240" cy="67883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 согласия субъекта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11560" y="2420888"/>
            <a:ext cx="8075240" cy="64348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рамках законодательства РФ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11560" y="3178893"/>
            <a:ext cx="8075240" cy="56847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Для исполнения договора (заключения договора)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3867040"/>
            <a:ext cx="8075240" cy="59389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Для осуществления законных прав и интересов Оператора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11560" y="4624679"/>
            <a:ext cx="8075240" cy="46256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Обработка обезличенных данных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11560" y="5250996"/>
            <a:ext cx="8075240" cy="4822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Опубликованных субъектом данных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11560" y="5943626"/>
            <a:ext cx="8075240" cy="65372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Правосудие, </a:t>
            </a:r>
            <a:r>
              <a:rPr lang="ru-RU" dirty="0" err="1" smtClean="0"/>
              <a:t>Госуслуги</a:t>
            </a:r>
            <a:r>
              <a:rPr lang="ru-RU" dirty="0" smtClean="0"/>
              <a:t>, Неотложная помощь, Общественно-значимая деятельность, Журналистика, Обязательная публикация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2729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Статья 6. Поручение обработки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Пункт 3. </a:t>
            </a:r>
          </a:p>
          <a:p>
            <a:r>
              <a:rPr lang="ru-RU" dirty="0" smtClean="0"/>
              <a:t>Оператор вправе поручить обработку </a:t>
            </a:r>
            <a:r>
              <a:rPr lang="ru-RU" dirty="0" err="1" smtClean="0"/>
              <a:t>ПДн</a:t>
            </a:r>
            <a:r>
              <a:rPr lang="ru-RU" dirty="0" smtClean="0"/>
              <a:t> другому лицу с согласия субъекта *</a:t>
            </a:r>
          </a:p>
          <a:p>
            <a:r>
              <a:rPr lang="ru-RU" dirty="0" smtClean="0"/>
              <a:t>На основании договора или акта органа власти</a:t>
            </a:r>
          </a:p>
          <a:p>
            <a:pPr marL="0" indent="0">
              <a:buNone/>
            </a:pPr>
            <a:r>
              <a:rPr lang="ru-RU" dirty="0" smtClean="0"/>
              <a:t>В поручении:</a:t>
            </a:r>
          </a:p>
          <a:p>
            <a:r>
              <a:rPr lang="ru-RU" dirty="0" smtClean="0"/>
              <a:t>Перечень действий</a:t>
            </a:r>
          </a:p>
          <a:p>
            <a:r>
              <a:rPr lang="ru-RU" dirty="0" smtClean="0"/>
              <a:t>Цели обработки</a:t>
            </a:r>
          </a:p>
          <a:p>
            <a:r>
              <a:rPr lang="ru-RU" dirty="0" smtClean="0"/>
              <a:t>Обязанность соблюдать конфиденциальность и безопасность </a:t>
            </a:r>
            <a:r>
              <a:rPr lang="ru-RU" dirty="0" err="1" smtClean="0"/>
              <a:t>ПДн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898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Статья 9. Согласие субъекта персональных данных на обработку его персональных данных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 smtClean="0"/>
              <a:t>1. Дается субъектом свободно, своей волей и в своем интересе.</a:t>
            </a:r>
          </a:p>
          <a:p>
            <a:pPr marL="0" indent="0">
              <a:buNone/>
            </a:pPr>
            <a:r>
              <a:rPr lang="ru-RU" sz="2800" dirty="0" smtClean="0"/>
              <a:t>Конкретность, информированность, сознательность.</a:t>
            </a:r>
          </a:p>
          <a:p>
            <a:pPr marL="0" indent="0">
              <a:buNone/>
            </a:pPr>
            <a:r>
              <a:rPr lang="ru-RU" sz="2800" dirty="0" smtClean="0"/>
              <a:t>В любой форме, позволяющей подтвердить факт (за исключением случаев, установленных ФЗ).</a:t>
            </a:r>
          </a:p>
          <a:p>
            <a:pPr marL="0" indent="0">
              <a:buNone/>
            </a:pPr>
            <a:r>
              <a:rPr lang="ru-RU" sz="2800" dirty="0" smtClean="0"/>
              <a:t>2</a:t>
            </a:r>
            <a:r>
              <a:rPr lang="ru-RU" sz="2800" dirty="0" smtClean="0">
                <a:solidFill>
                  <a:srgbClr val="FF0000"/>
                </a:solidFill>
              </a:rPr>
              <a:t>. Согласие может быть отозвано.</a:t>
            </a:r>
          </a:p>
          <a:p>
            <a:pPr marL="0" indent="0">
              <a:buNone/>
            </a:pPr>
            <a:r>
              <a:rPr lang="ru-RU" sz="2800" dirty="0" smtClean="0"/>
              <a:t>3. Обязанность предоставить доказательство согласия – на операторе </a:t>
            </a:r>
            <a:r>
              <a:rPr lang="ru-RU" sz="2800" dirty="0" err="1" smtClean="0"/>
              <a:t>ПДн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r>
              <a:rPr lang="ru-RU" sz="2800" dirty="0" smtClean="0"/>
              <a:t>4. Согласие в письменной форме.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8265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Случаи, требующие согласия </a:t>
            </a:r>
            <a:r>
              <a:rPr lang="ru-RU" dirty="0" smtClean="0"/>
              <a:t>в письменной форме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800" dirty="0" smtClean="0"/>
              <a:t>ФЗ-152 – согласие </a:t>
            </a:r>
            <a:r>
              <a:rPr lang="ru-RU" sz="2800" b="1" dirty="0" smtClean="0"/>
              <a:t>в письменной форме</a:t>
            </a:r>
            <a:r>
              <a:rPr lang="ru-RU" sz="2800" dirty="0" smtClean="0"/>
              <a:t>:</a:t>
            </a:r>
            <a:endParaRPr lang="ru-RU" sz="2800" dirty="0" smtClean="0"/>
          </a:p>
          <a:p>
            <a:r>
              <a:rPr lang="ru-RU" sz="2800" dirty="0" smtClean="0"/>
              <a:t>Помещение в общедоступные источники информации</a:t>
            </a:r>
          </a:p>
          <a:p>
            <a:r>
              <a:rPr lang="ru-RU" sz="2800" dirty="0" smtClean="0"/>
              <a:t>Специальные категории </a:t>
            </a:r>
            <a:r>
              <a:rPr lang="ru-RU" sz="2800" dirty="0" err="1" smtClean="0"/>
              <a:t>ПДн</a:t>
            </a:r>
            <a:endParaRPr lang="ru-RU" sz="2800" dirty="0" smtClean="0"/>
          </a:p>
          <a:p>
            <a:r>
              <a:rPr lang="ru-RU" sz="2800" dirty="0" smtClean="0"/>
              <a:t>Биометрические </a:t>
            </a:r>
            <a:r>
              <a:rPr lang="ru-RU" sz="2800" dirty="0" err="1" smtClean="0"/>
              <a:t>ПДн</a:t>
            </a:r>
            <a:endParaRPr lang="ru-RU" sz="2800" dirty="0" smtClean="0"/>
          </a:p>
          <a:p>
            <a:r>
              <a:rPr lang="ru-RU" sz="2800" dirty="0" smtClean="0"/>
              <a:t>Трансграничная передача в страны, не обеспечивающие адекватную защиту </a:t>
            </a:r>
            <a:r>
              <a:rPr lang="ru-RU" sz="2800" dirty="0" err="1" smtClean="0"/>
              <a:t>ПДн</a:t>
            </a:r>
            <a:endParaRPr lang="ru-RU" sz="2800" dirty="0" smtClean="0"/>
          </a:p>
          <a:p>
            <a:r>
              <a:rPr lang="ru-RU" sz="2800" dirty="0" smtClean="0"/>
              <a:t>Принятие решений исключительно с использованием автоматизации</a:t>
            </a:r>
          </a:p>
          <a:p>
            <a:pPr marL="0" indent="0">
              <a:buNone/>
            </a:pPr>
            <a:r>
              <a:rPr lang="ru-RU" sz="2800" dirty="0" smtClean="0"/>
              <a:t>ТК РФ (ст.88</a:t>
            </a:r>
            <a:r>
              <a:rPr lang="ru-RU" sz="2800" dirty="0" smtClean="0"/>
              <a:t>) – </a:t>
            </a:r>
            <a:r>
              <a:rPr lang="ru-RU" sz="2800" b="1" dirty="0" smtClean="0"/>
              <a:t>с письменного согласия</a:t>
            </a:r>
            <a:r>
              <a:rPr lang="ru-RU" sz="2800" dirty="0" smtClean="0"/>
              <a:t>:</a:t>
            </a:r>
            <a:endParaRPr lang="ru-RU" sz="2800" dirty="0" smtClean="0"/>
          </a:p>
          <a:p>
            <a:r>
              <a:rPr lang="ru-RU" sz="2800" dirty="0" smtClean="0"/>
              <a:t>Передача третьим лицам</a:t>
            </a:r>
          </a:p>
          <a:p>
            <a:r>
              <a:rPr lang="ru-RU" sz="2800" dirty="0" smtClean="0"/>
              <a:t>Передача в коммерческих целях</a:t>
            </a:r>
          </a:p>
          <a:p>
            <a:endParaRPr lang="ru-RU" sz="28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006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Согласие в письменной форме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6200" dirty="0" smtClean="0"/>
              <a:t>Статья 9. п.4 </a:t>
            </a:r>
          </a:p>
          <a:p>
            <a:pPr marL="0" indent="0">
              <a:buNone/>
            </a:pPr>
            <a:r>
              <a:rPr lang="ru-RU" sz="6200" dirty="0" smtClean="0"/>
              <a:t>«…Согласие </a:t>
            </a:r>
            <a:r>
              <a:rPr lang="ru-RU" sz="6200" dirty="0"/>
              <a:t>в письменной форме субъекта персональных данных на обработку его персональных данных должно включать в себя, в частности:</a:t>
            </a:r>
          </a:p>
          <a:p>
            <a:pPr marL="0" indent="0">
              <a:buNone/>
            </a:pPr>
            <a:r>
              <a:rPr lang="ru-RU" sz="4900" dirty="0"/>
              <a:t>1) </a:t>
            </a:r>
            <a:r>
              <a:rPr lang="ru-RU" sz="4900" b="1" dirty="0"/>
              <a:t>фамилию, имя, отчество, адрес </a:t>
            </a:r>
            <a:r>
              <a:rPr lang="ru-RU" sz="4900" dirty="0"/>
              <a:t>субъекта персональных данных, </a:t>
            </a:r>
            <a:r>
              <a:rPr lang="ru-RU" sz="4900" b="1" dirty="0"/>
              <a:t>номер основного документа</a:t>
            </a:r>
            <a:r>
              <a:rPr lang="ru-RU" sz="4900" dirty="0"/>
              <a:t>, удостоверяющего его личность, сведения о </a:t>
            </a:r>
            <a:r>
              <a:rPr lang="ru-RU" sz="4900" b="1" dirty="0"/>
              <a:t>дате выдачи</a:t>
            </a:r>
            <a:r>
              <a:rPr lang="ru-RU" sz="4900" dirty="0"/>
              <a:t> указанного документа и </a:t>
            </a:r>
            <a:r>
              <a:rPr lang="ru-RU" sz="4900" b="1" dirty="0"/>
              <a:t>выдавшем его органе</a:t>
            </a:r>
            <a:r>
              <a:rPr lang="ru-RU" sz="4900" dirty="0"/>
              <a:t>;</a:t>
            </a:r>
          </a:p>
          <a:p>
            <a:pPr marL="0" indent="0">
              <a:buNone/>
            </a:pPr>
            <a:r>
              <a:rPr lang="ru-RU" sz="4900" dirty="0"/>
              <a:t>2) фамилию, имя, отчество, адрес </a:t>
            </a:r>
            <a:r>
              <a:rPr lang="ru-RU" sz="4900" b="1" dirty="0"/>
              <a:t>представителя субъекта персональных данных</a:t>
            </a:r>
            <a:r>
              <a:rPr lang="ru-RU" sz="4900" dirty="0"/>
              <a:t>, номер основного документа, удостоверяющего его личность, сведения о дате выдачи указанного документа и выдавшем его органе, </a:t>
            </a:r>
            <a:r>
              <a:rPr lang="ru-RU" sz="4900" b="1" dirty="0"/>
              <a:t>реквизиты доверенности или иного документа, подтверждающего полномочия этого представителя </a:t>
            </a:r>
            <a:r>
              <a:rPr lang="ru-RU" sz="4900" dirty="0"/>
              <a:t>(при получении согласия от представителя субъекта персональных данных);</a:t>
            </a:r>
          </a:p>
          <a:p>
            <a:pPr marL="0" indent="0">
              <a:buNone/>
            </a:pPr>
            <a:r>
              <a:rPr lang="ru-RU" sz="4900" dirty="0"/>
              <a:t>3) </a:t>
            </a:r>
            <a:r>
              <a:rPr lang="ru-RU" sz="4900" b="1" dirty="0"/>
              <a:t>наименование или фамилию, имя, отчество и адрес </a:t>
            </a:r>
            <a:r>
              <a:rPr lang="ru-RU" sz="4900" b="1" dirty="0" smtClean="0"/>
              <a:t>оператора</a:t>
            </a:r>
            <a:r>
              <a:rPr lang="ru-RU" sz="4900" dirty="0" smtClean="0"/>
              <a:t>;</a:t>
            </a:r>
            <a:endParaRPr lang="ru-RU" sz="4900" dirty="0"/>
          </a:p>
          <a:p>
            <a:pPr marL="0" indent="0">
              <a:buNone/>
            </a:pPr>
            <a:r>
              <a:rPr lang="ru-RU" sz="4900" dirty="0"/>
              <a:t>4) </a:t>
            </a:r>
            <a:r>
              <a:rPr lang="ru-RU" sz="4900" b="1" dirty="0">
                <a:solidFill>
                  <a:srgbClr val="FF0000"/>
                </a:solidFill>
              </a:rPr>
              <a:t>цель</a:t>
            </a:r>
            <a:r>
              <a:rPr lang="ru-RU" sz="4900" b="1" dirty="0"/>
              <a:t> обработки персональных данных</a:t>
            </a:r>
            <a:r>
              <a:rPr lang="ru-RU" sz="4900" dirty="0"/>
              <a:t>;</a:t>
            </a:r>
          </a:p>
          <a:p>
            <a:pPr marL="0" indent="0">
              <a:buNone/>
            </a:pPr>
            <a:r>
              <a:rPr lang="ru-RU" sz="4900" dirty="0"/>
              <a:t>5) перечень персональных </a:t>
            </a:r>
            <a:r>
              <a:rPr lang="ru-RU" sz="4900" dirty="0" smtClean="0"/>
              <a:t>данных;</a:t>
            </a:r>
            <a:endParaRPr lang="ru-RU" sz="4900" dirty="0"/>
          </a:p>
          <a:p>
            <a:pPr marL="0" indent="0">
              <a:buNone/>
            </a:pPr>
            <a:r>
              <a:rPr lang="ru-RU" sz="4900" dirty="0"/>
              <a:t>6) наименование или фамилию, имя, отчество и адрес </a:t>
            </a:r>
            <a:r>
              <a:rPr lang="ru-RU" sz="4900" b="1" dirty="0"/>
              <a:t>лица, осуществляющего обработку персональных данных по поручению </a:t>
            </a:r>
            <a:r>
              <a:rPr lang="ru-RU" sz="4900" b="1" dirty="0" smtClean="0"/>
              <a:t>оператора</a:t>
            </a:r>
            <a:r>
              <a:rPr lang="ru-RU" sz="4900" dirty="0" smtClean="0"/>
              <a:t>;</a:t>
            </a:r>
            <a:endParaRPr lang="ru-RU" sz="4900" dirty="0"/>
          </a:p>
          <a:p>
            <a:pPr marL="0" indent="0">
              <a:buNone/>
            </a:pPr>
            <a:r>
              <a:rPr lang="ru-RU" sz="4900" dirty="0"/>
              <a:t>7) </a:t>
            </a:r>
            <a:r>
              <a:rPr lang="ru-RU" sz="4900" b="1" dirty="0"/>
              <a:t>перечень действий </a:t>
            </a:r>
            <a:r>
              <a:rPr lang="ru-RU" sz="4900" dirty="0"/>
              <a:t>с персональными данными, на совершение которых дается согласие, </a:t>
            </a:r>
            <a:r>
              <a:rPr lang="ru-RU" sz="4900" b="1" dirty="0"/>
              <a:t>общее описание </a:t>
            </a:r>
            <a:r>
              <a:rPr lang="ru-RU" sz="4900" dirty="0"/>
              <a:t>используемых оператором </a:t>
            </a:r>
            <a:r>
              <a:rPr lang="ru-RU" sz="4900" b="1" dirty="0"/>
              <a:t>способов обработки персональных данных</a:t>
            </a:r>
            <a:r>
              <a:rPr lang="ru-RU" sz="4900" dirty="0"/>
              <a:t>;</a:t>
            </a:r>
          </a:p>
          <a:p>
            <a:pPr marL="0" indent="0">
              <a:buNone/>
            </a:pPr>
            <a:r>
              <a:rPr lang="ru-RU" sz="4900" dirty="0"/>
              <a:t>8</a:t>
            </a:r>
            <a:r>
              <a:rPr lang="ru-RU" sz="4900" b="1" dirty="0"/>
              <a:t>) срок, в течение которого действует согласие </a:t>
            </a:r>
            <a:r>
              <a:rPr lang="ru-RU" sz="4900" dirty="0"/>
              <a:t>субъекта персональных данных, а также </a:t>
            </a:r>
            <a:r>
              <a:rPr lang="ru-RU" sz="4900" b="1" dirty="0"/>
              <a:t>способ его отзыва</a:t>
            </a:r>
            <a:r>
              <a:rPr lang="ru-RU" sz="4900" dirty="0"/>
              <a:t>, если иное не установлено федеральным законом;</a:t>
            </a:r>
          </a:p>
          <a:p>
            <a:pPr marL="0" indent="0">
              <a:buNone/>
            </a:pPr>
            <a:r>
              <a:rPr lang="ru-RU" sz="4900" dirty="0"/>
              <a:t>9) </a:t>
            </a:r>
            <a:r>
              <a:rPr lang="ru-RU" sz="4900" b="1" dirty="0"/>
              <a:t>подпись</a:t>
            </a:r>
            <a:r>
              <a:rPr lang="ru-RU" sz="4900" dirty="0"/>
              <a:t> субъекта персональных данных.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0617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835746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Министерство образования Кировской области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b="1" dirty="0" smtClean="0"/>
              <a:t>Обеспечение </a:t>
            </a:r>
            <a:r>
              <a:rPr lang="ru-RU" b="1" dirty="0"/>
              <a:t>безопасности персональных данных</a:t>
            </a:r>
            <a:r>
              <a:rPr lang="ru-RU" dirty="0" smtClean="0"/>
              <a:t>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ru-RU" sz="2400" dirty="0" smtClean="0"/>
              <a:t>Докладчик:</a:t>
            </a:r>
          </a:p>
          <a:p>
            <a:pPr algn="l"/>
            <a:r>
              <a:rPr lang="ru-RU" dirty="0" smtClean="0"/>
              <a:t>Городилов Сергей</a:t>
            </a:r>
            <a:r>
              <a:rPr lang="ru-RU" dirty="0"/>
              <a:t> </a:t>
            </a:r>
            <a:r>
              <a:rPr lang="ru-RU" dirty="0" smtClean="0"/>
              <a:t>Викторович</a:t>
            </a:r>
          </a:p>
          <a:p>
            <a:pPr algn="l"/>
            <a:r>
              <a:rPr lang="ru-RU" sz="1800" dirty="0" smtClean="0"/>
              <a:t>Руководитель направления ИБ, АСПЕКТ-СЕТИ</a:t>
            </a:r>
          </a:p>
          <a:p>
            <a:pPr algn="l"/>
            <a:r>
              <a:rPr lang="en-US" sz="1800" dirty="0" smtClean="0">
                <a:hlinkClick r:id="rId2"/>
              </a:rPr>
              <a:t>gors@aspectspb.ru</a:t>
            </a:r>
            <a:endParaRPr lang="en-US" sz="1800" dirty="0" smtClean="0"/>
          </a:p>
          <a:p>
            <a:pPr algn="l"/>
            <a:r>
              <a:rPr lang="en-US" sz="1800" dirty="0" smtClean="0"/>
              <a:t>46-56-46, 30-13-23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43122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Права субъекта </a:t>
            </a:r>
            <a:r>
              <a:rPr lang="ru-RU" dirty="0" err="1" smtClean="0"/>
              <a:t>ПДн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получить информацию, касающуюся обработки его </a:t>
            </a:r>
            <a:r>
              <a:rPr lang="ru-RU" dirty="0" err="1" smtClean="0"/>
              <a:t>ПДн</a:t>
            </a:r>
            <a:r>
              <a:rPr lang="ru-RU" dirty="0" smtClean="0"/>
              <a:t>, а также о третьих лицах (согласно ст.14, п.7)</a:t>
            </a:r>
          </a:p>
          <a:p>
            <a:pPr lvl="0"/>
            <a:r>
              <a:rPr lang="ru-RU" dirty="0" smtClean="0"/>
              <a:t>получить доступ к своим персональным данным</a:t>
            </a:r>
          </a:p>
          <a:p>
            <a:pPr lvl="0"/>
            <a:r>
              <a:rPr lang="ru-RU" dirty="0" smtClean="0"/>
              <a:t>просить уточнения, блокирования и уничтожения своих персональных данных при условии подтверждения факта неточности данных либо неправомерности их обработки;</a:t>
            </a:r>
          </a:p>
          <a:p>
            <a:pPr lvl="0"/>
            <a:r>
              <a:rPr lang="ru-RU" dirty="0" smtClean="0"/>
              <a:t>отозвать свое согласие на обработку </a:t>
            </a:r>
            <a:r>
              <a:rPr lang="ru-RU" dirty="0" err="1" smtClean="0"/>
              <a:t>ПДн</a:t>
            </a:r>
            <a:r>
              <a:rPr lang="ru-RU" dirty="0" smtClean="0"/>
              <a:t>, если обработка осуществлялась исключительно на его основании и не нарушает законных прав и </a:t>
            </a:r>
            <a:r>
              <a:rPr lang="ru-RU" dirty="0" smtClean="0"/>
              <a:t>интересов;</a:t>
            </a:r>
            <a:endParaRPr lang="ru-RU" dirty="0" smtClean="0"/>
          </a:p>
          <a:p>
            <a:pPr lvl="0"/>
            <a:r>
              <a:rPr lang="ru-RU" dirty="0" smtClean="0"/>
              <a:t>получить разъяснение Гострудинспекции о ее праве обработки </a:t>
            </a:r>
            <a:r>
              <a:rPr lang="ru-RU" dirty="0" err="1" smtClean="0"/>
              <a:t>ПДн</a:t>
            </a:r>
            <a:r>
              <a:rPr lang="ru-RU" dirty="0" smtClean="0"/>
              <a:t> без его согласия</a:t>
            </a:r>
          </a:p>
          <a:p>
            <a:pPr lvl="0"/>
            <a:r>
              <a:rPr lang="ru-RU" dirty="0" smtClean="0"/>
              <a:t>на защиту своих прав и интересов в отношении </a:t>
            </a:r>
            <a:r>
              <a:rPr lang="ru-RU" dirty="0" err="1" smtClean="0"/>
              <a:t>ПДн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Пример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474840" cy="4525963"/>
          </a:xfrm>
        </p:spPr>
        <p:txBody>
          <a:bodyPr/>
          <a:lstStyle/>
          <a:p>
            <a:r>
              <a:rPr lang="ru-RU" dirty="0" smtClean="0"/>
              <a:t>Процесс управления </a:t>
            </a:r>
            <a:r>
              <a:rPr lang="ru-RU" dirty="0" smtClean="0"/>
              <a:t>персоналом</a:t>
            </a:r>
            <a:endParaRPr lang="ru-RU" dirty="0" smtClean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50000" t="29405" r="6047" b="20317"/>
          <a:stretch/>
        </p:blipFill>
        <p:spPr>
          <a:xfrm>
            <a:off x="4427983" y="274638"/>
            <a:ext cx="4622691" cy="6394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43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Основные типы оснований (ст.6)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Закон (в </a:t>
            </a:r>
            <a:r>
              <a:rPr lang="ru-RU" dirty="0" err="1" smtClean="0"/>
              <a:t>т.ч</a:t>
            </a:r>
            <a:r>
              <a:rPr lang="ru-RU" dirty="0" smtClean="0"/>
              <a:t>. 152-ФЗ)</a:t>
            </a:r>
          </a:p>
          <a:p>
            <a:r>
              <a:rPr lang="ru-RU" dirty="0" smtClean="0"/>
              <a:t>Договор</a:t>
            </a:r>
          </a:p>
          <a:p>
            <a:r>
              <a:rPr lang="ru-RU" dirty="0" smtClean="0"/>
              <a:t>Соглашение (двустороннее)</a:t>
            </a:r>
          </a:p>
          <a:p>
            <a:r>
              <a:rPr lang="ru-RU" dirty="0" smtClean="0"/>
              <a:t>Согласие и согласие </a:t>
            </a:r>
            <a:r>
              <a:rPr lang="ru-RU" dirty="0" smtClean="0"/>
              <a:t>в письменной форме*</a:t>
            </a:r>
          </a:p>
          <a:p>
            <a:r>
              <a:rPr lang="ru-RU" dirty="0" smtClean="0"/>
              <a:t>Обезличивание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*Согласие – только в тех случаях, когда его отзыв не критичен для вашей деятельности.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4780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Взаимодействие с 3-ми лицами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70553" y="2036190"/>
            <a:ext cx="1536569" cy="865393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Субъект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3696092" y="1689265"/>
            <a:ext cx="1536569" cy="148943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Мы </a:t>
            </a:r>
            <a:r>
              <a:rPr lang="ru-RU" sz="1400" dirty="0" smtClean="0"/>
              <a:t>(оператор)</a:t>
            </a:r>
            <a:endParaRPr lang="ru-RU" sz="2800" dirty="0"/>
          </a:p>
        </p:txBody>
      </p:sp>
      <p:sp>
        <p:nvSpPr>
          <p:cNvPr id="6" name="Овал 5"/>
          <p:cNvSpPr/>
          <p:nvPr/>
        </p:nvSpPr>
        <p:spPr>
          <a:xfrm>
            <a:off x="6921631" y="1689265"/>
            <a:ext cx="1536569" cy="148943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3-е лицо</a:t>
            </a:r>
          </a:p>
          <a:p>
            <a:pPr algn="ctr"/>
            <a:r>
              <a:rPr lang="ru-RU" sz="1200" dirty="0"/>
              <a:t>(обработчик</a:t>
            </a:r>
            <a:r>
              <a:rPr lang="ru-RU" sz="1200" dirty="0" smtClean="0"/>
              <a:t>)</a:t>
            </a: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2167378" y="1953216"/>
            <a:ext cx="1528714" cy="9709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Согласие</a:t>
            </a:r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5394487" y="1930622"/>
            <a:ext cx="1527144" cy="9709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Поручение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470553" y="3860800"/>
            <a:ext cx="1536569" cy="84111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Субъект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6921629" y="3449122"/>
            <a:ext cx="1536569" cy="148943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Мы</a:t>
            </a:r>
          </a:p>
          <a:p>
            <a:pPr algn="ctr"/>
            <a:r>
              <a:rPr lang="ru-RU" sz="1200" dirty="0" smtClean="0"/>
              <a:t>(обработчик)</a:t>
            </a:r>
            <a:endParaRPr lang="ru-RU" sz="2800" dirty="0"/>
          </a:p>
        </p:txBody>
      </p:sp>
      <p:sp>
        <p:nvSpPr>
          <p:cNvPr id="11" name="Овал 10"/>
          <p:cNvSpPr/>
          <p:nvPr/>
        </p:nvSpPr>
        <p:spPr>
          <a:xfrm>
            <a:off x="3696091" y="3489571"/>
            <a:ext cx="1536569" cy="148943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3-е лицо</a:t>
            </a:r>
          </a:p>
          <a:p>
            <a:pPr algn="ctr"/>
            <a:r>
              <a:rPr lang="ru-RU" sz="1400" dirty="0" smtClean="0"/>
              <a:t>(оператор)</a:t>
            </a:r>
            <a:endParaRPr lang="ru-RU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2167378" y="3730954"/>
            <a:ext cx="1528714" cy="9709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Согласие</a:t>
            </a:r>
            <a:endParaRPr lang="ru-RU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5394487" y="3708360"/>
            <a:ext cx="1527144" cy="9709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Поручение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470553" y="5439176"/>
            <a:ext cx="1536569" cy="948243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Субъект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3705517" y="5179940"/>
            <a:ext cx="1536569" cy="148943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Мы</a:t>
            </a:r>
          </a:p>
          <a:p>
            <a:pPr algn="ctr"/>
            <a:r>
              <a:rPr lang="ru-RU" sz="1400" dirty="0" smtClean="0"/>
              <a:t>(оператор)</a:t>
            </a:r>
            <a:endParaRPr lang="ru-RU" sz="3200" dirty="0"/>
          </a:p>
        </p:txBody>
      </p:sp>
      <p:sp>
        <p:nvSpPr>
          <p:cNvPr id="16" name="Овал 15"/>
          <p:cNvSpPr/>
          <p:nvPr/>
        </p:nvSpPr>
        <p:spPr>
          <a:xfrm>
            <a:off x="6949906" y="5179938"/>
            <a:ext cx="1536569" cy="148943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3-е лицо</a:t>
            </a:r>
          </a:p>
          <a:p>
            <a:pPr algn="ctr"/>
            <a:r>
              <a:rPr lang="ru-RU" sz="1400" dirty="0" smtClean="0"/>
              <a:t>(оператор)</a:t>
            </a:r>
            <a:endParaRPr lang="ru-RU" dirty="0"/>
          </a:p>
        </p:txBody>
      </p:sp>
      <p:sp>
        <p:nvSpPr>
          <p:cNvPr id="17" name="Стрелка вправо 16"/>
          <p:cNvSpPr/>
          <p:nvPr/>
        </p:nvSpPr>
        <p:spPr>
          <a:xfrm flipH="1">
            <a:off x="2110818" y="5416458"/>
            <a:ext cx="1481579" cy="9709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Уведомление</a:t>
            </a:r>
            <a:endParaRPr lang="ru-RU" sz="1400" dirty="0"/>
          </a:p>
        </p:txBody>
      </p:sp>
      <p:sp>
        <p:nvSpPr>
          <p:cNvPr id="18" name="Стрелка вправо 17"/>
          <p:cNvSpPr/>
          <p:nvPr/>
        </p:nvSpPr>
        <p:spPr>
          <a:xfrm flipH="1">
            <a:off x="5251511" y="5439176"/>
            <a:ext cx="1592349" cy="9709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ПДн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84142" y="1324502"/>
            <a:ext cx="283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Поручение 3-му лицу: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84141" y="3316191"/>
            <a:ext cx="3791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Поручение нашей организации: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384141" y="5008897"/>
            <a:ext cx="3791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Получение от 3-го лица: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227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Согласия и соглашения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0" indent="0">
              <a:buNone/>
            </a:pPr>
            <a:r>
              <a:rPr lang="ru-RU" dirty="0"/>
              <a:t>Примеры!!!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484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Ваши вопросы?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662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6400800" cy="2592288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Городилов Сергей</a:t>
            </a:r>
          </a:p>
          <a:p>
            <a:pPr algn="l"/>
            <a:r>
              <a:rPr lang="ru-RU" sz="2400" dirty="0" smtClean="0"/>
              <a:t>Руководитель направления ИБ, АСПЕКТ СПб</a:t>
            </a:r>
          </a:p>
          <a:p>
            <a:pPr algn="l"/>
            <a:r>
              <a:rPr lang="en-US" sz="2400" dirty="0" smtClean="0">
                <a:hlinkClick r:id="rId2"/>
              </a:rPr>
              <a:t>gors@aspectspb.ru</a:t>
            </a:r>
            <a:r>
              <a:rPr lang="en-US" sz="2400" dirty="0" smtClean="0"/>
              <a:t> </a:t>
            </a:r>
          </a:p>
          <a:p>
            <a:pPr algn="l"/>
            <a:r>
              <a:rPr lang="en-US" sz="2400" dirty="0" smtClean="0">
                <a:hlinkClick r:id="rId3"/>
              </a:rPr>
              <a:t>www.aspectspb.ru</a:t>
            </a:r>
            <a:r>
              <a:rPr lang="en-US" sz="2400" dirty="0" smtClean="0"/>
              <a:t> </a:t>
            </a:r>
            <a:endParaRPr lang="ru-RU" sz="2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506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Организационно-правовая часть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4506920"/>
              </p:ext>
            </p:extLst>
          </p:nvPr>
        </p:nvGraphicFramePr>
        <p:xfrm>
          <a:off x="457200" y="1556792"/>
          <a:ext cx="8229600" cy="49982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2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10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55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1800" dirty="0">
                          <a:effectLst/>
                        </a:rPr>
                        <a:t>№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1800" dirty="0">
                          <a:effectLst/>
                        </a:rPr>
                        <a:t>Дата проведения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1800" dirty="0">
                          <a:effectLst/>
                        </a:rPr>
                        <a:t>Тема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465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kern="1800" dirty="0" smtClean="0">
                          <a:effectLst/>
                        </a:rPr>
                        <a:t>1.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1800" dirty="0" smtClean="0">
                          <a:effectLst/>
                        </a:rPr>
                        <a:t>23.11.2017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Основы информационной безопасности. Персональные данные и другие категории конфиденциальной информации. Законодательство и нормативные документы в области защиты персональных данных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4883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kern="1800" dirty="0" smtClean="0">
                          <a:solidFill>
                            <a:srgbClr val="FF0000"/>
                          </a:solidFill>
                          <a:effectLst/>
                        </a:rPr>
                        <a:t>2.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800" dirty="0">
                          <a:solidFill>
                            <a:srgbClr val="FF0000"/>
                          </a:solidFill>
                          <a:effectLst/>
                        </a:rPr>
                        <a:t>14.12.2017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</a:rPr>
                        <a:t>Правовые меры защиты персональных 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effectLst/>
                        </a:rPr>
                        <a:t>данных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 - 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effectLst/>
                        </a:rPr>
                        <a:t>КАДРЫ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4883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kern="1800" dirty="0" smtClean="0">
                          <a:solidFill>
                            <a:srgbClr val="7030A0"/>
                          </a:solidFill>
                          <a:effectLst/>
                        </a:rPr>
                        <a:t>3.</a:t>
                      </a:r>
                      <a:endParaRPr lang="ru-RU" sz="18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800" dirty="0" smtClean="0">
                          <a:solidFill>
                            <a:srgbClr val="7030A0"/>
                          </a:solidFill>
                          <a:effectLst/>
                        </a:rPr>
                        <a:t>1</a:t>
                      </a:r>
                      <a:r>
                        <a:rPr lang="ru-RU" sz="2400" kern="1800" dirty="0" smtClean="0">
                          <a:solidFill>
                            <a:srgbClr val="7030A0"/>
                          </a:solidFill>
                          <a:effectLst/>
                        </a:rPr>
                        <a:t>8</a:t>
                      </a:r>
                      <a:r>
                        <a:rPr lang="en-US" sz="2400" kern="1800" dirty="0" smtClean="0">
                          <a:solidFill>
                            <a:srgbClr val="7030A0"/>
                          </a:solidFill>
                          <a:effectLst/>
                        </a:rPr>
                        <a:t>.</a:t>
                      </a:r>
                      <a:r>
                        <a:rPr lang="ru-RU" sz="2400" kern="1800" dirty="0" smtClean="0">
                          <a:solidFill>
                            <a:srgbClr val="7030A0"/>
                          </a:solidFill>
                          <a:effectLst/>
                        </a:rPr>
                        <a:t>01</a:t>
                      </a:r>
                      <a:r>
                        <a:rPr lang="en-US" sz="2400" kern="1800" dirty="0" smtClean="0">
                          <a:solidFill>
                            <a:srgbClr val="7030A0"/>
                          </a:solidFill>
                          <a:effectLst/>
                        </a:rPr>
                        <a:t>.201</a:t>
                      </a:r>
                      <a:r>
                        <a:rPr lang="ru-RU" sz="2400" kern="1800" dirty="0" smtClean="0">
                          <a:solidFill>
                            <a:srgbClr val="7030A0"/>
                          </a:solidFill>
                          <a:effectLst/>
                        </a:rPr>
                        <a:t>8</a:t>
                      </a:r>
                      <a:endParaRPr lang="ru-RU" sz="18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7030A0"/>
                          </a:solidFill>
                          <a:effectLst/>
                        </a:rPr>
                        <a:t>Правовые меры защиты персональных </a:t>
                      </a:r>
                      <a:r>
                        <a:rPr lang="ru-RU" sz="2400" dirty="0" smtClean="0">
                          <a:solidFill>
                            <a:srgbClr val="7030A0"/>
                          </a:solidFill>
                          <a:effectLst/>
                        </a:rPr>
                        <a:t>данных</a:t>
                      </a:r>
                      <a:r>
                        <a:rPr lang="en-US" sz="2400" dirty="0" smtClean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7030A0"/>
                          </a:solidFill>
                          <a:effectLst/>
                        </a:rPr>
                        <a:t>– </a:t>
                      </a:r>
                      <a:r>
                        <a:rPr lang="ru-RU" sz="2400" dirty="0" smtClean="0">
                          <a:solidFill>
                            <a:srgbClr val="7030A0"/>
                          </a:solidFill>
                          <a:effectLst/>
                        </a:rPr>
                        <a:t>Образовательная деятельность</a:t>
                      </a:r>
                      <a:endParaRPr lang="ru-RU" sz="18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/>
                </a:tc>
                <a:extLst>
                  <a:ext uri="{0D108BD9-81ED-4DB2-BD59-A6C34878D82A}">
                    <a16:rowId xmlns:a16="http://schemas.microsoft.com/office/drawing/2014/main" val="37186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958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Организационно-техническая </a:t>
            </a:r>
            <a:r>
              <a:rPr lang="ru-RU" dirty="0" smtClean="0"/>
              <a:t>часть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1656407"/>
              </p:ext>
            </p:extLst>
          </p:nvPr>
        </p:nvGraphicFramePr>
        <p:xfrm>
          <a:off x="457200" y="1268760"/>
          <a:ext cx="8229600" cy="5218614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083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0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0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74883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kern="1800" dirty="0" smtClean="0">
                          <a:effectLst/>
                        </a:rPr>
                        <a:t>6.</a:t>
                      </a:r>
                      <a:r>
                        <a:rPr lang="ru-RU" sz="2400" kern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800" dirty="0">
                          <a:effectLst/>
                        </a:rPr>
                        <a:t>08.02.2018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</a:rPr>
                        <a:t>Организационные меры защиты персональных данных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1301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kern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800" dirty="0">
                          <a:effectLst/>
                        </a:rPr>
                        <a:t>01.03.2018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</a:rPr>
                        <a:t>Информационные системы персональных данных (</a:t>
                      </a:r>
                      <a:r>
                        <a:rPr lang="ru-RU" sz="2400" dirty="0" err="1" smtClean="0">
                          <a:effectLst/>
                        </a:rPr>
                        <a:t>ИСПДн</a:t>
                      </a:r>
                      <a:r>
                        <a:rPr lang="ru-RU" sz="2400" dirty="0" smtClean="0">
                          <a:effectLst/>
                        </a:rPr>
                        <a:t>)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9842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kern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800">
                          <a:effectLst/>
                        </a:rPr>
                        <a:t>15.03.2018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7030A0"/>
                          </a:solidFill>
                          <a:effectLst/>
                        </a:rPr>
                        <a:t>Модель угроз </a:t>
                      </a:r>
                      <a:r>
                        <a:rPr lang="ru-RU" sz="2400" dirty="0" err="1" smtClean="0">
                          <a:solidFill>
                            <a:srgbClr val="7030A0"/>
                          </a:solidFill>
                          <a:effectLst/>
                        </a:rPr>
                        <a:t>ПДн</a:t>
                      </a:r>
                      <a:r>
                        <a:rPr lang="ru-RU" sz="2400" dirty="0" smtClean="0">
                          <a:solidFill>
                            <a:srgbClr val="7030A0"/>
                          </a:solidFill>
                          <a:effectLst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Порядок защиты </a:t>
                      </a:r>
                      <a:r>
                        <a:rPr lang="ru-RU" sz="2400" dirty="0" err="1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ИСПДн</a:t>
                      </a:r>
                      <a:endParaRPr lang="ru-RU" sz="24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80" marR="620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1891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kern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05.04.2018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Средства обеспечения ИБ в различных сценариях 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1891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kern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r>
                        <a:rPr lang="ru-RU" sz="2400" kern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19.04.2018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Аттестация, сертификация и лицензирование в области защиты персональных данных. Контроль в области защиты персональных данных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493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Правовые меры защиты персональных данных - КАДРЫ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Семинар 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№2</a:t>
            </a:r>
            <a:endParaRPr lang="ru-RU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07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ФЗ-152 «О персональных данных»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18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ФЗ-152 «О персональных данных»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/>
              <a:t>Статья 1. Сфера действия настоящего Федерального закона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dirty="0"/>
              <a:t>о</a:t>
            </a:r>
            <a:r>
              <a:rPr lang="ru-RU" dirty="0" smtClean="0"/>
              <a:t>тношения</a:t>
            </a:r>
            <a:r>
              <a:rPr lang="ru-RU" dirty="0"/>
              <a:t>, связанные с обработкой персональных </a:t>
            </a:r>
            <a:r>
              <a:rPr lang="ru-RU" dirty="0" smtClean="0"/>
              <a:t>данных</a:t>
            </a:r>
          </a:p>
          <a:p>
            <a:r>
              <a:rPr lang="ru-RU" dirty="0"/>
              <a:t>в</a:t>
            </a:r>
            <a:r>
              <a:rPr lang="ru-RU" dirty="0" smtClean="0"/>
              <a:t>се организации и физические лица</a:t>
            </a:r>
          </a:p>
          <a:p>
            <a:r>
              <a:rPr lang="ru-RU" dirty="0" smtClean="0"/>
              <a:t>с </a:t>
            </a:r>
            <a:r>
              <a:rPr lang="ru-RU" dirty="0"/>
              <a:t>использованием средств </a:t>
            </a:r>
            <a:r>
              <a:rPr lang="ru-RU" dirty="0" smtClean="0"/>
              <a:t>автоматизации (ПК)</a:t>
            </a:r>
          </a:p>
          <a:p>
            <a:r>
              <a:rPr lang="ru-RU" dirty="0" smtClean="0"/>
              <a:t>без </a:t>
            </a:r>
            <a:r>
              <a:rPr lang="ru-RU" dirty="0"/>
              <a:t>использования </a:t>
            </a:r>
            <a:r>
              <a:rPr lang="ru-RU" dirty="0" smtClean="0"/>
              <a:t>средств автоматизации (ПК), </a:t>
            </a:r>
            <a:r>
              <a:rPr lang="ru-RU" dirty="0"/>
              <a:t>если обработка персональных данных </a:t>
            </a:r>
            <a:r>
              <a:rPr lang="ru-RU" dirty="0" smtClean="0"/>
              <a:t>похожа на автоматизированную (по алгоритму, накопление, систематизация)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0938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Статья 1. ФЗ-152 не действует: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обработка физическими </a:t>
            </a:r>
            <a:r>
              <a:rPr lang="ru-RU" dirty="0"/>
              <a:t>лицами </a:t>
            </a:r>
            <a:r>
              <a:rPr lang="ru-RU" b="1" dirty="0" smtClean="0"/>
              <a:t>для </a:t>
            </a:r>
            <a:r>
              <a:rPr lang="ru-RU" b="1" dirty="0"/>
              <a:t>личных и семейных нужд</a:t>
            </a:r>
            <a:r>
              <a:rPr lang="ru-RU" dirty="0"/>
              <a:t>, если при этом не нарушаются права субъектов </a:t>
            </a:r>
            <a:r>
              <a:rPr lang="ru-RU" dirty="0" err="1" smtClean="0"/>
              <a:t>ПДн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smtClean="0"/>
              <a:t>в </a:t>
            </a:r>
            <a:r>
              <a:rPr lang="ru-RU" dirty="0"/>
              <a:t>соответствии с законодательством </a:t>
            </a:r>
            <a:r>
              <a:rPr lang="ru-RU" b="1" dirty="0"/>
              <a:t>об архивном деле</a:t>
            </a:r>
            <a:r>
              <a:rPr lang="ru-RU" dirty="0"/>
              <a:t> в Российской Федерации;</a:t>
            </a:r>
          </a:p>
          <a:p>
            <a:r>
              <a:rPr lang="ru-RU" b="1" dirty="0" smtClean="0"/>
              <a:t>Государственная тайна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smtClean="0"/>
              <a:t>информация </a:t>
            </a:r>
            <a:r>
              <a:rPr lang="ru-RU" b="1" dirty="0"/>
              <a:t>о деятельности судов </a:t>
            </a:r>
            <a:r>
              <a:rPr lang="ru-RU" dirty="0"/>
              <a:t>в Российской </a:t>
            </a:r>
            <a:r>
              <a:rPr lang="ru-RU" dirty="0" smtClean="0"/>
              <a:t>Федерации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174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Правовые требования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930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АСПЕКТ СПб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5B32A9FB8E03F43B8080949B00E0112" ma:contentTypeVersion="0" ma:contentTypeDescription="Создание документа." ma:contentTypeScope="" ma:versionID="c1d50a28a107f7f57ac0aa514e6770e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2f955febea7e716b4e91cddba1711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D524B0F9-0B81-41B5-B932-8619AF322F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AB15809-88FB-4FD2-BB02-42B06FD200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5A6C05F-9044-462F-BE5F-993837058A79}">
  <ds:schemaRefs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6511</TotalTime>
  <Words>1057</Words>
  <Application>Microsoft Office PowerPoint</Application>
  <PresentationFormat>Экран (4:3)</PresentationFormat>
  <Paragraphs>185</Paragraphs>
  <Slides>26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Arial</vt:lpstr>
      <vt:lpstr>Calibri</vt:lpstr>
      <vt:lpstr>Times New Roman</vt:lpstr>
      <vt:lpstr>Тема АСПЕКТ СПб</vt:lpstr>
      <vt:lpstr>Специальное оформление</vt:lpstr>
      <vt:lpstr>1. Введение</vt:lpstr>
      <vt:lpstr>Министерство образования Кировской области  «Обеспечение безопасности персональных данных» </vt:lpstr>
      <vt:lpstr>Организационно-правовая часть</vt:lpstr>
      <vt:lpstr>Организационно-техническая часть</vt:lpstr>
      <vt:lpstr>Правовые меры защиты персональных данных - КАДРЫ</vt:lpstr>
      <vt:lpstr>ФЗ-152 «О персональных данных»</vt:lpstr>
      <vt:lpstr>ФЗ-152 «О персональных данных»</vt:lpstr>
      <vt:lpstr>Статья 1. ФЗ-152 не действует:</vt:lpstr>
      <vt:lpstr>Правовые требования </vt:lpstr>
      <vt:lpstr>Правовые требования</vt:lpstr>
      <vt:lpstr>Глава 2. Принципы и условия обработки ПДн</vt:lpstr>
      <vt:lpstr>Статья 5. Принципы обработки ПДн</vt:lpstr>
      <vt:lpstr>Статья 5. Принципы обработки ПДн</vt:lpstr>
      <vt:lpstr>Объем и сроки</vt:lpstr>
      <vt:lpstr>Статья 6.  Допускается обработка ПДн:</vt:lpstr>
      <vt:lpstr>Статья 6. Поручение обработки</vt:lpstr>
      <vt:lpstr>Статья 9. Согласие субъекта персональных данных на обработку его персональных данных</vt:lpstr>
      <vt:lpstr>Случаи, требующие согласия в письменной форме</vt:lpstr>
      <vt:lpstr>Согласие в письменной форме</vt:lpstr>
      <vt:lpstr>Права субъекта ПДн</vt:lpstr>
      <vt:lpstr>Пример исследования</vt:lpstr>
      <vt:lpstr>Основные типы оснований (ст.6)</vt:lpstr>
      <vt:lpstr>Взаимодействие с 3-ми лицами</vt:lpstr>
      <vt:lpstr>Согласия и соглашения</vt:lpstr>
      <vt:lpstr>Ваши вопросы?</vt:lpstr>
      <vt:lpstr>Спасибо за внимание!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Менеджмент информационной безопасности - Курсы в Академии госслужбы</dc:title>
  <dc:creator>Городилов Сергей</dc:creator>
  <cp:lastModifiedBy>Городилов Сергей</cp:lastModifiedBy>
  <cp:revision>298</cp:revision>
  <cp:lastPrinted>2013-04-15T09:10:39Z</cp:lastPrinted>
  <dcterms:created xsi:type="dcterms:W3CDTF">2012-05-21T06:43:21Z</dcterms:created>
  <dcterms:modified xsi:type="dcterms:W3CDTF">2017-12-14T10:35:54Z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0x01010085B32A9FB8E03F43B8080949B00E0112</vt:lpwstr>
  </property>
</Properties>
</file>