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3C094B-6681-4DF6-93F6-209F56223AC5}" v="120" dt="2018-05-22T07:17:30.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6" y="66"/>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ltLang="ru-RU"/>
          </a:p>
        </p:txBody>
      </p:sp>
      <p:sp>
        <p:nvSpPr>
          <p:cNvPr id="921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ltLang="ru-RU"/>
          </a:p>
        </p:txBody>
      </p:sp>
      <p:sp>
        <p:nvSpPr>
          <p:cNvPr id="921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1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Click to edit Master text styles</a:t>
            </a:r>
          </a:p>
          <a:p>
            <a:pPr lvl="1"/>
            <a:r>
              <a:rPr lang="ru-RU" altLang="ru-RU"/>
              <a:t>Second level</a:t>
            </a:r>
          </a:p>
          <a:p>
            <a:pPr lvl="2"/>
            <a:r>
              <a:rPr lang="ru-RU" altLang="ru-RU"/>
              <a:t>Third level</a:t>
            </a:r>
          </a:p>
          <a:p>
            <a:pPr lvl="3"/>
            <a:r>
              <a:rPr lang="ru-RU" altLang="ru-RU"/>
              <a:t>Fourth level</a:t>
            </a:r>
          </a:p>
          <a:p>
            <a:pPr lvl="4"/>
            <a:r>
              <a:rPr lang="ru-RU" altLang="ru-RU"/>
              <a:t>Fifth level</a:t>
            </a:r>
          </a:p>
        </p:txBody>
      </p:sp>
      <p:sp>
        <p:nvSpPr>
          <p:cNvPr id="921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ru-RU"/>
          </a:p>
        </p:txBody>
      </p:sp>
      <p:sp>
        <p:nvSpPr>
          <p:cNvPr id="921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3BDA03F-3B7C-4CA8-A751-3F1CCEC2483A}"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9" name="Rectangle 9"/>
          <p:cNvSpPr>
            <a:spLocks noChangeArrowheads="1"/>
          </p:cNvSpPr>
          <p:nvPr/>
        </p:nvSpPr>
        <p:spPr bwMode="auto">
          <a:xfrm>
            <a:off x="3455988" y="1987550"/>
            <a:ext cx="5724525" cy="10080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22" name="Rectangle 2"/>
          <p:cNvSpPr>
            <a:spLocks noGrp="1" noChangeArrowheads="1"/>
          </p:cNvSpPr>
          <p:nvPr>
            <p:ph type="ctrTitle"/>
          </p:nvPr>
        </p:nvSpPr>
        <p:spPr>
          <a:xfrm>
            <a:off x="2987675" y="1700213"/>
            <a:ext cx="6048375" cy="1109662"/>
          </a:xfrm>
        </p:spPr>
        <p:txBody>
          <a:bodyPr/>
          <a:lstStyle>
            <a:lvl1pPr>
              <a:defRPr sz="3200" b="1">
                <a:solidFill>
                  <a:schemeClr val="bg1"/>
                </a:solidFill>
              </a:defRPr>
            </a:lvl1pPr>
          </a:lstStyle>
          <a:p>
            <a:pPr lvl="0"/>
            <a:r>
              <a:rPr lang="ru-RU" altLang="ru-RU" noProof="0"/>
              <a:t>Образец заголовка</a:t>
            </a:r>
          </a:p>
        </p:txBody>
      </p:sp>
      <p:sp>
        <p:nvSpPr>
          <p:cNvPr id="5123" name="Rectangle 3"/>
          <p:cNvSpPr>
            <a:spLocks noGrp="1" noChangeArrowheads="1"/>
          </p:cNvSpPr>
          <p:nvPr>
            <p:ph type="subTitle" idx="1"/>
          </p:nvPr>
        </p:nvSpPr>
        <p:spPr>
          <a:xfrm>
            <a:off x="2987675" y="2446338"/>
            <a:ext cx="6048375" cy="696912"/>
          </a:xfrm>
        </p:spPr>
        <p:txBody>
          <a:bodyPr/>
          <a:lstStyle>
            <a:lvl1pPr marL="0" indent="0">
              <a:buFontTx/>
              <a:buNone/>
              <a:defRPr sz="2400" b="1">
                <a:solidFill>
                  <a:schemeClr val="bg1"/>
                </a:solidFill>
              </a:defRPr>
            </a:lvl1pPr>
          </a:lstStyle>
          <a:p>
            <a:pPr lvl="0"/>
            <a:r>
              <a:rPr lang="ru-RU" altLang="ru-RU" noProof="0"/>
              <a:t>Образец подзаголовка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635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10388" y="2416175"/>
            <a:ext cx="1909762" cy="40354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176338" y="2416175"/>
            <a:ext cx="5581650" cy="40354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84089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358315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Tree>
    <p:extLst>
      <p:ext uri="{BB962C8B-B14F-4D97-AF65-F5344CB8AC3E}">
        <p14:creationId xmlns:p14="http://schemas.microsoft.com/office/powerpoint/2010/main" val="31041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1176338" y="2997200"/>
            <a:ext cx="3744912" cy="3454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073650" y="2997200"/>
            <a:ext cx="3746500" cy="3454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41537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660870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extLst>
      <p:ext uri="{BB962C8B-B14F-4D97-AF65-F5344CB8AC3E}">
        <p14:creationId xmlns:p14="http://schemas.microsoft.com/office/powerpoint/2010/main" val="163240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285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Tree>
    <p:extLst>
      <p:ext uri="{BB962C8B-B14F-4D97-AF65-F5344CB8AC3E}">
        <p14:creationId xmlns:p14="http://schemas.microsoft.com/office/powerpoint/2010/main" val="323929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Tree>
    <p:extLst>
      <p:ext uri="{BB962C8B-B14F-4D97-AF65-F5344CB8AC3E}">
        <p14:creationId xmlns:p14="http://schemas.microsoft.com/office/powerpoint/2010/main" val="3788113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2416175"/>
            <a:ext cx="6553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32" name="Rectangle 8"/>
          <p:cNvSpPr>
            <a:spLocks noChangeArrowheads="1"/>
          </p:cNvSpPr>
          <p:nvPr/>
        </p:nvSpPr>
        <p:spPr bwMode="auto">
          <a:xfrm>
            <a:off x="0" y="5516563"/>
            <a:ext cx="9144000" cy="1341437"/>
          </a:xfrm>
          <a:prstGeom prst="rect">
            <a:avLst/>
          </a:prstGeom>
          <a:gradFill rotWithShape="1">
            <a:gsLst>
              <a:gs pos="0">
                <a:srgbClr val="765E2F">
                  <a:alpha val="0"/>
                </a:srgbClr>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uk-UA" altLang="ru-RU"/>
          </a:p>
        </p:txBody>
      </p:sp>
      <p:sp>
        <p:nvSpPr>
          <p:cNvPr id="1027" name="Rectangle 3"/>
          <p:cNvSpPr>
            <a:spLocks noGrp="1" noChangeArrowheads="1"/>
          </p:cNvSpPr>
          <p:nvPr>
            <p:ph type="body" idx="1"/>
          </p:nvPr>
        </p:nvSpPr>
        <p:spPr bwMode="auto">
          <a:xfrm>
            <a:off x="1176338" y="2997200"/>
            <a:ext cx="7643812" cy="345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kern="1200">
          <a:solidFill>
            <a:schemeClr val="accent1"/>
          </a:solidFill>
          <a:latin typeface="+mj-lt"/>
          <a:ea typeface="+mj-ea"/>
          <a:cs typeface="+mj-cs"/>
        </a:defRPr>
      </a:lvl1pPr>
      <a:lvl2pPr algn="l" rtl="0" eaLnBrk="1" fontAlgn="base" hangingPunct="1">
        <a:spcBef>
          <a:spcPct val="0"/>
        </a:spcBef>
        <a:spcAft>
          <a:spcPct val="0"/>
        </a:spcAft>
        <a:defRPr sz="3600">
          <a:solidFill>
            <a:schemeClr val="accent1"/>
          </a:solidFill>
          <a:latin typeface="Arial" panose="020B0604020202020204" pitchFamily="34" charset="0"/>
        </a:defRPr>
      </a:lvl2pPr>
      <a:lvl3pPr algn="l" rtl="0" eaLnBrk="1" fontAlgn="base" hangingPunct="1">
        <a:spcBef>
          <a:spcPct val="0"/>
        </a:spcBef>
        <a:spcAft>
          <a:spcPct val="0"/>
        </a:spcAft>
        <a:defRPr sz="3600">
          <a:solidFill>
            <a:schemeClr val="accent1"/>
          </a:solidFill>
          <a:latin typeface="Arial" panose="020B0604020202020204" pitchFamily="34" charset="0"/>
        </a:defRPr>
      </a:lvl3pPr>
      <a:lvl4pPr algn="l" rtl="0" eaLnBrk="1" fontAlgn="base" hangingPunct="1">
        <a:spcBef>
          <a:spcPct val="0"/>
        </a:spcBef>
        <a:spcAft>
          <a:spcPct val="0"/>
        </a:spcAft>
        <a:defRPr sz="3600">
          <a:solidFill>
            <a:schemeClr val="accent1"/>
          </a:solidFill>
          <a:latin typeface="Arial" panose="020B0604020202020204" pitchFamily="34" charset="0"/>
        </a:defRPr>
      </a:lvl4pPr>
      <a:lvl5pPr algn="l" rtl="0" eaLnBrk="1" fontAlgn="base" hangingPunct="1">
        <a:spcBef>
          <a:spcPct val="0"/>
        </a:spcBef>
        <a:spcAft>
          <a:spcPct val="0"/>
        </a:spcAft>
        <a:defRPr sz="3600">
          <a:solidFill>
            <a:schemeClr val="accent1"/>
          </a:solidFill>
          <a:latin typeface="Arial" panose="020B0604020202020204" pitchFamily="34" charset="0"/>
        </a:defRPr>
      </a:lvl5pPr>
      <a:lvl6pPr marL="457200" algn="l" rtl="0" eaLnBrk="1" fontAlgn="base" hangingPunct="1">
        <a:spcBef>
          <a:spcPct val="0"/>
        </a:spcBef>
        <a:spcAft>
          <a:spcPct val="0"/>
        </a:spcAft>
        <a:defRPr sz="3600">
          <a:solidFill>
            <a:schemeClr val="accent1"/>
          </a:solidFill>
          <a:latin typeface="Arial" panose="020B0604020202020204" pitchFamily="34" charset="0"/>
        </a:defRPr>
      </a:lvl6pPr>
      <a:lvl7pPr marL="914400" algn="l" rtl="0" eaLnBrk="1" fontAlgn="base" hangingPunct="1">
        <a:spcBef>
          <a:spcPct val="0"/>
        </a:spcBef>
        <a:spcAft>
          <a:spcPct val="0"/>
        </a:spcAft>
        <a:defRPr sz="3600">
          <a:solidFill>
            <a:schemeClr val="accent1"/>
          </a:solidFill>
          <a:latin typeface="Arial" panose="020B0604020202020204" pitchFamily="34" charset="0"/>
        </a:defRPr>
      </a:lvl7pPr>
      <a:lvl8pPr marL="1371600" algn="l" rtl="0" eaLnBrk="1" fontAlgn="base" hangingPunct="1">
        <a:spcBef>
          <a:spcPct val="0"/>
        </a:spcBef>
        <a:spcAft>
          <a:spcPct val="0"/>
        </a:spcAft>
        <a:defRPr sz="3600">
          <a:solidFill>
            <a:schemeClr val="accent1"/>
          </a:solidFill>
          <a:latin typeface="Arial" panose="020B0604020202020204" pitchFamily="34" charset="0"/>
        </a:defRPr>
      </a:lvl8pPr>
      <a:lvl9pPr marL="1828800" algn="l" rtl="0" eaLnBrk="1" fontAlgn="base" hangingPunct="1">
        <a:spcBef>
          <a:spcPct val="0"/>
        </a:spcBef>
        <a:spcAft>
          <a:spcPct val="0"/>
        </a:spcAft>
        <a:defRPr sz="3600">
          <a:solidFill>
            <a:schemeClr val="accent1"/>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3924300" y="2033588"/>
            <a:ext cx="4679950" cy="593725"/>
          </a:xfrm>
          <a:noFill/>
        </p:spPr>
        <p:txBody>
          <a:bodyPr/>
          <a:lstStyle/>
          <a:p>
            <a:r>
              <a:rPr lang="ru-RU" altLang="ru-RU" dirty="0">
                <a:latin typeface="Tahoma" panose="020B0604030504040204" pitchFamily="34" charset="0"/>
              </a:rPr>
              <a:t>Медиабезопасность</a:t>
            </a:r>
            <a:endParaRPr lang="uk-UA" altLang="ru-RU" dirty="0">
              <a:latin typeface="Tahoma" panose="020B0604030504040204" pitchFamily="34" charset="0"/>
            </a:endParaRPr>
          </a:p>
        </p:txBody>
      </p:sp>
      <p:sp>
        <p:nvSpPr>
          <p:cNvPr id="34819" name="Rectangle 3"/>
          <p:cNvSpPr>
            <a:spLocks noGrp="1" noChangeArrowheads="1"/>
          </p:cNvSpPr>
          <p:nvPr>
            <p:ph type="subTitle" idx="1"/>
          </p:nvPr>
        </p:nvSpPr>
        <p:spPr>
          <a:xfrm>
            <a:off x="3924300" y="2493963"/>
            <a:ext cx="4896172" cy="503237"/>
          </a:xfrm>
        </p:spPr>
        <p:txBody>
          <a:bodyPr/>
          <a:lstStyle/>
          <a:p>
            <a:r>
              <a:rPr lang="ru-RU" altLang="ru-RU" dirty="0"/>
              <a:t>Нормативная правовая база</a:t>
            </a:r>
            <a:endParaRPr lang="uk-UA" altLang="ru-RU" dirty="0"/>
          </a:p>
        </p:txBody>
      </p:sp>
      <p:sp>
        <p:nvSpPr>
          <p:cNvPr id="2" name="TextBox 1">
            <a:extLst>
              <a:ext uri="{FF2B5EF4-FFF2-40B4-BE49-F238E27FC236}">
                <a16:creationId xmlns:a16="http://schemas.microsoft.com/office/drawing/2014/main" id="{5F195209-7A39-475D-9058-0B62F04C2608}"/>
              </a:ext>
            </a:extLst>
          </p:cNvPr>
          <p:cNvSpPr txBox="1"/>
          <p:nvPr/>
        </p:nvSpPr>
        <p:spPr>
          <a:xfrm>
            <a:off x="4427984" y="4941168"/>
            <a:ext cx="4698179" cy="120032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ru-RU" dirty="0"/>
              <a:t>Ярославцев Виктор Леонидович, </a:t>
            </a:r>
          </a:p>
          <a:p>
            <a:r>
              <a:rPr lang="ru-RU" dirty="0"/>
              <a:t>заместитель директора по УВР, </a:t>
            </a:r>
          </a:p>
          <a:p>
            <a:r>
              <a:rPr lang="ru-RU" dirty="0"/>
              <a:t>учитель информатики</a:t>
            </a:r>
          </a:p>
          <a:p>
            <a:r>
              <a:rPr lang="ru-RU" dirty="0"/>
              <a:t>МКОУ СОШ № 7 г. Слободского</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Российское законодательство</a:t>
            </a:r>
            <a:endParaRPr lang="uk-UA"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251520" y="2636912"/>
            <a:ext cx="8713390" cy="4150294"/>
          </a:xfrm>
        </p:spPr>
        <p:txBody>
          <a:bodyPr/>
          <a:lstStyle/>
          <a:p>
            <a:pPr>
              <a:lnSpc>
                <a:spcPct val="80000"/>
              </a:lnSpc>
            </a:pPr>
            <a:r>
              <a:rPr lang="ru-RU" sz="2400" dirty="0">
                <a:solidFill>
                  <a:srgbClr val="002060"/>
                </a:solidFill>
                <a:latin typeface="Tahoma" panose="020B0604030504040204" pitchFamily="34" charset="0"/>
                <a:ea typeface="Tahoma" panose="020B0604030504040204" pitchFamily="34" charset="0"/>
                <a:cs typeface="Tahoma" panose="020B0604030504040204" pitchFamily="34" charset="0"/>
              </a:rPr>
              <a:t>Он содержит ряд норм, предусматривающих создание организационно-правовых механизмов защиты детей от распространения в сети Интернет вредной для них информации (возрастную классификацию информационной продукции, ее маркировку, применение сертифицированных технических и программно-аппаратных средств). Устанавливаются требования к распространению среди детей информации, в том числе требования к осуществлению классификации информационной продукции, ее экспертизы, государственного надзора и контроля за соблюдением законодательства Российской Федерации о защите детей от информации, причиняющей вред их здоровью или развитию.</a:t>
            </a:r>
          </a:p>
        </p:txBody>
      </p:sp>
    </p:spTree>
    <p:extLst>
      <p:ext uri="{BB962C8B-B14F-4D97-AF65-F5344CB8AC3E}">
        <p14:creationId xmlns:p14="http://schemas.microsoft.com/office/powerpoint/2010/main" val="1827878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Российское законодательство</a:t>
            </a:r>
            <a:endParaRPr lang="uk-UA"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251520" y="2924944"/>
            <a:ext cx="8713390" cy="3862262"/>
          </a:xfrm>
        </p:spPr>
        <p:txBody>
          <a:bodyPr/>
          <a:lstStyle/>
          <a:p>
            <a:pPr>
              <a:lnSpc>
                <a:spcPct val="80000"/>
              </a:lnSpc>
            </a:pPr>
            <a:r>
              <a:rPr lang="ru-RU" sz="2400" dirty="0">
                <a:solidFill>
                  <a:srgbClr val="002060"/>
                </a:solidFill>
                <a:latin typeface="Tahoma" panose="020B0604030504040204" pitchFamily="34" charset="0"/>
                <a:ea typeface="Tahoma" panose="020B0604030504040204" pitchFamily="34" charset="0"/>
                <a:cs typeface="Tahoma" panose="020B0604030504040204" pitchFamily="34" charset="0"/>
              </a:rPr>
              <a:t>Согласно закону, доступ детей к информации, распространяемой посредством информационно-телекоммуникационных сетей, может предоставляться операторами связи в Интернет-кафе, образовательных и других учреждениях, в пунктах коллективного доступа только при условии применения ими технических, программно-аппаратных средств защиты детей.</a:t>
            </a:r>
          </a:p>
        </p:txBody>
      </p:sp>
    </p:spTree>
    <p:extLst>
      <p:ext uri="{BB962C8B-B14F-4D97-AF65-F5344CB8AC3E}">
        <p14:creationId xmlns:p14="http://schemas.microsoft.com/office/powerpoint/2010/main" val="2278371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Российское законодательство</a:t>
            </a:r>
            <a:endParaRPr lang="uk-UA"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251520" y="2924944"/>
            <a:ext cx="8713390" cy="3862262"/>
          </a:xfrm>
        </p:spPr>
        <p:txBody>
          <a:bodyPr/>
          <a:lstStyle/>
          <a:p>
            <a:pPr>
              <a:lnSpc>
                <a:spcPct val="80000"/>
              </a:lnSpc>
            </a:pPr>
            <a:r>
              <a:rPr lang="ru-RU" sz="2400" dirty="0">
                <a:solidFill>
                  <a:srgbClr val="002060"/>
                </a:solidFill>
                <a:latin typeface="Tahoma" panose="020B0604030504040204" pitchFamily="34" charset="0"/>
                <a:ea typeface="Tahoma" panose="020B0604030504040204" pitchFamily="34" charset="0"/>
                <a:cs typeface="Tahoma" panose="020B0604030504040204" pitchFamily="34" charset="0"/>
              </a:rPr>
              <a:t>В информационной продукции для детей, в том числе размещаемой в информационно-телекоммуникационных сетях (включая сеть Интернет) и сетях радиотелефонной связи, не допускается размещать объявления о привлечении детей к участию в создании информационной продукции, причиняющей вред их здоровью или развитию.</a:t>
            </a:r>
          </a:p>
        </p:txBody>
      </p:sp>
    </p:spTree>
    <p:extLst>
      <p:ext uri="{BB962C8B-B14F-4D97-AF65-F5344CB8AC3E}">
        <p14:creationId xmlns:p14="http://schemas.microsoft.com/office/powerpoint/2010/main" val="144680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Российское законодательство</a:t>
            </a:r>
            <a:endParaRPr lang="uk-UA"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251520" y="2852936"/>
            <a:ext cx="8713390" cy="3960440"/>
          </a:xfrm>
        </p:spPr>
        <p:txBody>
          <a:bodyPr/>
          <a:lstStyle/>
          <a:p>
            <a:pPr>
              <a:lnSpc>
                <a:spcPct val="80000"/>
              </a:lnSpc>
            </a:pPr>
            <a:r>
              <a:rPr lang="ru-RU" sz="1800" dirty="0">
                <a:solidFill>
                  <a:srgbClr val="002060"/>
                </a:solidFill>
                <a:latin typeface="Tahoma" panose="020B0604030504040204" pitchFamily="34" charset="0"/>
                <a:ea typeface="Tahoma" panose="020B0604030504040204" pitchFamily="34" charset="0"/>
                <a:cs typeface="Tahoma" panose="020B0604030504040204" pitchFamily="34" charset="0"/>
              </a:rPr>
              <a:t>К информации, запрещенной для распространения среди детей, относится информация:</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побуждающая детей к совершению действий, представляющих угрозу их жизни или здоровью, в том числе к причинению вреда своему здоровью, самоубийству;</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способная вызвать у детей желание употребить наркотические средства, психотропные или одурманивающие вещества, табачные изделия, алкогольную и спиртосодержащую продукцию, пиво и напитки, изготавливаемые на его основе, принять участие в азартных играх, заниматься проституцией, бродяжничеством или попрошайничеством;</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обосновывающая или оправдывающая допустимость насилия или жестокости либо побуждающая осуществлять насильственные действия по отношению к людям или животным, за исключением случаев, предусмотренных настоящим Федеральным законом;</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отрицающая семейные ценности и формирующая неуважение к родителям или другим членам семьи;</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оправдывающая противоправное поведение;</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содержащая нецензурную брань;</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содержащая информацию порнографического характера.</a:t>
            </a:r>
          </a:p>
        </p:txBody>
      </p:sp>
    </p:spTree>
    <p:extLst>
      <p:ext uri="{BB962C8B-B14F-4D97-AF65-F5344CB8AC3E}">
        <p14:creationId xmlns:p14="http://schemas.microsoft.com/office/powerpoint/2010/main" val="2270931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Российское законодательство</a:t>
            </a:r>
            <a:endParaRPr lang="uk-UA"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251520" y="2708920"/>
            <a:ext cx="8713390" cy="3960440"/>
          </a:xfrm>
        </p:spPr>
        <p:txBody>
          <a:bodyPr/>
          <a:lstStyle/>
          <a:p>
            <a:pPr>
              <a:lnSpc>
                <a:spcPct val="80000"/>
              </a:lnSpc>
            </a:pPr>
            <a:r>
              <a:rPr lang="ru-RU" sz="2400" dirty="0">
                <a:solidFill>
                  <a:srgbClr val="002060"/>
                </a:solidFill>
                <a:latin typeface="Tahoma" panose="020B0604030504040204" pitchFamily="34" charset="0"/>
                <a:ea typeface="Tahoma" panose="020B0604030504040204" pitchFamily="34" charset="0"/>
                <a:cs typeface="Tahoma" panose="020B0604030504040204" pitchFamily="34" charset="0"/>
              </a:rPr>
              <a:t>К информации, ограниченной для распространения среди детей определенных возрастных категорий, относится информация:</a:t>
            </a:r>
          </a:p>
          <a:p>
            <a:pPr lvl="1">
              <a:lnSpc>
                <a:spcPct val="80000"/>
              </a:lnSpc>
            </a:pPr>
            <a:r>
              <a:rPr lang="ru-RU" sz="1800" dirty="0">
                <a:solidFill>
                  <a:srgbClr val="002060"/>
                </a:solidFill>
                <a:latin typeface="Tahoma" panose="020B0604030504040204" pitchFamily="34" charset="0"/>
                <a:ea typeface="Tahoma" panose="020B0604030504040204" pitchFamily="34" charset="0"/>
                <a:cs typeface="Tahoma" panose="020B0604030504040204" pitchFamily="34" charset="0"/>
              </a:rPr>
              <a:t>представляемая в виде изображения или описания жестокости, физического или психического насилия, преступления или иного антиобщественного действия;</a:t>
            </a:r>
          </a:p>
          <a:p>
            <a:pPr lvl="1">
              <a:lnSpc>
                <a:spcPct val="80000"/>
              </a:lnSpc>
            </a:pPr>
            <a:r>
              <a:rPr lang="ru-RU" sz="1800" dirty="0">
                <a:solidFill>
                  <a:srgbClr val="002060"/>
                </a:solidFill>
                <a:latin typeface="Tahoma" panose="020B0604030504040204" pitchFamily="34" charset="0"/>
                <a:ea typeface="Tahoma" panose="020B0604030504040204" pitchFamily="34" charset="0"/>
                <a:cs typeface="Tahoma" panose="020B0604030504040204" pitchFamily="34" charset="0"/>
              </a:rPr>
              <a:t>вызывающая у детей страх, ужас или панику, в том числе представляемая в виде изображения или описания в унижающей человеческое достоинство форме ненасильственной смерти, заболевания, самоубийства, несчастного случая, аварии или катастрофы или их последствий;</a:t>
            </a:r>
          </a:p>
          <a:p>
            <a:pPr lvl="1">
              <a:lnSpc>
                <a:spcPct val="80000"/>
              </a:lnSpc>
            </a:pPr>
            <a:r>
              <a:rPr lang="ru-RU" sz="1800" dirty="0">
                <a:solidFill>
                  <a:srgbClr val="002060"/>
                </a:solidFill>
                <a:latin typeface="Tahoma" panose="020B0604030504040204" pitchFamily="34" charset="0"/>
                <a:ea typeface="Tahoma" panose="020B0604030504040204" pitchFamily="34" charset="0"/>
                <a:cs typeface="Tahoma" panose="020B0604030504040204" pitchFamily="34" charset="0"/>
              </a:rPr>
              <a:t>представляемая в виде изображения или описания половых отношений между мужчиной и женщиной;</a:t>
            </a:r>
          </a:p>
          <a:p>
            <a:pPr lvl="1">
              <a:lnSpc>
                <a:spcPct val="80000"/>
              </a:lnSpc>
            </a:pPr>
            <a:r>
              <a:rPr lang="ru-RU" sz="1800" dirty="0">
                <a:solidFill>
                  <a:srgbClr val="002060"/>
                </a:solidFill>
                <a:latin typeface="Tahoma" panose="020B0604030504040204" pitchFamily="34" charset="0"/>
                <a:ea typeface="Tahoma" panose="020B0604030504040204" pitchFamily="34" charset="0"/>
                <a:cs typeface="Tahoma" panose="020B0604030504040204" pitchFamily="34" charset="0"/>
              </a:rPr>
              <a:t>содержащая бранные слова и выражения, не относящиеся к нецензурной брани.</a:t>
            </a:r>
          </a:p>
        </p:txBody>
      </p:sp>
    </p:spTree>
    <p:extLst>
      <p:ext uri="{BB962C8B-B14F-4D97-AF65-F5344CB8AC3E}">
        <p14:creationId xmlns:p14="http://schemas.microsoft.com/office/powerpoint/2010/main" val="2811028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Российское законодательство</a:t>
            </a:r>
            <a:endParaRPr lang="uk-UA"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251520" y="2708920"/>
            <a:ext cx="8713390" cy="3960440"/>
          </a:xfrm>
        </p:spPr>
        <p:txBody>
          <a:bodyPr/>
          <a:lstStyle/>
          <a:p>
            <a:pPr>
              <a:lnSpc>
                <a:spcPct val="80000"/>
              </a:lnSpc>
            </a:pPr>
            <a:r>
              <a:rPr lang="ru-RU" sz="2400" dirty="0">
                <a:solidFill>
                  <a:srgbClr val="002060"/>
                </a:solidFill>
                <a:latin typeface="Tahoma" panose="020B0604030504040204" pitchFamily="34" charset="0"/>
                <a:ea typeface="Tahoma" panose="020B0604030504040204" pitchFamily="34" charset="0"/>
                <a:cs typeface="Tahoma" panose="020B0604030504040204" pitchFamily="34" charset="0"/>
              </a:rPr>
              <a:t>К информации, ограниченной для распространения среди детей определенных возрастных категорий, относится информация:</a:t>
            </a:r>
          </a:p>
          <a:p>
            <a:pPr lvl="1">
              <a:lnSpc>
                <a:spcPct val="80000"/>
              </a:lnSpc>
            </a:pPr>
            <a:r>
              <a:rPr lang="ru-RU" sz="1800" dirty="0">
                <a:solidFill>
                  <a:srgbClr val="002060"/>
                </a:solidFill>
                <a:latin typeface="Tahoma" panose="020B0604030504040204" pitchFamily="34" charset="0"/>
                <a:ea typeface="Tahoma" panose="020B0604030504040204" pitchFamily="34" charset="0"/>
                <a:cs typeface="Tahoma" panose="020B0604030504040204" pitchFamily="34" charset="0"/>
              </a:rPr>
              <a:t>представляемая в виде изображения или описания жестокости, физического или психического насилия, преступления или иного антиобщественного действия;</a:t>
            </a:r>
          </a:p>
          <a:p>
            <a:pPr lvl="1">
              <a:lnSpc>
                <a:spcPct val="80000"/>
              </a:lnSpc>
            </a:pPr>
            <a:r>
              <a:rPr lang="ru-RU" sz="1800" dirty="0">
                <a:solidFill>
                  <a:srgbClr val="002060"/>
                </a:solidFill>
                <a:latin typeface="Tahoma" panose="020B0604030504040204" pitchFamily="34" charset="0"/>
                <a:ea typeface="Tahoma" panose="020B0604030504040204" pitchFamily="34" charset="0"/>
                <a:cs typeface="Tahoma" panose="020B0604030504040204" pitchFamily="34" charset="0"/>
              </a:rPr>
              <a:t>вызывающая у детей страх, ужас или панику, в том числе представляемая в виде изображения или описания в унижающей человеческое достоинство форме ненасильственной смерти, заболевания, самоубийства, несчастного случая, аварии или катастрофы или их последствий;</a:t>
            </a:r>
          </a:p>
          <a:p>
            <a:pPr lvl="1">
              <a:lnSpc>
                <a:spcPct val="80000"/>
              </a:lnSpc>
            </a:pPr>
            <a:r>
              <a:rPr lang="ru-RU" sz="1800" dirty="0">
                <a:solidFill>
                  <a:srgbClr val="002060"/>
                </a:solidFill>
                <a:latin typeface="Tahoma" panose="020B0604030504040204" pitchFamily="34" charset="0"/>
                <a:ea typeface="Tahoma" panose="020B0604030504040204" pitchFamily="34" charset="0"/>
                <a:cs typeface="Tahoma" panose="020B0604030504040204" pitchFamily="34" charset="0"/>
              </a:rPr>
              <a:t>представляемая в виде изображения или описания половых отношений между мужчиной и женщиной;</a:t>
            </a:r>
          </a:p>
          <a:p>
            <a:pPr lvl="1">
              <a:lnSpc>
                <a:spcPct val="80000"/>
              </a:lnSpc>
            </a:pPr>
            <a:r>
              <a:rPr lang="ru-RU" sz="1800" dirty="0">
                <a:solidFill>
                  <a:srgbClr val="002060"/>
                </a:solidFill>
                <a:latin typeface="Tahoma" panose="020B0604030504040204" pitchFamily="34" charset="0"/>
                <a:ea typeface="Tahoma" panose="020B0604030504040204" pitchFamily="34" charset="0"/>
                <a:cs typeface="Tahoma" panose="020B0604030504040204" pitchFamily="34" charset="0"/>
              </a:rPr>
              <a:t>содержащая бранные слова и выражения, не относящиеся к нецензурной брани.</a:t>
            </a:r>
          </a:p>
        </p:txBody>
      </p:sp>
    </p:spTree>
    <p:extLst>
      <p:ext uri="{BB962C8B-B14F-4D97-AF65-F5344CB8AC3E}">
        <p14:creationId xmlns:p14="http://schemas.microsoft.com/office/powerpoint/2010/main" val="1713501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Российское законодательство</a:t>
            </a:r>
            <a:endParaRPr lang="uk-UA"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251520" y="2708920"/>
            <a:ext cx="8713390" cy="3960440"/>
          </a:xfrm>
        </p:spPr>
        <p:txBody>
          <a:bodyPr/>
          <a:lstStyle/>
          <a:p>
            <a:pPr>
              <a:lnSpc>
                <a:spcPct val="80000"/>
              </a:lnSpc>
            </a:pPr>
            <a:r>
              <a:rPr lang="ru-RU" sz="1800" dirty="0">
                <a:solidFill>
                  <a:srgbClr val="002060"/>
                </a:solidFill>
                <a:latin typeface="Tahoma" panose="020B0604030504040204" pitchFamily="34" charset="0"/>
                <a:ea typeface="Tahoma" panose="020B0604030504040204" pitchFamily="34" charset="0"/>
                <a:cs typeface="Tahoma" panose="020B0604030504040204" pitchFamily="34" charset="0"/>
              </a:rPr>
              <a:t> Кроме вышеперечисленных законов, безопасность детей регулируется и другими законодательными актами:</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ст. 14, 14.1 Федерального закона от 24.07.1998 № 124-ФЗ «Об основных гарантиях прав ребенка в Российской Федерации»;</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ст. 31 Основ законодательства Российской Федерации о культуре от 09.10.1992 № 3612-1;</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ст. 4, 37 Закона Российской Федерации от 27.12.1991 «О средствах массовой информации» № 2124-1;</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ст. 46 Федерального закона от 08.01.1998 № 3-ФЗ «О наркотических средствах и психотропных веществах»;</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Федеральный закон от 21.07.2011 № 252-ФЗ «О внесении изменений в отдельные законодательные акты Российской Федерации в связи с принятием Федерального закона «О защите детей от информации, причиняющей вред их здоровью и развитию»;</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Стратегией национальной безопасности Российской Федерации до 2020 года, утвержденной Указом Президента Российской Федерации от 12.05.2009 № 537;</a:t>
            </a:r>
          </a:p>
          <a:p>
            <a:pPr lvl="1">
              <a:lnSpc>
                <a:spcPct val="80000"/>
              </a:lnSpc>
            </a:pPr>
            <a:r>
              <a:rPr lang="ru-RU" sz="1400" dirty="0">
                <a:solidFill>
                  <a:srgbClr val="002060"/>
                </a:solidFill>
                <a:latin typeface="Tahoma" panose="020B0604030504040204" pitchFamily="34" charset="0"/>
                <a:ea typeface="Tahoma" panose="020B0604030504040204" pitchFamily="34" charset="0"/>
                <a:cs typeface="Tahoma" panose="020B0604030504040204" pitchFamily="34" charset="0"/>
              </a:rPr>
              <a:t>Доктриной информационной безопасности Российской Федерации, утвержденной Президентом Российской Федерации 09.09.2000 № ПР-1895.</a:t>
            </a:r>
          </a:p>
        </p:txBody>
      </p:sp>
    </p:spTree>
    <p:extLst>
      <p:ext uri="{BB962C8B-B14F-4D97-AF65-F5344CB8AC3E}">
        <p14:creationId xmlns:p14="http://schemas.microsoft.com/office/powerpoint/2010/main" val="385543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Российское законодательство</a:t>
            </a:r>
            <a:endParaRPr lang="uk-UA"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251520" y="2852936"/>
            <a:ext cx="8713390" cy="3456384"/>
          </a:xfrm>
        </p:spPr>
        <p:txBody>
          <a:bodyPr/>
          <a:lstStyle/>
          <a:p>
            <a:pPr marL="0" indent="0" algn="ctr">
              <a:lnSpc>
                <a:spcPct val="80000"/>
              </a:lnSpc>
              <a:buNone/>
            </a:pPr>
            <a:r>
              <a:rPr lang="ru-RU" sz="1600" dirty="0">
                <a:solidFill>
                  <a:srgbClr val="002060"/>
                </a:solidFill>
                <a:latin typeface="Tahoma" panose="020B0604030504040204" pitchFamily="34" charset="0"/>
                <a:ea typeface="Tahoma" panose="020B0604030504040204" pitchFamily="34" charset="0"/>
                <a:cs typeface="Tahoma" panose="020B0604030504040204" pitchFamily="34" charset="0"/>
              </a:rPr>
              <a:t> Федеральный список экстремистских материалов</a:t>
            </a:r>
          </a:p>
          <a:p>
            <a:pPr>
              <a:lnSpc>
                <a:spcPct val="80000"/>
              </a:lnSpc>
            </a:pPr>
            <a:r>
              <a:rPr lang="ru-RU" sz="1200" dirty="0">
                <a:solidFill>
                  <a:srgbClr val="002060"/>
                </a:solidFill>
                <a:latin typeface="Tahoma" panose="020B0604030504040204" pitchFamily="34" charset="0"/>
                <a:ea typeface="Tahoma" panose="020B0604030504040204" pitchFamily="34" charset="0"/>
                <a:cs typeface="Tahoma" panose="020B0604030504040204" pitchFamily="34" charset="0"/>
              </a:rPr>
              <a:t>Статьей 13 Федерального закона от 25.07.2002 № 114-ФЗ «О противодействии экстремистской деятельности», пунктом 7 Положения о Министерстве юстиции Российской Федерации, утвержденного Указом Президента Российской Федерации от 13.10.2004 № 1313, на Минюст России возложены функции по ведению, опубликованию и размещению в сети Интернет федерального списка экстремистских материалов.</a:t>
            </a:r>
          </a:p>
          <a:p>
            <a:pPr>
              <a:lnSpc>
                <a:spcPct val="80000"/>
              </a:lnSpc>
            </a:pPr>
            <a:r>
              <a:rPr lang="ru-RU" sz="1200" dirty="0">
                <a:solidFill>
                  <a:srgbClr val="002060"/>
                </a:solidFill>
                <a:latin typeface="Tahoma" panose="020B0604030504040204" pitchFamily="34" charset="0"/>
                <a:ea typeface="Tahoma" panose="020B0604030504040204" pitchFamily="34" charset="0"/>
                <a:cs typeface="Tahoma" panose="020B0604030504040204" pitchFamily="34" charset="0"/>
              </a:rPr>
              <a:t>Информационные материалы признаются экстремистскими федеральным судом по месту их обнаружения, распространения или нахождения организации, осуществившей производство таких материалов, на основании представления прокурора или при производстве по соответствующему делу об административном правонарушении, гражданскому или уголовному делу.</a:t>
            </a:r>
          </a:p>
          <a:p>
            <a:pPr>
              <a:lnSpc>
                <a:spcPct val="80000"/>
              </a:lnSpc>
            </a:pPr>
            <a:r>
              <a:rPr lang="ru-RU" sz="1200" dirty="0">
                <a:solidFill>
                  <a:srgbClr val="002060"/>
                </a:solidFill>
                <a:latin typeface="Tahoma" panose="020B0604030504040204" pitchFamily="34" charset="0"/>
                <a:ea typeface="Tahoma" panose="020B0604030504040204" pitchFamily="34" charset="0"/>
                <a:cs typeface="Tahoma" panose="020B0604030504040204" pitchFamily="34" charset="0"/>
              </a:rPr>
              <a:t>Федеральный список экстремистских материалов формируется на основании поступающих в Минюст России копий вступивших в законную силу решений судов о признании информационных материалов экстремистскими.</a:t>
            </a:r>
          </a:p>
          <a:p>
            <a:pPr>
              <a:lnSpc>
                <a:spcPct val="80000"/>
              </a:lnSpc>
            </a:pPr>
            <a:r>
              <a:rPr lang="ru-RU" sz="1200" dirty="0">
                <a:solidFill>
                  <a:srgbClr val="002060"/>
                </a:solidFill>
                <a:latin typeface="Tahoma" panose="020B0604030504040204" pitchFamily="34" charset="0"/>
                <a:ea typeface="Tahoma" panose="020B0604030504040204" pitchFamily="34" charset="0"/>
                <a:cs typeface="Tahoma" panose="020B0604030504040204" pitchFamily="34" charset="0"/>
              </a:rPr>
              <a:t>При этом наименования и индивидуализирующие признаки информационных материалов включаются в федеральный список экстремистских материалов в строгом соответствии с резолютивной частью решения суда.</a:t>
            </a:r>
          </a:p>
          <a:p>
            <a:pPr>
              <a:lnSpc>
                <a:spcPct val="80000"/>
              </a:lnSpc>
            </a:pPr>
            <a:r>
              <a:rPr lang="ru-RU" sz="1200" dirty="0">
                <a:solidFill>
                  <a:srgbClr val="002060"/>
                </a:solidFill>
                <a:latin typeface="Tahoma" panose="020B0604030504040204" pitchFamily="34" charset="0"/>
                <a:ea typeface="Tahoma" panose="020B0604030504040204" pitchFamily="34" charset="0"/>
                <a:cs typeface="Tahoma" panose="020B0604030504040204" pitchFamily="34" charset="0"/>
              </a:rPr>
              <a:t>Обжалование решений судов о признании информационных материалов экстремистскими осуществляется в порядке, предусмотренном законодательством Российской Федерации.</a:t>
            </a:r>
          </a:p>
          <a:p>
            <a:pPr>
              <a:lnSpc>
                <a:spcPct val="80000"/>
              </a:lnSpc>
            </a:pPr>
            <a:r>
              <a:rPr lang="ru-RU" sz="1200" dirty="0">
                <a:solidFill>
                  <a:srgbClr val="002060"/>
                </a:solidFill>
                <a:latin typeface="Tahoma" panose="020B0604030504040204" pitchFamily="34" charset="0"/>
                <a:ea typeface="Tahoma" panose="020B0604030504040204" pitchFamily="34" charset="0"/>
                <a:cs typeface="Tahoma" panose="020B0604030504040204" pitchFamily="34" charset="0"/>
              </a:rPr>
              <a:t>Законодательством Российской Федерации установлена ответственность за массовое распространение экстремистских материалов, включенных в опубликованный федеральный список экстремистских материалов, а равно их производство либо хранение в целях массового распространения.</a:t>
            </a:r>
          </a:p>
        </p:txBody>
      </p:sp>
      <p:sp>
        <p:nvSpPr>
          <p:cNvPr id="2" name="Прямоугольник 1"/>
          <p:cNvSpPr/>
          <p:nvPr/>
        </p:nvSpPr>
        <p:spPr>
          <a:xfrm>
            <a:off x="5580112" y="6309320"/>
            <a:ext cx="3441968" cy="369332"/>
          </a:xfrm>
          <a:prstGeom prst="rect">
            <a:avLst/>
          </a:prstGeom>
        </p:spPr>
        <p:txBody>
          <a:bodyPr wrap="none">
            <a:spAutoFit/>
          </a:bodyPr>
          <a:lstStyle/>
          <a:p>
            <a:r>
              <a:rPr lang="en-US" dirty="0"/>
              <a:t>http://minjust.ru/ru/node/243787</a:t>
            </a:r>
            <a:endParaRPr lang="ru-RU" dirty="0"/>
          </a:p>
        </p:txBody>
      </p:sp>
    </p:spTree>
    <p:extLst>
      <p:ext uri="{BB962C8B-B14F-4D97-AF65-F5344CB8AC3E}">
        <p14:creationId xmlns:p14="http://schemas.microsoft.com/office/powerpoint/2010/main" val="3381958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649287"/>
          </a:xfrm>
        </p:spPr>
        <p:txBody>
          <a:bodyPr/>
          <a:lstStyle/>
          <a:p>
            <a:r>
              <a:rPr lang="ru-RU"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Конвенция о правах ребёнка</a:t>
            </a:r>
            <a:endParaRPr lang="uk-UA"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325793" y="2636912"/>
            <a:ext cx="8641382" cy="3886052"/>
          </a:xfrm>
        </p:spPr>
        <p:txBody>
          <a:bodyPr/>
          <a:lstStyle/>
          <a:p>
            <a:pPr marL="0" indent="0" algn="ctr">
              <a:lnSpc>
                <a:spcPct val="80000"/>
              </a:lnSpc>
              <a:buNone/>
            </a:pPr>
            <a:r>
              <a:rPr lang="ru-RU" dirty="0">
                <a:solidFill>
                  <a:srgbClr val="002060"/>
                </a:solidFill>
                <a:latin typeface="Tahoma" panose="020B0604030504040204" pitchFamily="34" charset="0"/>
                <a:ea typeface="Tahoma" panose="020B0604030504040204" pitchFamily="34" charset="0"/>
                <a:cs typeface="Tahoma" panose="020B0604030504040204" pitchFamily="34" charset="0"/>
              </a:rPr>
              <a:t>Статья 13</a:t>
            </a:r>
          </a:p>
          <a:p>
            <a:pPr marL="0" indent="0">
              <a:lnSpc>
                <a:spcPct val="80000"/>
              </a:lnSpc>
              <a:buNone/>
            </a:pP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1. Ребенок имеет право свободно выражать свое мнение; это право включает свободу искать, получать и передавать информацию и идеи любого рода, независимо от границ, в устной, письменной или печатной форме, в форме произведений искусства или с помощью других средств по выбору ребенка.</a:t>
            </a:r>
          </a:p>
          <a:p>
            <a:pPr marL="0" indent="0">
              <a:lnSpc>
                <a:spcPct val="80000"/>
              </a:lnSpc>
              <a:buNone/>
            </a:pPr>
            <a:endPar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nSpc>
                <a:spcPct val="80000"/>
              </a:lnSpc>
              <a:buNone/>
            </a:pP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2. Осуществление этого права может подвергаться некоторым ограничениям, однако этими ограничениями могут быть только те ограничения, которые предусмотрены законом и которые необходимы:</a:t>
            </a:r>
          </a:p>
          <a:p>
            <a:pPr marL="0" indent="0">
              <a:lnSpc>
                <a:spcPct val="80000"/>
              </a:lnSpc>
              <a:buNone/>
            </a:pP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	a) для уважения прав и репутации других лиц; или</a:t>
            </a:r>
          </a:p>
          <a:p>
            <a:pPr marL="0" indent="0">
              <a:lnSpc>
                <a:spcPct val="80000"/>
              </a:lnSpc>
              <a:buNone/>
            </a:pP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	b) для охраны государственной безопасности или 	общественного порядка (</a:t>
            </a:r>
            <a:r>
              <a:rPr lang="ru-RU" sz="2000" dirty="0" err="1">
                <a:solidFill>
                  <a:srgbClr val="002060"/>
                </a:solidFill>
                <a:latin typeface="Tahoma" panose="020B0604030504040204" pitchFamily="34" charset="0"/>
                <a:ea typeface="Tahoma" panose="020B0604030504040204" pitchFamily="34" charset="0"/>
                <a:cs typeface="Tahoma" panose="020B0604030504040204" pitchFamily="34" charset="0"/>
              </a:rPr>
              <a:t>ordre</a:t>
            </a: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ru-RU" sz="2000" dirty="0" err="1">
                <a:solidFill>
                  <a:srgbClr val="002060"/>
                </a:solidFill>
                <a:latin typeface="Tahoma" panose="020B0604030504040204" pitchFamily="34" charset="0"/>
                <a:ea typeface="Tahoma" panose="020B0604030504040204" pitchFamily="34" charset="0"/>
                <a:cs typeface="Tahoma" panose="020B0604030504040204" pitchFamily="34" charset="0"/>
              </a:rPr>
              <a:t>public</a:t>
            </a: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 или здоровья или 	нравственности населения.</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649287"/>
          </a:xfrm>
        </p:spPr>
        <p:txBody>
          <a:bodyPr/>
          <a:lstStyle/>
          <a:p>
            <a:r>
              <a:rPr lang="ru-RU"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Конвенция о правах ребёнка</a:t>
            </a:r>
            <a:endParaRPr lang="uk-UA"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323528" y="2494111"/>
            <a:ext cx="8641382" cy="4221088"/>
          </a:xfrm>
        </p:spPr>
        <p:txBody>
          <a:bodyPr/>
          <a:lstStyle/>
          <a:p>
            <a:pPr marL="0" indent="0" algn="ctr">
              <a:lnSpc>
                <a:spcPct val="80000"/>
              </a:lnSpc>
              <a:buNone/>
            </a:pPr>
            <a:r>
              <a:rPr lang="ru-RU" dirty="0">
                <a:solidFill>
                  <a:srgbClr val="002060"/>
                </a:solidFill>
                <a:latin typeface="Tahoma" panose="020B0604030504040204" pitchFamily="34" charset="0"/>
                <a:ea typeface="Tahoma" panose="020B0604030504040204" pitchFamily="34" charset="0"/>
                <a:cs typeface="Tahoma" panose="020B0604030504040204" pitchFamily="34" charset="0"/>
              </a:rPr>
              <a:t>Статья 17</a:t>
            </a:r>
          </a:p>
          <a:p>
            <a:pPr marL="0" indent="0">
              <a:lnSpc>
                <a:spcPct val="80000"/>
              </a:lnSpc>
              <a:buNone/>
            </a:pPr>
            <a:r>
              <a:rPr lang="ru-RU" sz="1600" dirty="0">
                <a:solidFill>
                  <a:srgbClr val="002060"/>
                </a:solidFill>
                <a:latin typeface="Tahoma" panose="020B0604030504040204" pitchFamily="34" charset="0"/>
                <a:ea typeface="Tahoma" panose="020B0604030504040204" pitchFamily="34" charset="0"/>
                <a:cs typeface="Tahoma" panose="020B0604030504040204" pitchFamily="34" charset="0"/>
              </a:rPr>
              <a:t>Государства-участники признают важную роль средств массовой информации и обеспечивают, чтобы ребенок имел доступ к информации и материалам из различных национальных и международных источников, особенно к таким информации и материалам, которые направлены на содействие социальному, духовному и моральному благополучию, а также здоровому физическому и психическому развитию ребенка. С этой целью государства-участники:</a:t>
            </a:r>
          </a:p>
          <a:p>
            <a:pPr marL="0" indent="0">
              <a:lnSpc>
                <a:spcPct val="80000"/>
              </a:lnSpc>
              <a:buNone/>
            </a:pPr>
            <a:r>
              <a:rPr lang="ru-RU" sz="1600" dirty="0">
                <a:solidFill>
                  <a:srgbClr val="002060"/>
                </a:solidFill>
                <a:latin typeface="Tahoma" panose="020B0604030504040204" pitchFamily="34" charset="0"/>
                <a:ea typeface="Tahoma" panose="020B0604030504040204" pitchFamily="34" charset="0"/>
                <a:cs typeface="Tahoma" panose="020B0604030504040204" pitchFamily="34" charset="0"/>
              </a:rPr>
              <a:t>    a) поощряют средства массовой информации к распространению информации и материалов, полезных для ребенка в социальном и культурном отношениях, и в духе статьи 29;</a:t>
            </a:r>
          </a:p>
          <a:p>
            <a:pPr marL="0" indent="0">
              <a:lnSpc>
                <a:spcPct val="80000"/>
              </a:lnSpc>
              <a:buNone/>
            </a:pPr>
            <a:r>
              <a:rPr lang="ru-RU" sz="1600" dirty="0">
                <a:solidFill>
                  <a:srgbClr val="002060"/>
                </a:solidFill>
                <a:latin typeface="Tahoma" panose="020B0604030504040204" pitchFamily="34" charset="0"/>
                <a:ea typeface="Tahoma" panose="020B0604030504040204" pitchFamily="34" charset="0"/>
                <a:cs typeface="Tahoma" panose="020B0604030504040204" pitchFamily="34" charset="0"/>
              </a:rPr>
              <a:t>    b) поощряют международное сотрудничество в области подготовки, обмена и распространения такой информации и материалов из различных культурных, национальных и международных источников;</a:t>
            </a:r>
          </a:p>
          <a:p>
            <a:pPr marL="0" indent="0">
              <a:lnSpc>
                <a:spcPct val="80000"/>
              </a:lnSpc>
              <a:buNone/>
            </a:pPr>
            <a:r>
              <a:rPr lang="ru-RU" sz="1600" dirty="0">
                <a:solidFill>
                  <a:srgbClr val="002060"/>
                </a:solidFill>
                <a:latin typeface="Tahoma" panose="020B0604030504040204" pitchFamily="34" charset="0"/>
                <a:ea typeface="Tahoma" panose="020B0604030504040204" pitchFamily="34" charset="0"/>
                <a:cs typeface="Tahoma" panose="020B0604030504040204" pitchFamily="34" charset="0"/>
              </a:rPr>
              <a:t>    c) поощряют выпуск и распространение детской литературы;</a:t>
            </a:r>
          </a:p>
          <a:p>
            <a:pPr marL="0" indent="0">
              <a:lnSpc>
                <a:spcPct val="80000"/>
              </a:lnSpc>
              <a:buNone/>
            </a:pPr>
            <a:r>
              <a:rPr lang="ru-RU" sz="1600" dirty="0">
                <a:solidFill>
                  <a:srgbClr val="002060"/>
                </a:solidFill>
                <a:latin typeface="Tahoma" panose="020B0604030504040204" pitchFamily="34" charset="0"/>
                <a:ea typeface="Tahoma" panose="020B0604030504040204" pitchFamily="34" charset="0"/>
                <a:cs typeface="Tahoma" panose="020B0604030504040204" pitchFamily="34" charset="0"/>
              </a:rPr>
              <a:t>    d) поощряют средства массовой информации к </a:t>
            </a:r>
            <a:r>
              <a:rPr lang="ru-RU" sz="1600" dirty="0" err="1">
                <a:solidFill>
                  <a:srgbClr val="002060"/>
                </a:solidFill>
                <a:latin typeface="Tahoma" panose="020B0604030504040204" pitchFamily="34" charset="0"/>
                <a:ea typeface="Tahoma" panose="020B0604030504040204" pitchFamily="34" charset="0"/>
                <a:cs typeface="Tahoma" panose="020B0604030504040204" pitchFamily="34" charset="0"/>
              </a:rPr>
              <a:t>уделению</a:t>
            </a:r>
            <a:r>
              <a:rPr lang="ru-RU" sz="1600" dirty="0">
                <a:solidFill>
                  <a:srgbClr val="002060"/>
                </a:solidFill>
                <a:latin typeface="Tahoma" panose="020B0604030504040204" pitchFamily="34" charset="0"/>
                <a:ea typeface="Tahoma" panose="020B0604030504040204" pitchFamily="34" charset="0"/>
                <a:cs typeface="Tahoma" panose="020B0604030504040204" pitchFamily="34" charset="0"/>
              </a:rPr>
              <a:t> особого внимания языковым потребностям ребенка, принадлежащего к какой-либо группе меньшинств или коренному населению;</a:t>
            </a:r>
          </a:p>
          <a:p>
            <a:pPr marL="0" indent="0">
              <a:lnSpc>
                <a:spcPct val="80000"/>
              </a:lnSpc>
              <a:buNone/>
            </a:pPr>
            <a:r>
              <a:rPr lang="ru-RU" sz="1600" dirty="0">
                <a:solidFill>
                  <a:srgbClr val="002060"/>
                </a:solidFill>
                <a:latin typeface="Tahoma" panose="020B0604030504040204" pitchFamily="34" charset="0"/>
                <a:ea typeface="Tahoma" panose="020B0604030504040204" pitchFamily="34" charset="0"/>
                <a:cs typeface="Tahoma" panose="020B0604030504040204" pitchFamily="34" charset="0"/>
              </a:rPr>
              <a:t>    e) поощряют разработку надлежащих принципов защиты ребенка от информации и материалов, наносящих вред его благополучию, учитывая положения статей 13 и 18.</a:t>
            </a:r>
          </a:p>
        </p:txBody>
      </p:sp>
    </p:spTree>
    <p:extLst>
      <p:ext uri="{BB962C8B-B14F-4D97-AF65-F5344CB8AC3E}">
        <p14:creationId xmlns:p14="http://schemas.microsoft.com/office/powerpoint/2010/main" val="163933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649287"/>
          </a:xfrm>
        </p:spPr>
        <p:txBody>
          <a:bodyPr/>
          <a:lstStyle/>
          <a:p>
            <a:r>
              <a:rPr lang="ru-RU"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Конвенция о правах ребёнка</a:t>
            </a:r>
            <a:endParaRPr lang="uk-UA"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323528" y="2636911"/>
            <a:ext cx="8641382" cy="4078287"/>
          </a:xfrm>
        </p:spPr>
        <p:txBody>
          <a:bodyPr/>
          <a:lstStyle/>
          <a:p>
            <a:pPr marL="0" indent="0" algn="ctr">
              <a:lnSpc>
                <a:spcPct val="80000"/>
              </a:lnSpc>
              <a:buNone/>
            </a:pPr>
            <a:r>
              <a:rPr lang="ru-RU" dirty="0">
                <a:solidFill>
                  <a:srgbClr val="002060"/>
                </a:solidFill>
                <a:latin typeface="Tahoma" panose="020B0604030504040204" pitchFamily="34" charset="0"/>
                <a:ea typeface="Tahoma" panose="020B0604030504040204" pitchFamily="34" charset="0"/>
                <a:cs typeface="Tahoma" panose="020B0604030504040204" pitchFamily="34" charset="0"/>
              </a:rPr>
              <a:t>Статья 34</a:t>
            </a:r>
          </a:p>
          <a:p>
            <a:pPr marL="0" indent="0">
              <a:lnSpc>
                <a:spcPct val="80000"/>
              </a:lnSpc>
              <a:buNone/>
            </a:pPr>
            <a:endParaRPr lang="ru-RU" sz="1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nSpc>
                <a:spcPct val="80000"/>
              </a:lnSpc>
              <a:buNone/>
            </a:pP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Государства-участники обязуются защищать ребенка от всех форм сексуальной эксплуатации и сексуального совращения. В этих целях государства-участники, в частности, принимают на национальном, двустороннем и многостороннем уровнях все необходимые меры для предотвращения:</a:t>
            </a:r>
          </a:p>
          <a:p>
            <a:pPr marL="0" indent="0">
              <a:lnSpc>
                <a:spcPct val="80000"/>
              </a:lnSpc>
              <a:buNone/>
            </a:pP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    a) склонения или принуждения ребенка к любой незаконной сексуальной деятельности;</a:t>
            </a:r>
          </a:p>
          <a:p>
            <a:pPr marL="0" indent="0">
              <a:lnSpc>
                <a:spcPct val="80000"/>
              </a:lnSpc>
              <a:buNone/>
            </a:pP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    b) использования в целях эксплуатации детей в проституции или в другой незаконной сексуальной практике;</a:t>
            </a:r>
          </a:p>
          <a:p>
            <a:pPr marL="0" indent="0">
              <a:lnSpc>
                <a:spcPct val="80000"/>
              </a:lnSpc>
              <a:buNone/>
            </a:pP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    c) использования в целях эксплуатации детей в порнографии и порнографических материалах.</a:t>
            </a:r>
          </a:p>
        </p:txBody>
      </p:sp>
    </p:spTree>
    <p:extLst>
      <p:ext uri="{BB962C8B-B14F-4D97-AF65-F5344CB8AC3E}">
        <p14:creationId xmlns:p14="http://schemas.microsoft.com/office/powerpoint/2010/main" val="2189552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Международная нормативная правовая база</a:t>
            </a:r>
            <a:endParaRPr lang="uk-UA"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323528" y="3717032"/>
            <a:ext cx="8641382" cy="2998166"/>
          </a:xfrm>
        </p:spPr>
        <p:txBody>
          <a:bodyPr/>
          <a:lstStyle/>
          <a:p>
            <a:pPr>
              <a:lnSpc>
                <a:spcPct val="80000"/>
              </a:lnSpc>
            </a:pPr>
            <a:r>
              <a:rPr lang="ru-RU" sz="2400" dirty="0">
                <a:solidFill>
                  <a:srgbClr val="002060"/>
                </a:solidFill>
                <a:latin typeface="Tahoma" panose="020B0604030504040204" pitchFamily="34" charset="0"/>
                <a:ea typeface="Tahoma" panose="020B0604030504040204" pitchFamily="34" charset="0"/>
                <a:cs typeface="Tahoma" panose="020B0604030504040204" pitchFamily="34" charset="0"/>
              </a:rPr>
              <a:t>Европейская рамочная конвенция о безопасном использовании мобильных телефонов маленькими детьми и подростками (06.02.2007)</a:t>
            </a:r>
          </a:p>
          <a:p>
            <a:pPr>
              <a:lnSpc>
                <a:spcPct val="80000"/>
              </a:lnSpc>
            </a:pPr>
            <a:r>
              <a:rPr lang="ru-RU" sz="2400" dirty="0">
                <a:solidFill>
                  <a:srgbClr val="002060"/>
                </a:solidFill>
                <a:latin typeface="Tahoma" panose="020B0604030504040204" pitchFamily="34" charset="0"/>
                <a:ea typeface="Tahoma" panose="020B0604030504040204" pitchFamily="34" charset="0"/>
                <a:cs typeface="Tahoma" panose="020B0604030504040204" pitchFamily="34" charset="0"/>
              </a:rPr>
              <a:t>Европейской конвенция о совместном кинопроизводстве (1992 г.) </a:t>
            </a:r>
          </a:p>
        </p:txBody>
      </p:sp>
    </p:spTree>
    <p:extLst>
      <p:ext uri="{BB962C8B-B14F-4D97-AF65-F5344CB8AC3E}">
        <p14:creationId xmlns:p14="http://schemas.microsoft.com/office/powerpoint/2010/main" val="1565488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Международная нормативная правовая база</a:t>
            </a:r>
            <a:endParaRPr lang="uk-UA"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323528" y="2996952"/>
            <a:ext cx="8641382" cy="3718246"/>
          </a:xfrm>
        </p:spPr>
        <p:txBody>
          <a:bodyPr/>
          <a:lstStyle/>
          <a:p>
            <a:pPr>
              <a:lnSpc>
                <a:spcPct val="80000"/>
              </a:lnSpc>
            </a:pP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Рекомендации Комитета Министров государств-членов Совета Европы: относительно принципов распространения видеозаписей, содержащих насилие, жестокость или имеющих порнографическое содержание (22.04.1989), о демонстрации насилия в электронных средствах массовой информации (30.10.1997), в сфере регулирования в отношении </a:t>
            </a:r>
            <a:r>
              <a:rPr lang="ru-RU" sz="2000" dirty="0" err="1">
                <a:solidFill>
                  <a:srgbClr val="002060"/>
                </a:solidFill>
                <a:latin typeface="Tahoma" panose="020B0604030504040204" pitchFamily="34" charset="0"/>
                <a:ea typeface="Tahoma" panose="020B0604030504040204" pitchFamily="34" charset="0"/>
                <a:cs typeface="Tahoma" panose="020B0604030504040204" pitchFamily="34" charset="0"/>
              </a:rPr>
              <a:t>кибер</a:t>
            </a:r>
            <a:r>
              <a:rPr lang="ru-RU" sz="2000" dirty="0">
                <a:solidFill>
                  <a:srgbClr val="002060"/>
                </a:solidFill>
                <a:latin typeface="Tahoma" panose="020B0604030504040204" pitchFamily="34" charset="0"/>
                <a:ea typeface="Tahoma" panose="020B0604030504040204" pitchFamily="34" charset="0"/>
                <a:cs typeface="Tahoma" panose="020B0604030504040204" pitchFamily="34" charset="0"/>
              </a:rPr>
              <a:t>-контента (саморегулирования и защиты пользователей от незаконного или вредного содержания новых коммуникаций и информационных услуг), о мерах поддержки демократического и социального распространения цифрового вещания (28.05.2003), по расширению возможностей детей в новой информационно-коммуникационной среде (27.09.2006), о поощрении свободы выражения мнений и информации в новой информационной и коммуникационной среде, о мерах по развитию. </a:t>
            </a:r>
          </a:p>
        </p:txBody>
      </p:sp>
    </p:spTree>
    <p:extLst>
      <p:ext uri="{BB962C8B-B14F-4D97-AF65-F5344CB8AC3E}">
        <p14:creationId xmlns:p14="http://schemas.microsoft.com/office/powerpoint/2010/main" val="171294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Международная нормативная правовая база</a:t>
            </a:r>
            <a:endParaRPr lang="uk-UA" altLang="ru-RU" sz="32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323528" y="2996952"/>
            <a:ext cx="8641382" cy="3718246"/>
          </a:xfrm>
        </p:spPr>
        <p:txBody>
          <a:bodyPr/>
          <a:lstStyle/>
          <a:p>
            <a:pPr>
              <a:lnSpc>
                <a:spcPct val="80000"/>
              </a:lnSpc>
            </a:pPr>
            <a:r>
              <a:rPr lang="ru-RU" dirty="0">
                <a:solidFill>
                  <a:srgbClr val="002060"/>
                </a:solidFill>
                <a:latin typeface="Tahoma" panose="020B0604030504040204" pitchFamily="34" charset="0"/>
                <a:ea typeface="Tahoma" panose="020B0604030504040204" pitchFamily="34" charset="0"/>
                <a:cs typeface="Tahoma" panose="020B0604030504040204" pitchFamily="34" charset="0"/>
              </a:rPr>
              <a:t>Рекомендациями по унификации и гармонизации законодательства государств — участников СНГ в сфере защиты детей от информации, причиняющей вред их здоровью и развитию (28.10.2010) </a:t>
            </a:r>
          </a:p>
        </p:txBody>
      </p:sp>
    </p:spTree>
    <p:extLst>
      <p:ext uri="{BB962C8B-B14F-4D97-AF65-F5344CB8AC3E}">
        <p14:creationId xmlns:p14="http://schemas.microsoft.com/office/powerpoint/2010/main" val="157037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Российское законодательство</a:t>
            </a:r>
            <a:endParaRPr lang="uk-UA"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323528" y="3212976"/>
            <a:ext cx="8641382" cy="3502222"/>
          </a:xfrm>
        </p:spPr>
        <p:txBody>
          <a:bodyPr/>
          <a:lstStyle/>
          <a:p>
            <a:pPr>
              <a:lnSpc>
                <a:spcPct val="80000"/>
              </a:lnSpc>
            </a:pPr>
            <a:r>
              <a:rPr lang="ru-RU" sz="3600" dirty="0">
                <a:solidFill>
                  <a:srgbClr val="002060"/>
                </a:solidFill>
                <a:latin typeface="Tahoma" panose="020B0604030504040204" pitchFamily="34" charset="0"/>
                <a:ea typeface="Tahoma" panose="020B0604030504040204" pitchFamily="34" charset="0"/>
                <a:cs typeface="Tahoma" panose="020B0604030504040204" pitchFamily="34" charset="0"/>
              </a:rPr>
              <a:t>Федеральный закон № 436-ФЗ «О защите детей от информации, причиняющей вред их здоровью и развитию» </a:t>
            </a:r>
          </a:p>
        </p:txBody>
      </p:sp>
    </p:spTree>
    <p:extLst>
      <p:ext uri="{BB962C8B-B14F-4D97-AF65-F5344CB8AC3E}">
        <p14:creationId xmlns:p14="http://schemas.microsoft.com/office/powerpoint/2010/main" val="3117864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11760" y="1844824"/>
            <a:ext cx="6553150" cy="864096"/>
          </a:xfrm>
        </p:spPr>
        <p:txBody>
          <a:bodyPr/>
          <a:lstStyle/>
          <a:p>
            <a:r>
              <a:rPr lang="ru-RU"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rPr>
              <a:t>Российское законодательство</a:t>
            </a:r>
            <a:endParaRPr lang="uk-UA" altLang="ru-RU" sz="2800" b="1" dirty="0">
              <a:ln w="13462">
                <a:solidFill>
                  <a:schemeClr val="bg1"/>
                </a:solidFill>
                <a:prstDash val="solid"/>
              </a:ln>
              <a:solidFill>
                <a:srgbClr val="002060"/>
              </a:solidFill>
              <a:effectLst>
                <a:outerShdw dist="38100" dir="2700000" algn="bl" rotWithShape="0">
                  <a:schemeClr val="accent5"/>
                </a:outerShdw>
              </a:effectLst>
              <a:latin typeface="Tahoma" panose="020B0604030504040204" pitchFamily="34" charset="0"/>
            </a:endParaRPr>
          </a:p>
        </p:txBody>
      </p:sp>
      <p:sp>
        <p:nvSpPr>
          <p:cNvPr id="36867" name="Rectangle 3"/>
          <p:cNvSpPr>
            <a:spLocks noGrp="1" noChangeArrowheads="1"/>
          </p:cNvSpPr>
          <p:nvPr>
            <p:ph type="body" idx="1"/>
          </p:nvPr>
        </p:nvSpPr>
        <p:spPr>
          <a:xfrm>
            <a:off x="323528" y="3212976"/>
            <a:ext cx="8641382" cy="3502222"/>
          </a:xfrm>
        </p:spPr>
        <p:txBody>
          <a:bodyPr/>
          <a:lstStyle/>
          <a:p>
            <a:pPr>
              <a:lnSpc>
                <a:spcPct val="80000"/>
              </a:lnSpc>
            </a:pPr>
            <a:r>
              <a:rPr lang="ru-RU" dirty="0">
                <a:solidFill>
                  <a:srgbClr val="002060"/>
                </a:solidFill>
                <a:latin typeface="Tahoma" panose="020B0604030504040204" pitchFamily="34" charset="0"/>
                <a:ea typeface="Tahoma" panose="020B0604030504040204" pitchFamily="34" charset="0"/>
                <a:cs typeface="Tahoma" panose="020B0604030504040204" pitchFamily="34" charset="0"/>
              </a:rPr>
              <a:t>Данный закон устанавливает правила </a:t>
            </a:r>
            <a:r>
              <a:rPr lang="ru-RU" dirty="0" err="1">
                <a:solidFill>
                  <a:srgbClr val="002060"/>
                </a:solidFill>
                <a:latin typeface="Tahoma" panose="020B0604030504040204" pitchFamily="34" charset="0"/>
                <a:ea typeface="Tahoma" panose="020B0604030504040204" pitchFamily="34" charset="0"/>
                <a:cs typeface="Tahoma" panose="020B0604030504040204" pitchFamily="34" charset="0"/>
              </a:rPr>
              <a:t>медиабезопасности</a:t>
            </a:r>
            <a:r>
              <a:rPr lang="ru-RU" dirty="0">
                <a:solidFill>
                  <a:srgbClr val="002060"/>
                </a:solidFill>
                <a:latin typeface="Tahoma" panose="020B0604030504040204" pitchFamily="34" charset="0"/>
                <a:ea typeface="Tahoma" panose="020B0604030504040204" pitchFamily="34" charset="0"/>
                <a:cs typeface="Tahoma" panose="020B0604030504040204" pitchFamily="34" charset="0"/>
              </a:rPr>
              <a:t> детей при обороте на территории России продукции средств массовой информации, печатной, аудиовизуальной продукции на любых видах носителей, программ и баз данных, а также информации, размещаемой в информационно-телекоммуникационных сетях и сетях подвижной радиотелефонной связи </a:t>
            </a:r>
          </a:p>
        </p:txBody>
      </p:sp>
    </p:spTree>
    <p:extLst>
      <p:ext uri="{BB962C8B-B14F-4D97-AF65-F5344CB8AC3E}">
        <p14:creationId xmlns:p14="http://schemas.microsoft.com/office/powerpoint/2010/main" val="2039147951"/>
      </p:ext>
    </p:extLst>
  </p:cSld>
  <p:clrMapOvr>
    <a:masterClrMapping/>
  </p:clrMapOvr>
</p:sld>
</file>

<file path=ppt/theme/theme1.xml><?xml version="1.0" encoding="utf-8"?>
<a:theme xmlns:a="http://schemas.openxmlformats.org/drawingml/2006/main" name="00001">
  <a:themeElements>
    <a:clrScheme name="00001 4">
      <a:dk1>
        <a:srgbClr val="4D4D4D"/>
      </a:dk1>
      <a:lt1>
        <a:srgbClr val="FFFFFF"/>
      </a:lt1>
      <a:dk2>
        <a:srgbClr val="4D4D4D"/>
      </a:dk2>
      <a:lt2>
        <a:srgbClr val="6600CC"/>
      </a:lt2>
      <a:accent1>
        <a:srgbClr val="51358C"/>
      </a:accent1>
      <a:accent2>
        <a:srgbClr val="FF5050"/>
      </a:accent2>
      <a:accent3>
        <a:srgbClr val="FFFFFF"/>
      </a:accent3>
      <a:accent4>
        <a:srgbClr val="404040"/>
      </a:accent4>
      <a:accent5>
        <a:srgbClr val="B3AEC5"/>
      </a:accent5>
      <a:accent6>
        <a:srgbClr val="E74848"/>
      </a:accent6>
      <a:hlink>
        <a:srgbClr val="CCCCFF"/>
      </a:hlink>
      <a:folHlink>
        <a:srgbClr val="DDDDDD"/>
      </a:folHlink>
    </a:clrScheme>
    <a:fontScheme name="00001">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00001 1">
        <a:dk1>
          <a:srgbClr val="4D4D4D"/>
        </a:dk1>
        <a:lt1>
          <a:srgbClr val="FFFFFF"/>
        </a:lt1>
        <a:dk2>
          <a:srgbClr val="4D4D4D"/>
        </a:dk2>
        <a:lt2>
          <a:srgbClr val="000000"/>
        </a:lt2>
        <a:accent1>
          <a:srgbClr val="0066CC"/>
        </a:accent1>
        <a:accent2>
          <a:srgbClr val="3399FF"/>
        </a:accent2>
        <a:accent3>
          <a:srgbClr val="FFFFFF"/>
        </a:accent3>
        <a:accent4>
          <a:srgbClr val="404040"/>
        </a:accent4>
        <a:accent5>
          <a:srgbClr val="AAB8E2"/>
        </a:accent5>
        <a:accent6>
          <a:srgbClr val="2D8AE7"/>
        </a:accent6>
        <a:hlink>
          <a:srgbClr val="CC99FF"/>
        </a:hlink>
        <a:folHlink>
          <a:srgbClr val="CCECFF"/>
        </a:folHlink>
      </a:clrScheme>
      <a:clrMap bg1="lt1" tx1="dk1" bg2="lt2" tx2="dk2" accent1="accent1" accent2="accent2" accent3="accent3" accent4="accent4" accent5="accent5" accent6="accent6" hlink="hlink" folHlink="folHlink"/>
    </a:extraClrScheme>
    <a:extraClrScheme>
      <a:clrScheme name="00001 2">
        <a:dk1>
          <a:srgbClr val="4D4D4D"/>
        </a:dk1>
        <a:lt1>
          <a:srgbClr val="FFFFFF"/>
        </a:lt1>
        <a:dk2>
          <a:srgbClr val="4D4D4D"/>
        </a:dk2>
        <a:lt2>
          <a:srgbClr val="000000"/>
        </a:lt2>
        <a:accent1>
          <a:srgbClr val="6666FF"/>
        </a:accent1>
        <a:accent2>
          <a:srgbClr val="6699FF"/>
        </a:accent2>
        <a:accent3>
          <a:srgbClr val="FFFFFF"/>
        </a:accent3>
        <a:accent4>
          <a:srgbClr val="404040"/>
        </a:accent4>
        <a:accent5>
          <a:srgbClr val="B8B8FF"/>
        </a:accent5>
        <a:accent6>
          <a:srgbClr val="5C8AE7"/>
        </a:accent6>
        <a:hlink>
          <a:srgbClr val="9999FF"/>
        </a:hlink>
        <a:folHlink>
          <a:srgbClr val="DDDDDD"/>
        </a:folHlink>
      </a:clrScheme>
      <a:clrMap bg1="lt1" tx1="dk1" bg2="lt2" tx2="dk2" accent1="accent1" accent2="accent2" accent3="accent3" accent4="accent4" accent5="accent5" accent6="accent6" hlink="hlink" folHlink="folHlink"/>
    </a:extraClrScheme>
    <a:extraClrScheme>
      <a:clrScheme name="00001 3">
        <a:dk1>
          <a:srgbClr val="4D4D4D"/>
        </a:dk1>
        <a:lt1>
          <a:srgbClr val="FFFFFF"/>
        </a:lt1>
        <a:dk2>
          <a:srgbClr val="4D4D4D"/>
        </a:dk2>
        <a:lt2>
          <a:srgbClr val="000000"/>
        </a:lt2>
        <a:accent1>
          <a:srgbClr val="6600CC"/>
        </a:accent1>
        <a:accent2>
          <a:srgbClr val="FF5050"/>
        </a:accent2>
        <a:accent3>
          <a:srgbClr val="FFFFFF"/>
        </a:accent3>
        <a:accent4>
          <a:srgbClr val="404040"/>
        </a:accent4>
        <a:accent5>
          <a:srgbClr val="B8AAE2"/>
        </a:accent5>
        <a:accent6>
          <a:srgbClr val="E74848"/>
        </a:accent6>
        <a:hlink>
          <a:srgbClr val="CC99FF"/>
        </a:hlink>
        <a:folHlink>
          <a:srgbClr val="DDDDDD"/>
        </a:folHlink>
      </a:clrScheme>
      <a:clrMap bg1="lt1" tx1="dk1" bg2="lt2" tx2="dk2" accent1="accent1" accent2="accent2" accent3="accent3" accent4="accent4" accent5="accent5" accent6="accent6" hlink="hlink" folHlink="folHlink"/>
    </a:extraClrScheme>
    <a:extraClrScheme>
      <a:clrScheme name="00001 4">
        <a:dk1>
          <a:srgbClr val="4D4D4D"/>
        </a:dk1>
        <a:lt1>
          <a:srgbClr val="FFFFFF"/>
        </a:lt1>
        <a:dk2>
          <a:srgbClr val="4D4D4D"/>
        </a:dk2>
        <a:lt2>
          <a:srgbClr val="6600CC"/>
        </a:lt2>
        <a:accent1>
          <a:srgbClr val="51358C"/>
        </a:accent1>
        <a:accent2>
          <a:srgbClr val="FF5050"/>
        </a:accent2>
        <a:accent3>
          <a:srgbClr val="FFFFFF"/>
        </a:accent3>
        <a:accent4>
          <a:srgbClr val="404040"/>
        </a:accent4>
        <a:accent5>
          <a:srgbClr val="B3AEC5"/>
        </a:accent5>
        <a:accent6>
          <a:srgbClr val="E74848"/>
        </a:accent6>
        <a:hlink>
          <a:srgbClr val="CCCCFF"/>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122</Template>
  <TotalTime>48</TotalTime>
  <Words>1458</Words>
  <Application>Microsoft Office PowerPoint</Application>
  <PresentationFormat>Экран (4:3)</PresentationFormat>
  <Paragraphs>84</Paragraphs>
  <Slides>17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17</vt:i4>
      </vt:variant>
    </vt:vector>
  </HeadingPairs>
  <TitlesOfParts>
    <vt:vector size="20" baseType="lpstr">
      <vt:lpstr>Arial</vt:lpstr>
      <vt:lpstr>Tahoma</vt:lpstr>
      <vt:lpstr>00001</vt:lpstr>
      <vt:lpstr>Медиабезопасность</vt:lpstr>
      <vt:lpstr>Конвенция о правах ребёнка</vt:lpstr>
      <vt:lpstr>Конвенция о правах ребёнка</vt:lpstr>
      <vt:lpstr>Конвенция о правах ребёнка</vt:lpstr>
      <vt:lpstr>Международная нормативная правовая база</vt:lpstr>
      <vt:lpstr>Международная нормативная правовая база</vt:lpstr>
      <vt:lpstr>Международная нормативная правовая база</vt:lpstr>
      <vt:lpstr>Российское законодательство</vt:lpstr>
      <vt:lpstr>Российское законодательство</vt:lpstr>
      <vt:lpstr>Российское законодательство</vt:lpstr>
      <vt:lpstr>Российское законодательство</vt:lpstr>
      <vt:lpstr>Российское законодательство</vt:lpstr>
      <vt:lpstr>Российское законодательство</vt:lpstr>
      <vt:lpstr>Российское законодательство</vt:lpstr>
      <vt:lpstr>Российское законодательство</vt:lpstr>
      <vt:lpstr>Российское законодательство</vt:lpstr>
      <vt:lpstr>Российское законодательство</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Виктор</dc:creator>
  <cp:lastModifiedBy>Виктор Ярославцев</cp:lastModifiedBy>
  <cp:revision>6</cp:revision>
  <dcterms:created xsi:type="dcterms:W3CDTF">2016-12-04T13:38:07Z</dcterms:created>
  <dcterms:modified xsi:type="dcterms:W3CDTF">2018-05-22T07:17:30Z</dcterms:modified>
</cp:coreProperties>
</file>