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7"/>
  </p:handoutMasterIdLst>
  <p:sldIdLst>
    <p:sldId id="258" r:id="rId3"/>
    <p:sldId id="261" r:id="rId4"/>
    <p:sldId id="270" r:id="rId5"/>
    <p:sldId id="259" r:id="rId6"/>
    <p:sldId id="257" r:id="rId7"/>
    <p:sldId id="272" r:id="rId8"/>
    <p:sldId id="271" r:id="rId9"/>
    <p:sldId id="263" r:id="rId10"/>
    <p:sldId id="264" r:id="rId11"/>
    <p:sldId id="274" r:id="rId13"/>
    <p:sldId id="273" r:id="rId14"/>
    <p:sldId id="262" r:id="rId15"/>
    <p:sldId id="268" r:id="rId16"/>
  </p:sldIdLst>
  <p:sldSz cx="9144000" cy="6858000" type="screen4x3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53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E20A-3848-4248-AD95-70B5997B4D1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35FDB-FC2C-44E3-8925-5E5D59B5BC6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9CAB3-A64A-4254-AD67-FFCA826003D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1875-8FA1-4D8A-86A0-F1524B47C33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1875-8FA1-4D8A-86A0-F1524B47C33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1%D0%BE%D0%B2%D0%B5%D1%82%D1%81%D0%BA%D0%B0%D1%8F%20%D0%BF%D1%81%D0%B8%D1%85%D0%B8%D0%B0%D1%82%D1%80%D0%B8%D1%87%D0%B5%D1%81%D0%BA%D0%B0%D1%8F%20%D0%B1%D0%BE%D0%BB%D1%8C%D0%BD%D0%B8%D1%86%D0%B0%20%D0%BA%D0%B8%D1%80%D0%BE%D0%B2%D1%81%D0%BA%D0%B0%D1%8F%20%D0%BE%D0%B1%D0%BB%D0%B0%D1%81%D1%82%D1%8C&amp;img_url=http://www.kirovnet.ru/files/img/news/9959/17204.jpeg&amp;pos=56&amp;uinfo=sw-1903-sh-963-fw-1678-fh-598-pd-1&amp;rpt=simage" TargetMode="Externa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02C1F-ABEB-4EBA-9D87-788EA68540BB}" type="slidenum">
              <a:rPr lang="ru-RU" smtClean="0"/>
            </a:fld>
            <a:endParaRPr lang="ru-RU"/>
          </a:p>
        </p:txBody>
      </p:sp>
      <p:pic>
        <p:nvPicPr>
          <p:cNvPr id="5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758825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340768"/>
            <a:ext cx="7313612" cy="4555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ДЕТИ В ИНФОРМАЦИОННОМ ОБЩЕСТВЕ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2000" b="1" dirty="0" err="1" smtClean="0">
                <a:solidFill>
                  <a:srgbClr val="002060"/>
                </a:solidFill>
              </a:rPr>
              <a:t>Шабардин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Владимир Валерьевич,</a:t>
            </a:r>
            <a:endParaRPr lang="ru-RU" sz="2000" b="1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</a:rPr>
              <a:t> Уполномоченный по правам</a:t>
            </a:r>
            <a:endParaRPr lang="ru-RU" sz="2000" b="1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</a:rPr>
              <a:t> ребенка в Кировской области</a:t>
            </a:r>
            <a:endParaRPr lang="ru-RU" sz="2000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12 декабря 2016 </a:t>
            </a:r>
            <a:r>
              <a:rPr lang="ru-RU" sz="2000" b="1" dirty="0">
                <a:solidFill>
                  <a:srgbClr val="002060"/>
                </a:solidFill>
              </a:rPr>
              <a:t>года</a:t>
            </a:r>
          </a:p>
        </p:txBody>
      </p:sp>
      <p:pic>
        <p:nvPicPr>
          <p:cNvPr id="7" name="Рисунок 6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0638"/>
            <a:ext cx="683568" cy="75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52" y="1628800"/>
            <a:ext cx="8352927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С 2014 года в Кировской области при Уполномоченном  действует группа по профилактике суицидов среди несовершеннолетних.</a:t>
            </a:r>
            <a:endParaRPr lang="ru-RU" sz="1400" dirty="0" smtClean="0"/>
          </a:p>
          <a:p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Группой были разработаны документы, регламентирующие порядок реагирования на суицидальные попытки и порядок оказания помощи и проведения реабилитационной работы с подростками группы риска и их социальному окружению.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По информации, поступившей </a:t>
            </a:r>
            <a:r>
              <a:rPr lang="ru-RU" sz="1400" b="1" dirty="0" smtClean="0"/>
              <a:t>из районов Кировской области и города Кирова в </a:t>
            </a:r>
            <a:r>
              <a:rPr lang="ru-RU" sz="1400" b="1" dirty="0"/>
              <a:t>2016  </a:t>
            </a:r>
            <a:r>
              <a:rPr lang="ru-RU" sz="1400" b="1" dirty="0" smtClean="0"/>
              <a:t>году</a:t>
            </a:r>
            <a:r>
              <a:rPr lang="ru-RU" sz="1400" dirty="0" smtClean="0"/>
              <a:t> в соответствии с данным порядком </a:t>
            </a:r>
            <a:r>
              <a:rPr lang="ru-RU" sz="1400" b="1" dirty="0" smtClean="0"/>
              <a:t>несовершеннолетними совершено  24 попытки суицида.</a:t>
            </a:r>
            <a:endParaRPr lang="ru-RU" sz="1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Одной из </a:t>
            </a:r>
            <a:r>
              <a:rPr lang="ru-RU" sz="1400" b="1" dirty="0" smtClean="0"/>
              <a:t>основных причин такого поведения является</a:t>
            </a:r>
            <a:r>
              <a:rPr lang="ru-RU" sz="1400" dirty="0" smtClean="0"/>
              <a:t> то, что несовершеннолетние </a:t>
            </a:r>
            <a:r>
              <a:rPr lang="ru-RU" sz="1400" b="1" dirty="0" smtClean="0"/>
              <a:t>состоят в сообществах в социальных сетях, пропагандирующих </a:t>
            </a:r>
            <a:r>
              <a:rPr lang="ru-RU" sz="1400" b="1" dirty="0" err="1" smtClean="0"/>
              <a:t>аутодеструктивное</a:t>
            </a:r>
            <a:r>
              <a:rPr lang="ru-RU" sz="1400" b="1" dirty="0" smtClean="0"/>
              <a:t> поведение, причинение себе вреда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0638"/>
            <a:ext cx="683568" cy="75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pic>
        <p:nvPicPr>
          <p:cNvPr id="1026" name="Picture 2" descr="Z:\ФОТО\2016\2016.02.16 выездной Подосиновский\школа подосиновец\DSC_3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785" y="1196752"/>
            <a:ext cx="3870175" cy="259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512668"/>
            <a:ext cx="61208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Проведение  мониторинга информационной безопасности несовершеннолетних в образовательных организациях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204812"/>
            <a:ext cx="4104456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 протяжении ряда лет Уполномоченным проводится мониторинг обеспечения  образовательными организациями  контент- фильтрации  и эффективности используемого программного обеспечения  (далее - ПО) для этих целей.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Проблема остается нерешенной: не смотря на то, что в образовательные организации установлено лицензионное  ПО, «школьные фильтры»  не обеспечивают надлежащий уровень контент-фильтрации.</a:t>
            </a:r>
            <a:endParaRPr lang="ru-RU" dirty="0"/>
          </a:p>
        </p:txBody>
      </p:sp>
      <p:pic>
        <p:nvPicPr>
          <p:cNvPr id="10" name="Picture 2" descr="Z:\ФОТО\2016\2016.02.17 выездной Лузский\школа Лальск\DSC_33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785" y="3662601"/>
            <a:ext cx="3942183" cy="26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5913793"/>
            <a:ext cx="4399966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Результаты «эффективности» контент –фильтрации школьных сайтов в районах Кировской области февраль 2016 года 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pic>
        <p:nvPicPr>
          <p:cNvPr id="6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758825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7313" y="548680"/>
            <a:ext cx="726492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76 сайтов с формами для отправки письма Деду Морозу были заблокированы </a:t>
            </a:r>
            <a:r>
              <a:rPr lang="ru-RU" sz="1600" dirty="0" err="1"/>
              <a:t>Роскомнадзором</a:t>
            </a:r>
            <a:r>
              <a:rPr lang="ru-RU" sz="1600" dirty="0"/>
              <a:t>, из-за того что дети выкладывали в сеть свои персональные данные</a:t>
            </a:r>
            <a:r>
              <a:rPr lang="ru-RU" sz="1600" dirty="0" smtClean="0"/>
              <a:t>. В адрес владельцев данных интернет ресурсов приняты меры прокурорского реагирования.</a:t>
            </a:r>
            <a:endParaRPr lang="ru-RU" sz="1600" dirty="0" smtClean="0"/>
          </a:p>
          <a:p>
            <a:pPr algn="ctr"/>
            <a:r>
              <a:rPr lang="ru-RU" sz="1600" dirty="0" smtClean="0"/>
              <a:t>Разработана форма письма с рекомендациями, форма размещена на официальной странице ведомства </a:t>
            </a:r>
            <a:r>
              <a:rPr lang="ru-RU" sz="1600" dirty="0" err="1" smtClean="0"/>
              <a:t>Вконтакте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0" y="2149609"/>
            <a:ext cx="3725938" cy="25405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107504" y="4005064"/>
            <a:ext cx="2664296" cy="282653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725938" y="2292736"/>
            <a:ext cx="54006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 декабря 2016 года на имя Уполномоченного поступило  письмо Управления </a:t>
            </a:r>
            <a:r>
              <a:rPr lang="ru-RU" dirty="0" err="1" smtClean="0"/>
              <a:t>Роскомнадзора</a:t>
            </a:r>
            <a:r>
              <a:rPr lang="ru-RU" dirty="0" smtClean="0"/>
              <a:t> по Кировской области с рекомендациями о проведении  в образовательных организациях разъяснительной работы, направленной на информирование педагогов и родителей о возможных негативных последствиях  при размещении персональных данных при заполнении электронного письма Деду Морозу.</a:t>
            </a:r>
            <a:endParaRPr lang="ru-RU" dirty="0" smtClean="0"/>
          </a:p>
          <a:p>
            <a:pPr algn="ctr"/>
            <a:r>
              <a:rPr lang="ru-RU" dirty="0" smtClean="0"/>
              <a:t>На министра образования Кировской области  направлено письмо с просьбой </a:t>
            </a:r>
            <a:endParaRPr lang="ru-RU" dirty="0" smtClean="0"/>
          </a:p>
          <a:p>
            <a:pPr algn="ctr"/>
            <a:r>
              <a:rPr lang="ru-RU" dirty="0" smtClean="0"/>
              <a:t>о проведении указанной работы в образовательных организациях города Кирова и Кировской области.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 rot="9302525">
            <a:off x="2498602" y="4991958"/>
            <a:ext cx="1600061" cy="7657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02C1F-ABEB-4EBA-9D87-788EA68540BB}" type="slidenum">
              <a:rPr lang="ru-RU" smtClean="0"/>
            </a:fld>
            <a:endParaRPr lang="ru-RU"/>
          </a:p>
        </p:txBody>
      </p:sp>
      <p:pic>
        <p:nvPicPr>
          <p:cNvPr id="5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758825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340768"/>
            <a:ext cx="7313612" cy="4555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ДЕТИ В ИНФОРМАЦИОННОМ ОБЩЕСТВЕ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2000" b="1" dirty="0" err="1" smtClean="0">
                <a:solidFill>
                  <a:srgbClr val="002060"/>
                </a:solidFill>
              </a:rPr>
              <a:t>Шабардин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Владимир Валерьевич,</a:t>
            </a:r>
            <a:endParaRPr lang="ru-RU" sz="2000" b="1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</a:rPr>
              <a:t> Уполномоченный по правам</a:t>
            </a:r>
            <a:endParaRPr lang="ru-RU" sz="2000" b="1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</a:rPr>
              <a:t> ребенка в Кировской области</a:t>
            </a:r>
            <a:endParaRPr lang="ru-RU" sz="2000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12 декабря 2016 </a:t>
            </a:r>
            <a:r>
              <a:rPr lang="ru-RU" sz="2000" b="1" dirty="0">
                <a:solidFill>
                  <a:srgbClr val="002060"/>
                </a:solidFill>
              </a:rPr>
              <a:t>года</a:t>
            </a:r>
          </a:p>
        </p:txBody>
      </p:sp>
      <p:pic>
        <p:nvPicPr>
          <p:cNvPr id="7" name="Рисунок 6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pic>
        <p:nvPicPr>
          <p:cNvPr id="5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758825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914" y="494662"/>
            <a:ext cx="662463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Официальный сайт Уполномоченного по правам ребенка в Кировской области: </a:t>
            </a:r>
            <a:r>
              <a:rPr lang="en-US" dirty="0"/>
              <a:t>http://pravarebenka43.ru/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611560" y="1556792"/>
            <a:ext cx="8068145" cy="4968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pic>
        <p:nvPicPr>
          <p:cNvPr id="5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758825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914" y="494662"/>
            <a:ext cx="66246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Защита персональных данных </a:t>
            </a:r>
            <a:endParaRPr lang="ru-RU" dirty="0" smtClean="0"/>
          </a:p>
          <a:p>
            <a:pPr algn="ctr"/>
            <a:r>
              <a:rPr lang="en-US" dirty="0"/>
              <a:t>http://</a:t>
            </a:r>
            <a:r>
              <a:rPr lang="ru-RU" dirty="0" err="1"/>
              <a:t>персональныеданные.дети</a:t>
            </a:r>
            <a:r>
              <a:rPr lang="ru-RU" dirty="0"/>
              <a:t>/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505980" y="4000449"/>
            <a:ext cx="5832648" cy="276146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1541984" y="1173001"/>
            <a:ext cx="5760640" cy="280690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pic>
        <p:nvPicPr>
          <p:cNvPr id="5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55563"/>
            <a:ext cx="758825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914" y="535367"/>
            <a:ext cx="66246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Новый сайт Уполномоченного по правам ребенка </a:t>
            </a:r>
            <a:endParaRPr lang="ru-RU" dirty="0" smtClean="0"/>
          </a:p>
          <a:p>
            <a:pPr algn="ctr"/>
            <a:r>
              <a:rPr lang="ru-RU" dirty="0" smtClean="0"/>
              <a:t>при Президенте РФ: </a:t>
            </a:r>
            <a:r>
              <a:rPr lang="en-US" dirty="0" smtClean="0"/>
              <a:t>http</a:t>
            </a:r>
            <a:r>
              <a:rPr lang="en-US" dirty="0"/>
              <a:t>://deti.gov.ru/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475656" y="1340769"/>
            <a:ext cx="6559460" cy="5439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96952"/>
            <a:ext cx="8578473" cy="34563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/>
              <a:t>Создание безопасной для детей и подростков информационной среды, разработка дополнительных гарантий информационной безопасности несовершеннолетних, их защиты от пропаганды суицидов, разврата, </a:t>
            </a:r>
            <a:r>
              <a:rPr lang="ru-RU" dirty="0" err="1"/>
              <a:t>наркокультуры</a:t>
            </a:r>
            <a:r>
              <a:rPr lang="ru-RU" dirty="0"/>
              <a:t>, жестокости и </a:t>
            </a:r>
            <a:r>
              <a:rPr lang="ru-RU" dirty="0" smtClean="0"/>
              <a:t>насилия.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Информирование детей, их родителей, педагогов, воспитателей о рисках и угрозах современной информационной среды и способах защиты от них </a:t>
            </a:r>
            <a:r>
              <a:rPr lang="ru-RU" dirty="0" smtClean="0"/>
              <a:t>детей.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 smtClean="0"/>
              <a:t>Повышение </a:t>
            </a:r>
            <a:r>
              <a:rPr lang="ru-RU" dirty="0" err="1"/>
              <a:t>медиаграмотности</a:t>
            </a:r>
            <a:r>
              <a:rPr lang="ru-RU" dirty="0"/>
              <a:t> и правовой культуры населения в области </a:t>
            </a:r>
            <a:r>
              <a:rPr lang="ru-RU" dirty="0" err="1" smtClean="0"/>
              <a:t>медиабезопасности</a:t>
            </a:r>
            <a:r>
              <a:rPr lang="ru-RU" dirty="0" smtClean="0"/>
              <a:t>.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Содействие формированию социальной ответственности профессионального сообщества изготовителей и распространителей СМИ и иной информационной продукции, развитию институтов саморегулирования в </a:t>
            </a:r>
            <a:r>
              <a:rPr lang="ru-RU" dirty="0" err="1"/>
              <a:t>медиасреде</a:t>
            </a:r>
            <a:r>
              <a:rPr lang="ru-RU" dirty="0"/>
              <a:t> (включая принятие Хартий по </a:t>
            </a:r>
            <a:r>
              <a:rPr lang="ru-RU" dirty="0" err="1"/>
              <a:t>медиабезопасности</a:t>
            </a:r>
            <a:r>
              <a:rPr lang="ru-RU" dirty="0"/>
              <a:t> детей интернет-сообществом и телерадиовещателями</a:t>
            </a:r>
            <a:r>
              <a:rPr lang="ru-RU" dirty="0" smtClean="0"/>
              <a:t>).</a:t>
            </a:r>
            <a:endParaRPr lang="ru-RU" dirty="0" smtClean="0"/>
          </a:p>
          <a:p>
            <a:pPr marL="109855" indent="0">
              <a:buNone/>
            </a:pPr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сети экспертных учреждений, подготовка необходимого числа квалифицированных экспертов в области </a:t>
            </a:r>
            <a:r>
              <a:rPr lang="ru-RU" dirty="0" err="1"/>
              <a:t>медиапсихологии</a:t>
            </a:r>
            <a:r>
              <a:rPr lang="ru-RU" dirty="0"/>
              <a:t> и </a:t>
            </a:r>
            <a:r>
              <a:rPr lang="ru-RU" dirty="0" err="1"/>
              <a:t>медиабезопасности</a:t>
            </a:r>
            <a:r>
              <a:rPr lang="ru-RU" dirty="0"/>
              <a:t> детей. </a:t>
            </a:r>
          </a:p>
        </p:txBody>
      </p:sp>
      <p:sp>
        <p:nvSpPr>
          <p:cNvPr id="4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pic>
        <p:nvPicPr>
          <p:cNvPr id="5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758825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/>
          <p:nvPr/>
        </p:nvSpPr>
        <p:spPr bwMode="auto">
          <a:xfrm>
            <a:off x="379412" y="857250"/>
            <a:ext cx="8450581" cy="18673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800" b="1" dirty="0" smtClean="0">
                <a:latin typeface="Constantia" pitchFamily="18" charset="0"/>
              </a:rPr>
              <a:t>ОСНОВНЫЕ НАПРАВЛЕНИЯ ДЕЯТЕЛЬНОСТИ В ОБЛАСТИ МЕДИАБЕЗОПАСНОСТИ НЕСОВЕРШЕННОЛЕТНИХ, </a:t>
            </a:r>
            <a:endParaRPr lang="ru-RU" altLang="ru-RU" sz="1800" b="1" dirty="0" smtClean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800" b="1" dirty="0" smtClean="0">
                <a:latin typeface="Constantia" pitchFamily="18" charset="0"/>
              </a:rPr>
              <a:t>ОБОЗНАЧЕННЫЕ УПОЛНОМОЧЕННЫМ ПО ПРАВАМ РЕБЕНКА</a:t>
            </a:r>
            <a:endParaRPr lang="ru-RU" altLang="ru-RU" sz="1800" b="1" dirty="0" smtClean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800" b="1" dirty="0" smtClean="0">
                <a:latin typeface="Constantia" pitchFamily="18" charset="0"/>
              </a:rPr>
              <a:t> ПРИ ПРЕЗИДЕНТЕ РФ КУЗНЕЦВОЙ А.Ю. </a:t>
            </a:r>
            <a:endParaRPr lang="ru-RU" altLang="ru-RU" sz="1800" b="1" dirty="0" smtClean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800" b="1" dirty="0" smtClean="0">
                <a:latin typeface="Constantia" pitchFamily="18" charset="0"/>
              </a:rPr>
              <a:t>НА ВСЕРОССИЙСКОМ СОВЕЩАНИИ УПОЛНОМОЧЕННЫХ ПО ПРАВАМ РЕБЕНКА В  СУБЪЕКТАХ   РФ  28-29 НОЯБРЯ 2016 ГОДА</a:t>
            </a:r>
            <a:endParaRPr lang="ru-RU" altLang="ru-RU" sz="1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0638"/>
            <a:ext cx="611560" cy="67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005371"/>
            <a:ext cx="3353445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На протяжении нескольких лет Уполномоченным проводится просветительская работа по информированию </a:t>
            </a:r>
            <a:r>
              <a:rPr lang="ru-RU" sz="1400" dirty="0"/>
              <a:t>детей, их родителей, педагогов, </a:t>
            </a:r>
            <a:r>
              <a:rPr lang="ru-RU" sz="1400" dirty="0" smtClean="0"/>
              <a:t>воспитателей детских садов </a:t>
            </a:r>
            <a:r>
              <a:rPr lang="ru-RU" sz="1400" dirty="0"/>
              <a:t>о рисках и угрозах современной информационной среды и способах защиты от них детей</a:t>
            </a:r>
            <a:r>
              <a:rPr lang="ru-RU" sz="1400" dirty="0" smtClean="0"/>
              <a:t>.</a:t>
            </a:r>
          </a:p>
        </p:txBody>
      </p:sp>
      <p:pic>
        <p:nvPicPr>
          <p:cNvPr id="2050" name="Picture 2" descr="Z:\ФОТО\2016\2016.11.16 школа 39\P1000118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07504" y="1268759"/>
            <a:ext cx="4392711" cy="310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�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4644231" y="3332853"/>
            <a:ext cx="43428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502" y="4377840"/>
            <a:ext cx="43927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Лекция «Информационная безопасность несовершеннолетних» для старшеклассников </a:t>
            </a:r>
            <a:endParaRPr lang="ru-RU" sz="1200" dirty="0" smtClean="0"/>
          </a:p>
          <a:p>
            <a:pPr algn="ctr"/>
            <a:r>
              <a:rPr lang="ru-RU" sz="1200" dirty="0" smtClean="0"/>
              <a:t>школы №39 города Кирова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42962" y="6237312"/>
            <a:ext cx="452912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Лекция для библиотекарей </a:t>
            </a:r>
            <a:endParaRPr lang="ru-RU" sz="1200" dirty="0" smtClean="0"/>
          </a:p>
          <a:p>
            <a:pPr algn="ctr"/>
            <a:r>
              <a:rPr lang="ru-RU" sz="1200" dirty="0" smtClean="0"/>
              <a:t>в библиотеке им. Грина</a:t>
            </a:r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5F9DD-CB50-4C17-B4AD-33D78EA87647}" type="slidenum">
              <a:rPr lang="ru-RU" smtClean="0"/>
            </a:fld>
            <a:endParaRPr lang="ru-RU"/>
          </a:p>
        </p:txBody>
      </p:sp>
      <p:pic>
        <p:nvPicPr>
          <p:cNvPr id="5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758825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0"/>
            <a:ext cx="1069975" cy="75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2" y="945018"/>
            <a:ext cx="3690565" cy="263162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2100" y="3717033"/>
            <a:ext cx="3631827" cy="2964756"/>
          </a:xfrm>
          <a:prstGeom prst="rect">
            <a:avLst/>
          </a:prstGeom>
          <a:solidFill>
            <a:srgbClr val="F7F7D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10000"/>
                  </a:schemeClr>
                </a:solidFill>
              </a:rPr>
              <a:t>С 2016-1017 уч. года  при поддержке Уполномоченного реализуется </a:t>
            </a:r>
            <a:r>
              <a:rPr lang="ru-RU" sz="1400" b="1" dirty="0">
                <a:solidFill>
                  <a:schemeClr val="tx1">
                    <a:lumMod val="10000"/>
                  </a:schemeClr>
                </a:solidFill>
              </a:rPr>
              <a:t>сетевой онлайн проект  подготовки выпускников  организаций для  детей-сирот  </a:t>
            </a:r>
            <a:r>
              <a:rPr lang="ru-RU" sz="1400" dirty="0">
                <a:solidFill>
                  <a:schemeClr val="tx1">
                    <a:lumMod val="10000"/>
                  </a:schemeClr>
                </a:solidFill>
              </a:rPr>
              <a:t>и детей, оставшихся без попечения родителей, </a:t>
            </a:r>
            <a:r>
              <a:rPr lang="ru-RU" sz="1400" b="1" dirty="0">
                <a:solidFill>
                  <a:schemeClr val="tx1">
                    <a:lumMod val="10000"/>
                  </a:schemeClr>
                </a:solidFill>
              </a:rPr>
              <a:t>к сдаче ЕГЭ «Арифметика добра».</a:t>
            </a:r>
            <a:endParaRPr lang="ru-RU" sz="1400" b="1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10000"/>
                  </a:schemeClr>
                </a:solidFill>
              </a:rPr>
              <a:t>В Кировской области в данном проекте принимают участие </a:t>
            </a:r>
            <a:r>
              <a:rPr lang="ru-RU" sz="1400" b="1" dirty="0" err="1">
                <a:solidFill>
                  <a:schemeClr val="tx1">
                    <a:lumMod val="10000"/>
                  </a:schemeClr>
                </a:solidFill>
              </a:rPr>
              <a:t>Спицынский</a:t>
            </a:r>
            <a:r>
              <a:rPr lang="ru-RU" sz="1400" b="1" dirty="0">
                <a:solidFill>
                  <a:schemeClr val="tx1">
                    <a:lumMod val="10000"/>
                  </a:schemeClr>
                </a:solidFill>
              </a:rPr>
              <a:t> детский дом</a:t>
            </a:r>
            <a:r>
              <a:rPr lang="ru-RU" sz="1400" dirty="0">
                <a:solidFill>
                  <a:schemeClr val="tx1">
                    <a:lumMod val="10000"/>
                  </a:schemeClr>
                </a:solidFill>
              </a:rPr>
              <a:t> и </a:t>
            </a:r>
            <a:r>
              <a:rPr lang="ru-RU" sz="1400" b="1" dirty="0">
                <a:solidFill>
                  <a:schemeClr val="tx1">
                    <a:lumMod val="10000"/>
                  </a:schemeClr>
                </a:solidFill>
              </a:rPr>
              <a:t>Сосновская школа-интернат. </a:t>
            </a:r>
            <a:r>
              <a:rPr lang="ru-RU" sz="1400" dirty="0">
                <a:solidFill>
                  <a:schemeClr val="tx1">
                    <a:lumMod val="10000"/>
                  </a:schemeClr>
                </a:solidFill>
              </a:rPr>
              <a:t>В общей сложности 20 выпускников  готовятся к сдаче ЕГЭ.</a:t>
            </a:r>
          </a:p>
        </p:txBody>
      </p:sp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3725" y="1412875"/>
            <a:ext cx="4545013" cy="294957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1960" y="4724400"/>
            <a:ext cx="4424040" cy="1384995"/>
          </a:xfrm>
          <a:prstGeom prst="rect">
            <a:avLst/>
          </a:prstGeom>
          <a:solidFill>
            <a:srgbClr val="D3F5E6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10000"/>
                  </a:schemeClr>
                </a:solidFill>
              </a:rPr>
              <a:t>С 2016-1017 уч. года  при поддержке Уполномоченного реализуется  </a:t>
            </a:r>
            <a:r>
              <a:rPr lang="ru-RU" sz="1400" b="1" dirty="0">
                <a:solidFill>
                  <a:schemeClr val="tx1">
                    <a:lumMod val="10000"/>
                  </a:schemeClr>
                </a:solidFill>
              </a:rPr>
              <a:t>проект дистанционной подготовки  к ЕГЭ по иностранному  языку</a:t>
            </a:r>
            <a:r>
              <a:rPr lang="ru-RU" sz="1400" dirty="0">
                <a:solidFill>
                  <a:schemeClr val="tx1">
                    <a:lumMod val="10000"/>
                  </a:schemeClr>
                </a:solidFill>
              </a:rPr>
              <a:t> в котором принимают дети из  опекунских семей (город Котельнич, </a:t>
            </a:r>
            <a:r>
              <a:rPr lang="ru-RU" sz="1400" dirty="0" err="1">
                <a:solidFill>
                  <a:schemeClr val="tx1">
                    <a:lumMod val="10000"/>
                  </a:schemeClr>
                </a:solidFill>
              </a:rPr>
              <a:t>Котельничский</a:t>
            </a:r>
            <a:r>
              <a:rPr lang="ru-RU" sz="1400" dirty="0">
                <a:solidFill>
                  <a:schemeClr val="tx1">
                    <a:lumMod val="10000"/>
                  </a:schemeClr>
                </a:solidFill>
              </a:rPr>
              <a:t> район)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494662"/>
            <a:ext cx="55447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Дистанционные технологии в образовании </a:t>
            </a:r>
            <a:endParaRPr lang="ru-RU" dirty="0"/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1412046"/>
            <a:ext cx="4140371" cy="477768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 Уполномоченному обратился отец обучающегося 7 класса одной из школ города </a:t>
            </a:r>
            <a:r>
              <a:rPr lang="ru-RU" dirty="0"/>
              <a:t>Кирова.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В декабре 2015 года одноклассница мальчика выложила в социальной сети </a:t>
            </a:r>
            <a:r>
              <a:rPr lang="ru-RU" dirty="0"/>
              <a:t>«</a:t>
            </a:r>
            <a:r>
              <a:rPr lang="ru-RU" dirty="0" err="1"/>
              <a:t>ВКонтакте</a:t>
            </a:r>
            <a:r>
              <a:rPr lang="ru-RU" dirty="0"/>
              <a:t>» заведомо ложные сведения, порочащие честь и </a:t>
            </a:r>
            <a:r>
              <a:rPr lang="ru-RU" dirty="0" smtClean="0"/>
              <a:t>достоинство мальчика.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 smtClean="0"/>
              <a:t>По данному факту Уполномоченный обратился в руководителю УМВД России по Кировской области с просьбой о принятии мер.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траница была заблокирована, информации дано официальное опровержение. Девочка была поставлена на внутри школьный учет.</a:t>
            </a:r>
            <a:endParaRPr lang="ru-RU" dirty="0"/>
          </a:p>
        </p:txBody>
      </p:sp>
      <p:sp>
        <p:nvSpPr>
          <p:cNvPr id="5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pic>
        <p:nvPicPr>
          <p:cNvPr id="6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38"/>
            <a:ext cx="758825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494662"/>
            <a:ext cx="55447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Киберугрозы</a:t>
            </a:r>
            <a:r>
              <a:rPr lang="ru-RU" dirty="0" smtClean="0"/>
              <a:t> в социальных сетях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6804" y="5974236"/>
            <a:ext cx="455262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Фотографии со страницы девочки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63472" y="1196752"/>
            <a:ext cx="1844232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2055514" y="1268760"/>
            <a:ext cx="2613918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199478" y="3356992"/>
            <a:ext cx="2993518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нак запрета 2"/>
          <p:cNvSpPr/>
          <p:nvPr/>
        </p:nvSpPr>
        <p:spPr>
          <a:xfrm>
            <a:off x="1979712" y="4077072"/>
            <a:ext cx="1238782" cy="1267132"/>
          </a:xfrm>
          <a:prstGeom prst="noSmoking">
            <a:avLst>
              <a:gd name="adj" fmla="val 124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2699792" y="980728"/>
            <a:ext cx="986408" cy="914400"/>
          </a:xfrm>
          <a:prstGeom prst="noSmoking">
            <a:avLst>
              <a:gd name="adj" fmla="val 148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758825" y="811560"/>
            <a:ext cx="986408" cy="914400"/>
          </a:xfrm>
          <a:prstGeom prst="noSmoking">
            <a:avLst>
              <a:gd name="adj" fmla="val 156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/>
          <p:nvPr/>
        </p:nvSpPr>
        <p:spPr bwMode="auto">
          <a:xfrm>
            <a:off x="1331913" y="55563"/>
            <a:ext cx="66246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0" rIns="18288"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Уполномоченный по правам ребенка  в Кировской области</a:t>
            </a:r>
            <a:endParaRPr lang="ru-RU" altLang="ru-RU" sz="1600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ru-RU" altLang="ru-RU" sz="1600" b="1" dirty="0">
                <a:latin typeface="Constantia" pitchFamily="18" charset="0"/>
              </a:rPr>
              <a:t> </a:t>
            </a:r>
          </a:p>
        </p:txBody>
      </p:sp>
      <p:pic>
        <p:nvPicPr>
          <p:cNvPr id="6" name="Picture 2" descr="Z:\логоти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0638"/>
            <a:ext cx="611560" cy="67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im0-tub-ru.yandex.net/i?id=124149440-5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4513" y="1588"/>
            <a:ext cx="962025" cy="67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:\для недели информатизации\фото из контакта верш 001.jpg"/>
          <p:cNvPicPr/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232649" y="1274968"/>
            <a:ext cx="3482492" cy="49623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1"/>
          <p:cNvSpPr txBox="1"/>
          <p:nvPr/>
        </p:nvSpPr>
        <p:spPr>
          <a:xfrm>
            <a:off x="3817616" y="1373188"/>
            <a:ext cx="5003909" cy="4748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>
            <a:normAutofit fontScale="40000" lnSpcReduction="20000"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К Уполномоченному а августе 2016 года  обратилась руководитель танцевального коллектив и сообщила, что «</a:t>
            </a:r>
            <a:r>
              <a:rPr lang="ru-RU" dirty="0" err="1" smtClean="0"/>
              <a:t>Вконтакте</a:t>
            </a:r>
            <a:r>
              <a:rPr lang="ru-RU" dirty="0" smtClean="0"/>
              <a:t>» от вымышленного имени Н. В.  была создана страница, на которой размещены фотографии одной из ее воспитанниц в обнаженном виде и указан номер действующего сотового телефона. 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 smtClean="0"/>
              <a:t>Данные фотографии девочка пересылала ранее своему виртуальному знакомому, после отказа  в свидании с которым появилась данная страница. Ссылка на данную страницу появилась в аккаунтах всех друзей девочки.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 smtClean="0"/>
              <a:t>От имени Насти Волк виртуальный знакомый девочки вел переписку в ее друзьями.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 smtClean="0"/>
              <a:t>Уполномоченный обратился  Бюро специальных технических мероприятий УМВД России по Кировской области с просьбой о принятии мер по блокированию страницы и поиску мужчины, разместившего фотографии.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 smtClean="0"/>
              <a:t>Направлен  запрос к  руководству социальной сети, страница пользователя заблокирована, доступ к ней невозможен.</a:t>
            </a:r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r>
              <a:rPr lang="ru-RU" dirty="0" smtClean="0"/>
              <a:t>Проводятся оперативно-розыскные мероприятия, материал передан в следственный отдел по Первомайскому району города Кирова СУ СК России по Кировской области.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Девочке потребовалась помощь психолога.</a:t>
            </a:r>
            <a:endParaRPr lang="ru-RU" dirty="0" smtClean="0"/>
          </a:p>
          <a:p>
            <a:endParaRPr lang="ru-RU" dirty="0" smtClean="0"/>
          </a:p>
          <a:p>
            <a:pPr marL="109855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Знак запрета 9"/>
          <p:cNvSpPr/>
          <p:nvPr/>
        </p:nvSpPr>
        <p:spPr>
          <a:xfrm>
            <a:off x="210537" y="3996728"/>
            <a:ext cx="773633" cy="745232"/>
          </a:xfrm>
          <a:prstGeom prst="noSmoking">
            <a:avLst>
              <a:gd name="adj" fmla="val 16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984170" y="2462080"/>
            <a:ext cx="695486" cy="694928"/>
          </a:xfrm>
          <a:prstGeom prst="noSmoking">
            <a:avLst>
              <a:gd name="adj" fmla="val 12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2318717" y="2869073"/>
            <a:ext cx="746138" cy="692688"/>
          </a:xfrm>
          <a:prstGeom prst="noSmoking">
            <a:avLst>
              <a:gd name="adj" fmla="val 156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1959607" y="4891172"/>
            <a:ext cx="757514" cy="770076"/>
          </a:xfrm>
          <a:prstGeom prst="noSmoking">
            <a:avLst>
              <a:gd name="adj" fmla="val 179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382372" y="5419392"/>
            <a:ext cx="697042" cy="702280"/>
          </a:xfrm>
          <a:prstGeom prst="noSmoking">
            <a:avLst>
              <a:gd name="adj" fmla="val 156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1437444" y="5661248"/>
            <a:ext cx="695486" cy="694928"/>
          </a:xfrm>
          <a:prstGeom prst="noSmoking">
            <a:avLst>
              <a:gd name="adj" fmla="val 12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3012441" y="2182432"/>
            <a:ext cx="572619" cy="559296"/>
          </a:xfrm>
          <a:prstGeom prst="noSmoking">
            <a:avLst>
              <a:gd name="adj" fmla="val 12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1995411" y="2377864"/>
            <a:ext cx="572619" cy="559296"/>
          </a:xfrm>
          <a:prstGeom prst="noSmoking">
            <a:avLst>
              <a:gd name="adj" fmla="val 12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1234301" y="4891172"/>
            <a:ext cx="572619" cy="559296"/>
          </a:xfrm>
          <a:prstGeom prst="noSmoking">
            <a:avLst>
              <a:gd name="adj" fmla="val 12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2585887" y="1632248"/>
            <a:ext cx="572619" cy="559296"/>
          </a:xfrm>
          <a:prstGeom prst="noSmoking">
            <a:avLst>
              <a:gd name="adj" fmla="val 12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3006107" y="3196208"/>
            <a:ext cx="709034" cy="664840"/>
          </a:xfrm>
          <a:prstGeom prst="noSmoking">
            <a:avLst>
              <a:gd name="adj" fmla="val 12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1611864" y="1542033"/>
            <a:ext cx="695486" cy="694928"/>
          </a:xfrm>
          <a:prstGeom prst="noSmoking">
            <a:avLst>
              <a:gd name="adj" fmla="val 12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232649" y="4657784"/>
            <a:ext cx="773633" cy="745232"/>
          </a:xfrm>
          <a:prstGeom prst="noSmoking">
            <a:avLst>
              <a:gd name="adj" fmla="val 16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79712" y="494662"/>
            <a:ext cx="55447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Киберугрозы</a:t>
            </a:r>
            <a:r>
              <a:rPr lang="ru-RU" dirty="0" smtClean="0"/>
              <a:t> в социальных сетях</a:t>
            </a:r>
            <a:endParaRPr lang="ru-RU" dirty="0"/>
          </a:p>
        </p:txBody>
      </p:sp>
      <p:sp>
        <p:nvSpPr>
          <p:cNvPr id="26" name="Знак запрета 25"/>
          <p:cNvSpPr/>
          <p:nvPr/>
        </p:nvSpPr>
        <p:spPr>
          <a:xfrm>
            <a:off x="730893" y="3249214"/>
            <a:ext cx="706551" cy="692688"/>
          </a:xfrm>
          <a:prstGeom prst="noSmoking">
            <a:avLst>
              <a:gd name="adj" fmla="val 156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3298750" y="3935001"/>
            <a:ext cx="665818" cy="673224"/>
          </a:xfrm>
          <a:prstGeom prst="noSmoking">
            <a:avLst>
              <a:gd name="adj" fmla="val 136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Знак запрета 27"/>
          <p:cNvSpPr/>
          <p:nvPr/>
        </p:nvSpPr>
        <p:spPr>
          <a:xfrm>
            <a:off x="2088994" y="3756140"/>
            <a:ext cx="746138" cy="692688"/>
          </a:xfrm>
          <a:prstGeom prst="noSmoking">
            <a:avLst>
              <a:gd name="adj" fmla="val 156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нак запрета 28"/>
          <p:cNvSpPr/>
          <p:nvPr/>
        </p:nvSpPr>
        <p:spPr>
          <a:xfrm>
            <a:off x="1401673" y="3831499"/>
            <a:ext cx="746138" cy="692688"/>
          </a:xfrm>
          <a:prstGeom prst="noSmoking">
            <a:avLst>
              <a:gd name="adj" fmla="val 156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Знак запрета 29"/>
          <p:cNvSpPr/>
          <p:nvPr/>
        </p:nvSpPr>
        <p:spPr>
          <a:xfrm>
            <a:off x="107504" y="1832078"/>
            <a:ext cx="746138" cy="692688"/>
          </a:xfrm>
          <a:prstGeom prst="noSmoking">
            <a:avLst>
              <a:gd name="adj" fmla="val 156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Знак запрета 30"/>
          <p:cNvSpPr/>
          <p:nvPr/>
        </p:nvSpPr>
        <p:spPr>
          <a:xfrm>
            <a:off x="3111907" y="5282712"/>
            <a:ext cx="473153" cy="487820"/>
          </a:xfrm>
          <a:prstGeom prst="noSmoking">
            <a:avLst>
              <a:gd name="adj" fmla="val 156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7186</Words>
  <Application>WPS Presentation</Application>
  <PresentationFormat>Экран (4:3)</PresentationFormat>
  <Paragraphs>164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Открытая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user</cp:lastModifiedBy>
  <cp:revision>35</cp:revision>
  <cp:lastPrinted>2016-12-12T06:13:00Z</cp:lastPrinted>
  <dcterms:created xsi:type="dcterms:W3CDTF">2016-12-08T10:53:00Z</dcterms:created>
  <dcterms:modified xsi:type="dcterms:W3CDTF">2016-12-14T06:29:27Z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