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424518"/>
            <a:ext cx="5343525" cy="1609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400" dirty="0" smtClean="0"/>
              <a:t>Т.И. </a:t>
            </a:r>
            <a:r>
              <a:rPr lang="ru-RU" sz="2400" dirty="0" err="1" smtClean="0"/>
              <a:t>Шатунова</a:t>
            </a:r>
            <a:r>
              <a:rPr lang="ru-RU" sz="2400" dirty="0" smtClean="0"/>
              <a:t>, 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400" dirty="0" smtClean="0"/>
              <a:t> преподаватель кафедры </a:t>
            </a:r>
            <a:r>
              <a:rPr lang="ru-RU" sz="2400" dirty="0" err="1" smtClean="0"/>
              <a:t>ДиНОО</a:t>
            </a:r>
            <a:endParaRPr lang="ru-RU" sz="2400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1691680" y="908720"/>
            <a:ext cx="6408712" cy="282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ru-RU" sz="4000" dirty="0" smtClean="0"/>
              <a:t>Анализ результатов ВОМР обучающимися 3-х классов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3742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5450" y="0"/>
            <a:ext cx="8505825" cy="887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3CDB65-D461-40D5-B64C-621A11E2AD54}" type="slidenum">
              <a:rPr lang="ru-RU" smtClean="0">
                <a:solidFill>
                  <a:srgbClr val="262626"/>
                </a:solidFill>
              </a:rPr>
              <a:pPr/>
              <a:t>10</a:t>
            </a:fld>
            <a:endParaRPr lang="ru-RU" smtClean="0">
              <a:solidFill>
                <a:srgbClr val="262626"/>
              </a:solidFill>
            </a:endParaRPr>
          </a:p>
        </p:txBody>
      </p:sp>
      <p:pic>
        <p:nvPicPr>
          <p:cNvPr id="8" name="Содержимое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3113" y="919163"/>
            <a:ext cx="2871787" cy="411638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706438"/>
            <a:ext cx="6018213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14400" lvl="1" indent="-457200"/>
            <a:r>
              <a:rPr lang="ru-RU" sz="2200" b="1" dirty="0">
                <a:ea typeface="Calibri" pitchFamily="34" charset="0"/>
                <a:cs typeface="Arial" charset="0"/>
              </a:rPr>
              <a:t>Для зам. директоров, курирующих начальную школу: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ru-RU" sz="2200" dirty="0">
                <a:ea typeface="Calibri" pitchFamily="34" charset="0"/>
                <a:cs typeface="Arial" charset="0"/>
              </a:rPr>
              <a:t> Скорректировать ООП НОО</a:t>
            </a:r>
          </a:p>
          <a:p>
            <a:pPr marL="914400" lvl="1" indent="-457200"/>
            <a:r>
              <a:rPr lang="ru-RU" sz="2200" dirty="0">
                <a:ea typeface="Calibri" pitchFamily="34" charset="0"/>
                <a:cs typeface="Arial" charset="0"/>
              </a:rPr>
              <a:t>    по формированию УУД;</a:t>
            </a:r>
          </a:p>
          <a:p>
            <a:pPr marL="914400" lvl="1" indent="-457200"/>
            <a:r>
              <a:rPr lang="ru-RU" sz="2200" dirty="0">
                <a:ea typeface="Calibri" pitchFamily="34" charset="0"/>
                <a:cs typeface="Arial" charset="0"/>
              </a:rPr>
              <a:t>2. Осуществлять текущий и итоговый контроль по овладению универсальных учебных действий </a:t>
            </a:r>
          </a:p>
          <a:p>
            <a:pPr marL="914400" lvl="1" indent="-457200"/>
            <a:r>
              <a:rPr lang="ru-RU" sz="2200" dirty="0">
                <a:ea typeface="Calibri" pitchFamily="34" charset="0"/>
                <a:cs typeface="Arial" charset="0"/>
              </a:rPr>
              <a:t>      на каждом году обучения. </a:t>
            </a:r>
          </a:p>
          <a:p>
            <a:pPr marL="914400" lvl="1" indent="-457200"/>
            <a:endParaRPr lang="ru-RU" sz="2200" dirty="0">
              <a:ea typeface="Calibri" pitchFamily="34" charset="0"/>
              <a:cs typeface="Calibri" pitchFamily="34" charset="0"/>
            </a:endParaRPr>
          </a:p>
          <a:p>
            <a:pPr marL="914400" lvl="1" indent="-457200"/>
            <a:r>
              <a:rPr lang="ru-RU" sz="2200" b="1" dirty="0">
                <a:ea typeface="Calibri" pitchFamily="34" charset="0"/>
                <a:cs typeface="Calibri" pitchFamily="34" charset="0"/>
              </a:rPr>
              <a:t>Для учителей начальных классов: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ru-RU" sz="2200" dirty="0">
                <a:ea typeface="Calibri" pitchFamily="34" charset="0"/>
                <a:cs typeface="Calibri" pitchFamily="34" charset="0"/>
              </a:rPr>
              <a:t>Включать в содержание уроков задания  по формированию УУД;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ru-RU" sz="2200" dirty="0">
                <a:ea typeface="Calibri" pitchFamily="34" charset="0"/>
                <a:cs typeface="Calibri" pitchFamily="34" charset="0"/>
              </a:rPr>
              <a:t>Отслеживать динамику формирования УУД обучающихся класса.</a:t>
            </a:r>
          </a:p>
          <a:p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2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73A90D-1318-480B-9290-185583B98C9D}" type="slidenum">
              <a:rPr lang="ru-RU" smtClean="0">
                <a:solidFill>
                  <a:srgbClr val="262626"/>
                </a:solidFill>
              </a:rPr>
              <a:pPr/>
              <a:t>11</a:t>
            </a:fld>
            <a:endParaRPr lang="ru-RU" smtClean="0">
              <a:solidFill>
                <a:srgbClr val="26262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5200" y="212725"/>
            <a:ext cx="2911475" cy="37607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9075"/>
            <a:ext cx="2957513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77800"/>
            <a:ext cx="2667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700338"/>
            <a:ext cx="678021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9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17525" y="2574925"/>
            <a:ext cx="8158163" cy="8874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smtClean="0"/>
              <a:t>Спасибо за внимание!</a:t>
            </a:r>
            <a:endParaRPr lang="ru-RU" sz="5400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70AEEE-1FDF-477B-9F34-3A28C593E745}" type="slidenum">
              <a:rPr lang="ru-RU" smtClean="0">
                <a:solidFill>
                  <a:srgbClr val="262626"/>
                </a:solidFill>
              </a:rPr>
              <a:pPr/>
              <a:t>12</a:t>
            </a:fld>
            <a:endParaRPr lang="ru-RU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3740" y="620688"/>
            <a:ext cx="8682037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Количество участников ВОМР – </a:t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2275 обучающихся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7" y="6418730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CB37E8-2269-4FEF-B0A0-0C1BB0BA2CB5}" type="slidenum">
              <a:rPr lang="ru-RU" smtClean="0">
                <a:solidFill>
                  <a:srgbClr val="262626"/>
                </a:solidFill>
              </a:rPr>
              <a:pPr/>
              <a:t>2</a:t>
            </a:fld>
            <a:endParaRPr lang="ru-RU" smtClean="0">
              <a:solidFill>
                <a:srgbClr val="262626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76453"/>
              </p:ext>
            </p:extLst>
          </p:nvPr>
        </p:nvGraphicFramePr>
        <p:xfrm>
          <a:off x="475455" y="3717032"/>
          <a:ext cx="81978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619"/>
                <a:gridCol w="1119619"/>
                <a:gridCol w="1119619"/>
                <a:gridCol w="1119619"/>
                <a:gridCol w="1242777"/>
                <a:gridCol w="1253973"/>
                <a:gridCol w="122262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ЮЗОО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ЮВОО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СЗОО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solidFill>
                      <a:schemeClr val="accent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91438" marR="91438" marT="45736" marB="45736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2624" y="2145973"/>
            <a:ext cx="81041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муниципалитетов- участников  ВОМР в разрезе 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133523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5450" y="0"/>
            <a:ext cx="8458200" cy="14128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Статистика выполнения заданий по уровню сложности (средний  показатель в %)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0B812-5D95-418D-8E93-CE9F22BBD97F}" type="slidenum">
              <a:rPr lang="ru-RU" smtClean="0">
                <a:solidFill>
                  <a:srgbClr val="262626"/>
                </a:solidFill>
              </a:rPr>
              <a:pPr/>
              <a:t>3</a:t>
            </a:fld>
            <a:endParaRPr lang="ru-RU" smtClean="0">
              <a:solidFill>
                <a:srgbClr val="26262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12463"/>
              </p:ext>
            </p:extLst>
          </p:nvPr>
        </p:nvGraphicFramePr>
        <p:xfrm>
          <a:off x="1330325" y="3140968"/>
          <a:ext cx="664845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097"/>
                <a:gridCol w="2112097"/>
                <a:gridCol w="2424256"/>
              </a:tblGrid>
              <a:tr h="762409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Уровни сложности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55" marB="4575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Количество заданий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55" marB="4575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Средний показатель  в %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55" marB="45755">
                    <a:solidFill>
                      <a:srgbClr val="FFC000"/>
                    </a:solidFill>
                  </a:tcPr>
                </a:tc>
              </a:tr>
              <a:tr h="76258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sz="2200" dirty="0"/>
                    </a:p>
                  </a:txBody>
                  <a:tcPr marL="91419" marR="91419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</a:t>
                      </a:r>
                      <a:endParaRPr lang="ru-RU" sz="2200" dirty="0"/>
                    </a:p>
                  </a:txBody>
                  <a:tcPr marL="91419" marR="91419" marT="45755" marB="457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69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19" marR="91419" marT="45755" marB="45755"/>
                </a:tc>
              </a:tr>
              <a:tr h="7625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Повышенный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19" marR="91419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 marL="91419" marR="91419" marT="45755" marB="457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48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19" marR="91419" marT="45755" marB="457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5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60338"/>
            <a:ext cx="8458200" cy="1147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выполнения заданий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категории (средний  показатель в %)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68878"/>
              </p:ext>
            </p:extLst>
          </p:nvPr>
        </p:nvGraphicFramePr>
        <p:xfrm>
          <a:off x="1043608" y="2780928"/>
          <a:ext cx="7112001" cy="31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67"/>
                <a:gridCol w="2370667"/>
                <a:gridCol w="2370667"/>
              </a:tblGrid>
              <a:tr h="9060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Категории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Количество заданий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Средний показатель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Выбор ответа</a:t>
                      </a:r>
                    </a:p>
                    <a:p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55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Краткий ответ</a:t>
                      </a:r>
                    </a:p>
                    <a:p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</a:t>
                      </a:r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68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32" marR="91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Развернутый ответ </a:t>
                      </a:r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46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 marL="91432" marR="91432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F03AB5-6446-4A50-92F0-865B7BEE0C3D}" type="slidenum">
              <a:rPr lang="ru-RU" smtClean="0">
                <a:solidFill>
                  <a:srgbClr val="262626"/>
                </a:solidFill>
              </a:rPr>
              <a:pPr/>
              <a:t>4</a:t>
            </a:fld>
            <a:endParaRPr lang="ru-RU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Успешность выполнения заданий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(средний показатель в %)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3512"/>
            <a:ext cx="7924800" cy="4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Анализ выполнения заданий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84163" y="1108075"/>
          <a:ext cx="8497887" cy="508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884"/>
                <a:gridCol w="5044635"/>
                <a:gridCol w="1426541"/>
                <a:gridCol w="1303827"/>
              </a:tblGrid>
              <a:tr h="64007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Проверяемые  умения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Уровень сложности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вы-полнения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8" marB="45718">
                    <a:solidFill>
                      <a:srgbClr val="FFC000"/>
                    </a:solidFill>
                  </a:tcPr>
                </a:tc>
              </a:tr>
              <a:tr h="15154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Arial" charset="0"/>
                          <a:cs typeface="Arial" charset="0"/>
                        </a:rPr>
                        <a:t>находить  в  тексте  конкретные  сведения, факты, заданные в  явном виде,  по  одному заданному основанию;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Arial" charset="0"/>
                          <a:cs typeface="Arial" charset="0"/>
                        </a:rPr>
                        <a:t>использовать  различные  виды  чтения: ознакомительное, изучающее, поисковое</a:t>
                      </a:r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</a:tr>
              <a:tr h="14630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выполнять  сравнение  объектов по заданным признакам;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Arial" charset="0"/>
                          <a:cs typeface="Arial" charset="0"/>
                        </a:rPr>
                        <a:t>понимать  информацию,</a:t>
                      </a:r>
                      <a:r>
                        <a:rPr lang="ru-RU" sz="1800" baseline="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ru-RU" sz="1800" dirty="0" smtClean="0">
                          <a:latin typeface="Arial" charset="0"/>
                          <a:cs typeface="Arial" charset="0"/>
                        </a:rPr>
                        <a:t>представленную  разными  способами:  словесно,  в  виде  таблицы, схемы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64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</a:tr>
              <a:tr h="14630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использовать  различные  виды  чтения: </a:t>
                      </a:r>
                    </a:p>
                    <a:p>
                      <a:r>
                        <a:rPr lang="ru-RU" sz="1800" dirty="0" smtClean="0"/>
                        <a:t>ознакомительное, изучающее, поисковое;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устанавливать  простые  связи, </a:t>
                      </a:r>
                    </a:p>
                    <a:p>
                      <a:r>
                        <a:rPr lang="ru-RU" sz="1800" dirty="0" smtClean="0"/>
                        <a:t>не  показанные  в  тексте  напрямую, </a:t>
                      </a:r>
                    </a:p>
                    <a:p>
                      <a:r>
                        <a:rPr lang="ru-RU" sz="1800" dirty="0" smtClean="0"/>
                        <a:t>осуществляя выбор из предложенных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</a:t>
                      </a:r>
                      <a:endParaRPr lang="ru-RU" sz="1800" dirty="0"/>
                    </a:p>
                  </a:txBody>
                  <a:tcPr marL="91443" marR="91443" marT="45718" marB="45718"/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0CECD0-7F46-4EF0-9653-AA9A3FF89B85}" type="slidenum">
              <a:rPr lang="ru-RU" smtClean="0">
                <a:solidFill>
                  <a:srgbClr val="262626"/>
                </a:solidFill>
              </a:rPr>
              <a:pPr/>
              <a:t>6</a:t>
            </a:fld>
            <a:endParaRPr lang="ru-RU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0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Анализ выполнения заданий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04164"/>
              </p:ext>
            </p:extLst>
          </p:nvPr>
        </p:nvGraphicFramePr>
        <p:xfrm>
          <a:off x="441325" y="903288"/>
          <a:ext cx="8458200" cy="585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448"/>
                <a:gridCol w="4666593"/>
                <a:gridCol w="1592317"/>
                <a:gridCol w="1489842"/>
              </a:tblGrid>
              <a:tr h="9142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Проверяемые  умения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06" marB="4570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Уровень сложности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06" marB="4570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вы-полнения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rgbClr val="FFC000"/>
                    </a:solidFill>
                  </a:tcPr>
                </a:tc>
              </a:tr>
              <a:tr h="20114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составлять  и  использовать  простейшие схемы,  модели  по  предметным  областям, явлениям и событиям окружающей жизни;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устанавливать  простейшие  причинно-следственные  связи  в  изучаемом  круге явлений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</a:t>
                      </a:r>
                      <a:endParaRPr lang="ru-RU" sz="1800" dirty="0"/>
                    </a:p>
                  </a:txBody>
                  <a:tcPr marT="45706" marB="45706"/>
                </a:tc>
              </a:tr>
              <a:tr h="1188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удерживать  цель  деятельности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до получения ее результата;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выбирать  этапы  алгоритма  решения учебной задачи, их упорядочивать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</a:t>
                      </a:r>
                      <a:endParaRPr lang="ru-RU" sz="1800" dirty="0"/>
                    </a:p>
                  </a:txBody>
                  <a:tcPr marT="45706" marB="45706"/>
                </a:tc>
              </a:tr>
              <a:tr h="17371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делать  выводы  в  результате  операции сравнения;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объединять  предметы  и  явления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по их общим и существенным признакам;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признавать  возможность  существования различных точек зрения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</a:t>
                      </a:r>
                      <a:endParaRPr lang="ru-RU" sz="1800" dirty="0"/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ADC6CC-2C80-4C36-8F71-DF72D016B21E}" type="slidenum">
              <a:rPr lang="ru-RU" smtClean="0">
                <a:solidFill>
                  <a:srgbClr val="262626"/>
                </a:solidFill>
              </a:rPr>
              <a:pPr/>
              <a:t>7</a:t>
            </a:fld>
            <a:endParaRPr lang="ru-RU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338"/>
            <a:ext cx="8458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Анализ выполнения заданий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300038" y="709613"/>
          <a:ext cx="8655050" cy="60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35"/>
                <a:gridCol w="5162380"/>
                <a:gridCol w="1500316"/>
                <a:gridCol w="1427719"/>
              </a:tblGrid>
              <a:tr h="914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endParaRPr lang="ru-RU" sz="1800" dirty="0"/>
                    </a:p>
                  </a:txBody>
                  <a:tcPr marL="91438" marR="91438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Проверяемые  умения</a:t>
                      </a:r>
                    </a:p>
                    <a:p>
                      <a:endParaRPr lang="ru-RU" sz="1800" dirty="0"/>
                    </a:p>
                  </a:txBody>
                  <a:tcPr marL="91438" marR="91438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Уровень сложности</a:t>
                      </a:r>
                    </a:p>
                    <a:p>
                      <a:endParaRPr lang="ru-RU" sz="1800" dirty="0"/>
                    </a:p>
                  </a:txBody>
                  <a:tcPr marL="91438" marR="91438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вы-полнения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 marL="91438" marR="91438" marT="45725" marB="45725">
                    <a:solidFill>
                      <a:srgbClr val="FFC000"/>
                    </a:solidFill>
                  </a:tcPr>
                </a:tc>
              </a:tr>
              <a:tr h="14631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осуществлять  итоговый  контроль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деятельности  на  материале  работы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другого ученика (взаимоконтроль);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выбирать  из  предложенных  фактов  те, </a:t>
                      </a:r>
                    </a:p>
                    <a:p>
                      <a:r>
                        <a:rPr lang="ru-RU" sz="1800" dirty="0" smtClean="0"/>
                        <a:t>которые соответствуют теме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8.1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Выделять  среди  предложенных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высказываний истинное и ложное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8.2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Осуществлять простые умозаключения по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аналогии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участвовать  в  диалоге  во  фронтальной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и парной работе;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выполнять  функции  в  рамках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определенной роли в групповой работе;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использовать  различные  виды  чтения: </a:t>
                      </a:r>
                    </a:p>
                    <a:p>
                      <a:r>
                        <a:rPr lang="ru-RU" sz="1800" dirty="0" smtClean="0"/>
                        <a:t>ознакомительное, изучающее, поисковое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Выбирать  подходящие  оценочные </a:t>
                      </a:r>
                    </a:p>
                    <a:p>
                      <a:r>
                        <a:rPr lang="ru-RU" sz="1800" dirty="0" smtClean="0"/>
                        <a:t>суждения о прочитанном тексте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 marL="91438" marR="91438" marT="45725" marB="45725"/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5754B-35EA-40BC-B6BC-61150987EDB4}" type="slidenum">
              <a:rPr lang="ru-RU" smtClean="0">
                <a:solidFill>
                  <a:srgbClr val="262626"/>
                </a:solidFill>
              </a:rPr>
              <a:pPr/>
              <a:t>8</a:t>
            </a:fld>
            <a:endParaRPr lang="ru-RU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346075"/>
            <a:ext cx="8458200" cy="88741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/>
              <a:t>Распределение ОО Кировской области  по успешности выполнения работ</a:t>
            </a:r>
            <a:endParaRPr lang="ru-RU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964347"/>
              </p:ext>
            </p:extLst>
          </p:nvPr>
        </p:nvGraphicFramePr>
        <p:xfrm>
          <a:off x="1111250" y="1597025"/>
          <a:ext cx="6470650" cy="4205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25"/>
                <a:gridCol w="3235325"/>
              </a:tblGrid>
              <a:tr h="9141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Обучающиеся, справившиеся с выполнением работы(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в%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ОО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>
                    <a:solidFill>
                      <a:schemeClr val="accent2"/>
                    </a:solidFill>
                  </a:tcPr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21-29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30-39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40-49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50-59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60-69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70-79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80-89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90-99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</a:tr>
              <a:tr h="365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46" marR="91446" marT="45710" marB="45710"/>
                </a:tc>
              </a:tr>
            </a:tbl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46838"/>
            <a:ext cx="461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0640AA-1EF8-4708-8FB5-033E94D6524B}" type="slidenum">
              <a:rPr lang="ru-RU" smtClean="0">
                <a:solidFill>
                  <a:srgbClr val="262626"/>
                </a:solidFill>
              </a:rPr>
              <a:pPr/>
              <a:t>9</a:t>
            </a:fld>
            <a:endParaRPr lang="ru-RU" smtClean="0">
              <a:solidFill>
                <a:srgbClr val="262626"/>
              </a:solidFill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741363" y="5694363"/>
            <a:ext cx="782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179388" algn="l"/>
              </a:tabLst>
            </a:pPr>
            <a:endParaRPr lang="ru-RU" sz="2000" dirty="0">
              <a:cs typeface="Arial" charset="0"/>
            </a:endParaRPr>
          </a:p>
          <a:p>
            <a:pPr eaLnBrk="1" hangingPunct="1">
              <a:tabLst>
                <a:tab pos="179388" algn="l"/>
              </a:tabLst>
            </a:pPr>
            <a:r>
              <a:rPr lang="ru-RU" sz="2000">
                <a:cs typeface="Arial" charset="0"/>
              </a:rPr>
              <a:t>Средний показатель успешности выполнения заданий  - </a:t>
            </a:r>
            <a:r>
              <a:rPr lang="ru-RU" sz="2000" smtClean="0">
                <a:cs typeface="Arial" charset="0"/>
              </a:rPr>
              <a:t>62%</a:t>
            </a:r>
            <a:endParaRPr lang="ru-RU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85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464</Words>
  <Application>Microsoft Office PowerPoint</Application>
  <PresentationFormat>Экран (4:3)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2017-12-21T10:22:41Z</dcterms:created>
  <dcterms:modified xsi:type="dcterms:W3CDTF">2017-12-21T12:43:48Z</dcterms:modified>
</cp:coreProperties>
</file>