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65" r:id="rId6"/>
    <p:sldId id="272" r:id="rId7"/>
    <p:sldId id="260" r:id="rId8"/>
    <p:sldId id="271" r:id="rId9"/>
    <p:sldId id="273" r:id="rId10"/>
    <p:sldId id="274" r:id="rId11"/>
    <p:sldId id="262" r:id="rId12"/>
    <p:sldId id="264" r:id="rId13"/>
    <p:sldId id="266" r:id="rId14"/>
    <p:sldId id="267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DAE6C-61AC-434E-9389-2894978BFACB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11B21-9DE6-4965-BEF1-BA54EBFB1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США</a:t>
            </a:r>
          </a:p>
          <a:p>
            <a:r>
              <a:rPr lang="ru-RU" dirty="0" smtClean="0"/>
              <a:t> Норвегия</a:t>
            </a:r>
          </a:p>
          <a:p>
            <a:r>
              <a:rPr lang="ru-RU" dirty="0" smtClean="0"/>
              <a:t> Великобритания</a:t>
            </a:r>
          </a:p>
          <a:p>
            <a:r>
              <a:rPr lang="ru-RU" dirty="0" smtClean="0"/>
              <a:t> Корея</a:t>
            </a:r>
          </a:p>
          <a:p>
            <a:r>
              <a:rPr lang="ru-RU" dirty="0" smtClean="0"/>
              <a:t> Италия</a:t>
            </a:r>
          </a:p>
          <a:p>
            <a:r>
              <a:rPr lang="ru-RU" dirty="0" smtClean="0"/>
              <a:t> Сингапур</a:t>
            </a:r>
          </a:p>
          <a:p>
            <a:r>
              <a:rPr lang="ru-RU" dirty="0" smtClean="0"/>
              <a:t> Швеция</a:t>
            </a:r>
          </a:p>
          <a:p>
            <a:r>
              <a:rPr lang="ru-RU" dirty="0" smtClean="0"/>
              <a:t> Румыния</a:t>
            </a:r>
          </a:p>
          <a:p>
            <a:r>
              <a:rPr lang="ru-RU" dirty="0" smtClean="0"/>
              <a:t> Германия</a:t>
            </a:r>
          </a:p>
          <a:p>
            <a:r>
              <a:rPr lang="ru-RU" dirty="0" smtClean="0"/>
              <a:t> Греция</a:t>
            </a:r>
          </a:p>
          <a:p>
            <a:r>
              <a:rPr lang="ru-RU" dirty="0" smtClean="0"/>
              <a:t> Португалия</a:t>
            </a:r>
          </a:p>
          <a:p>
            <a:r>
              <a:rPr lang="ru-RU" dirty="0" smtClean="0"/>
              <a:t> Кипр</a:t>
            </a:r>
          </a:p>
          <a:p>
            <a:r>
              <a:rPr lang="ru-RU" dirty="0" smtClean="0"/>
              <a:t> Испания</a:t>
            </a:r>
          </a:p>
          <a:p>
            <a:r>
              <a:rPr lang="ru-RU" dirty="0" smtClean="0"/>
              <a:t> Южная Корея</a:t>
            </a:r>
          </a:p>
          <a:p>
            <a:r>
              <a:rPr lang="ru-RU" dirty="0" smtClean="0"/>
              <a:t> Исландия</a:t>
            </a:r>
          </a:p>
          <a:p>
            <a:r>
              <a:rPr lang="ru-RU" dirty="0" smtClean="0"/>
              <a:t>и другие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11B21-9DE6-4965-BEF1-BA54EBFB181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Может использоваться как инструмент развития команды детского сада  Подходит к программам разных типов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11B21-9DE6-4965-BEF1-BA54EBFB181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50112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ECERS-R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Шкала оценки среды в дошкольных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учреждениях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3886200"/>
            <a:ext cx="4500594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Е.С. Ефремова, преподаватель кафедры дошкольного и начального общего образования ИРО Кировской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Места для уединения</a:t>
            </a:r>
            <a:endParaRPr lang="ru-RU" sz="4000" b="1" dirty="0">
              <a:solidFill>
                <a:schemeClr val="tx2"/>
              </a:solidFill>
            </a:endParaRPr>
          </a:p>
        </p:txBody>
      </p:sp>
      <p:pic>
        <p:nvPicPr>
          <p:cNvPr id="7" name="Содержимое 6" descr="img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1878" r="3281" b="4442"/>
          <a:stretch>
            <a:fillRect/>
          </a:stretch>
        </p:blipFill>
        <p:spPr>
          <a:xfrm>
            <a:off x="348410" y="1714488"/>
            <a:ext cx="4009276" cy="3929090"/>
          </a:xfrm>
        </p:spPr>
      </p:pic>
      <p:pic>
        <p:nvPicPr>
          <p:cNvPr id="8" name="Содержимое 7" descr="уголок-уединения-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348706"/>
            <a:ext cx="4143404" cy="30289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Редки высокие показатели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4292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500" dirty="0" smtClean="0"/>
              <a:t>Доступность материалов: возможность самостоятельного использования</a:t>
            </a:r>
          </a:p>
          <a:p>
            <a:pPr>
              <a:buNone/>
            </a:pPr>
            <a:r>
              <a:rPr lang="ru-RU" sz="5500" dirty="0" smtClean="0"/>
              <a:t>Свободная игра не менее 3-х часов для 9-тичасовой программы</a:t>
            </a:r>
          </a:p>
          <a:p>
            <a:pPr>
              <a:buNone/>
            </a:pPr>
            <a:r>
              <a:rPr lang="ru-RU" sz="5500" dirty="0" smtClean="0"/>
              <a:t> Условия для персонала</a:t>
            </a:r>
          </a:p>
          <a:p>
            <a:pPr>
              <a:buNone/>
            </a:pPr>
            <a:r>
              <a:rPr lang="ru-RU" sz="5500" dirty="0" smtClean="0"/>
              <a:t>Уютные места, места для уединения</a:t>
            </a:r>
          </a:p>
          <a:p>
            <a:pPr>
              <a:buNone/>
            </a:pPr>
            <a:r>
              <a:rPr lang="ru-RU" sz="5500" dirty="0" smtClean="0"/>
              <a:t>Выставки: индивидуальные работы на выставке</a:t>
            </a:r>
          </a:p>
          <a:p>
            <a:pPr>
              <a:buNone/>
            </a:pPr>
            <a:r>
              <a:rPr lang="ru-RU" sz="5500" dirty="0" smtClean="0"/>
              <a:t>Отдых/сон: гибкое расписание</a:t>
            </a:r>
          </a:p>
          <a:p>
            <a:pPr>
              <a:buNone/>
            </a:pPr>
            <a:r>
              <a:rPr lang="ru-RU" sz="5500" dirty="0" smtClean="0"/>
              <a:t>Поощрение детей к общению</a:t>
            </a:r>
          </a:p>
          <a:p>
            <a:pPr>
              <a:buNone/>
            </a:pPr>
            <a:r>
              <a:rPr lang="ru-RU" sz="5500" dirty="0" smtClean="0"/>
              <a:t>Неформальное использование языка: знания вводятся с учетом интересов детей</a:t>
            </a:r>
          </a:p>
          <a:p>
            <a:pPr>
              <a:buNone/>
            </a:pPr>
            <a:r>
              <a:rPr lang="ru-RU" sz="5500" dirty="0" smtClean="0"/>
              <a:t>Индивидуальное общение педагогов с большинством детей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Часты низкие показатели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Еда: отрицательная социальная атмосфера</a:t>
            </a:r>
          </a:p>
          <a:p>
            <a:pPr>
              <a:buNone/>
            </a:pPr>
            <a:r>
              <a:rPr lang="ru-RU" dirty="0" smtClean="0"/>
              <a:t>(персонал жестко требует соблюдать</a:t>
            </a:r>
          </a:p>
          <a:p>
            <a:pPr>
              <a:buNone/>
            </a:pPr>
            <a:r>
              <a:rPr lang="ru-RU" dirty="0" smtClean="0"/>
              <a:t>манеры, заставляет детей есть)</a:t>
            </a:r>
          </a:p>
          <a:p>
            <a:r>
              <a:rPr lang="ru-RU" dirty="0" smtClean="0"/>
              <a:t>Поощрение в принятии многообразия (в</a:t>
            </a:r>
          </a:p>
          <a:p>
            <a:pPr>
              <a:buNone/>
            </a:pPr>
            <a:r>
              <a:rPr lang="ru-RU" dirty="0" smtClean="0"/>
              <a:t>материалах – национального, расового и</a:t>
            </a:r>
          </a:p>
          <a:p>
            <a:pPr>
              <a:buNone/>
            </a:pPr>
            <a:r>
              <a:rPr lang="ru-RU" dirty="0" smtClean="0"/>
              <a:t>культурного многообразия)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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Шкалы ECERS позволяют ответить на вопросы :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Насколько среда создает условия для эмоционального благополучия ребенка?</a:t>
            </a:r>
          </a:p>
          <a:p>
            <a:r>
              <a:rPr lang="ru-RU" dirty="0" smtClean="0"/>
              <a:t>Насколько дети активны в процессе обучения? </a:t>
            </a:r>
          </a:p>
          <a:p>
            <a:r>
              <a:rPr lang="ru-RU" dirty="0" smtClean="0"/>
              <a:t>Насколько созданы условия для стимулирования детского любознательности и учения? </a:t>
            </a:r>
          </a:p>
          <a:p>
            <a:r>
              <a:rPr lang="ru-RU" dirty="0" smtClean="0"/>
              <a:t>Насколько соблюдается баланс между действиями, инициированными взрослыми и самими детьми? </a:t>
            </a:r>
          </a:p>
          <a:p>
            <a:r>
              <a:rPr lang="ru-RU" dirty="0" smtClean="0"/>
              <a:t>Насколько среда способствует развитию творческого и критического мышления детей?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Шкала  позволяет оценивать развитие ребенка в ДОО в условиях реализации вариативных программ</a:t>
            </a:r>
          </a:p>
          <a:p>
            <a:r>
              <a:rPr lang="ru-RU" dirty="0" smtClean="0"/>
              <a:t>Шкала позволяет оценить качество работы ДОО, реализующей программу дошкольного образования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Вопросы, волнующие педагогическое сообщество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оценить качество работы ДОО, реализующей программу дошкольного образования, если оценивать детей запрещается?</a:t>
            </a:r>
          </a:p>
          <a:p>
            <a:r>
              <a:rPr lang="ru-RU" dirty="0" smtClean="0"/>
              <a:t>Как оценивать развитие ребенка в ДОО в условиях реализации вариативных программ?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Семейство шкал оценки среды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(</a:t>
            </a:r>
            <a:r>
              <a:rPr lang="ru-RU" sz="3600" b="1" dirty="0" err="1" smtClean="0">
                <a:solidFill>
                  <a:schemeClr val="tx2"/>
                </a:solidFill>
              </a:rPr>
              <a:t>Environment</a:t>
            </a:r>
            <a:r>
              <a:rPr lang="ru-RU" sz="3600" b="1" dirty="0" smtClean="0">
                <a:solidFill>
                  <a:schemeClr val="tx2"/>
                </a:solidFill>
              </a:rPr>
              <a:t> </a:t>
            </a:r>
            <a:r>
              <a:rPr lang="ru-RU" sz="3600" b="1" dirty="0" err="1" smtClean="0">
                <a:solidFill>
                  <a:schemeClr val="tx2"/>
                </a:solidFill>
              </a:rPr>
              <a:t>Rating</a:t>
            </a:r>
            <a:r>
              <a:rPr lang="ru-RU" sz="3600" b="1" dirty="0" smtClean="0">
                <a:solidFill>
                  <a:schemeClr val="tx2"/>
                </a:solidFill>
              </a:rPr>
              <a:t> </a:t>
            </a:r>
            <a:r>
              <a:rPr lang="ru-RU" sz="3600" b="1" dirty="0" err="1" smtClean="0">
                <a:solidFill>
                  <a:schemeClr val="tx2"/>
                </a:solidFill>
              </a:rPr>
              <a:t>Scales</a:t>
            </a:r>
            <a:r>
              <a:rPr lang="ru-RU" sz="3600" b="1" dirty="0" smtClean="0">
                <a:solidFill>
                  <a:schemeClr val="tx2"/>
                </a:solidFill>
              </a:rPr>
              <a:t>)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64347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ECERS-R - шкала </a:t>
            </a:r>
            <a:r>
              <a:rPr lang="ru-RU" dirty="0" smtClean="0"/>
              <a:t>оценки среды в дошкольных</a:t>
            </a:r>
          </a:p>
          <a:p>
            <a:pPr>
              <a:buNone/>
            </a:pPr>
            <a:r>
              <a:rPr lang="ru-RU" dirty="0" smtClean="0"/>
              <a:t>учреждениях</a:t>
            </a:r>
          </a:p>
          <a:p>
            <a:r>
              <a:rPr lang="ru-RU" dirty="0" smtClean="0"/>
              <a:t> SACERS </a:t>
            </a:r>
            <a:r>
              <a:rPr lang="ru-RU" dirty="0" smtClean="0"/>
              <a:t>-шкала </a:t>
            </a:r>
            <a:r>
              <a:rPr lang="ru-RU" dirty="0" smtClean="0"/>
              <a:t>оценки среды в школах</a:t>
            </a:r>
          </a:p>
          <a:p>
            <a:r>
              <a:rPr lang="ru-RU" dirty="0" smtClean="0"/>
              <a:t>FCCERS </a:t>
            </a:r>
            <a:r>
              <a:rPr lang="ru-RU" dirty="0" smtClean="0"/>
              <a:t>-шкала </a:t>
            </a:r>
            <a:r>
              <a:rPr lang="ru-RU" dirty="0" smtClean="0"/>
              <a:t>оценки среды в семейном</a:t>
            </a:r>
          </a:p>
          <a:p>
            <a:pPr>
              <a:buNone/>
            </a:pPr>
            <a:r>
              <a:rPr lang="ru-RU" dirty="0" smtClean="0"/>
              <a:t>воспитании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ITERS - </a:t>
            </a:r>
            <a:r>
              <a:rPr lang="ru-RU" dirty="0" smtClean="0"/>
              <a:t>шкала оценки среды и ухода для</a:t>
            </a:r>
          </a:p>
          <a:p>
            <a:pPr>
              <a:buNone/>
            </a:pPr>
            <a:r>
              <a:rPr lang="ru-RU" dirty="0" smtClean="0"/>
              <a:t>малышей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ИНСТРУМЕНТ ОЦЕНКИ, А НЕ КОНТРОЛЯ КАЧЕСТВА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ECERS (</a:t>
            </a:r>
            <a:r>
              <a:rPr lang="ru-RU" sz="2800" b="1" dirty="0" err="1" smtClean="0">
                <a:solidFill>
                  <a:schemeClr val="tx2"/>
                </a:solidFill>
              </a:rPr>
              <a:t>Early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Childhood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Environment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Rating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Scale</a:t>
            </a:r>
            <a:r>
              <a:rPr lang="ru-RU" sz="2800" b="1" dirty="0" smtClean="0">
                <a:solidFill>
                  <a:schemeClr val="tx2"/>
                </a:solidFill>
              </a:rPr>
              <a:t>) -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инструмент оценки качества образовательной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среды в детском саду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472518" cy="4143404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Фокус на трех измерениях среды: пространстве,</a:t>
            </a:r>
          </a:p>
          <a:p>
            <a:pPr>
              <a:buNone/>
            </a:pPr>
            <a:r>
              <a:rPr lang="ru-RU" sz="3000" dirty="0" smtClean="0"/>
              <a:t>    организации времени, взаимодействиях детей и</a:t>
            </a:r>
          </a:p>
          <a:p>
            <a:pPr>
              <a:buNone/>
            </a:pPr>
            <a:r>
              <a:rPr lang="ru-RU" sz="3000" dirty="0" smtClean="0"/>
              <a:t>    взрослых</a:t>
            </a:r>
          </a:p>
          <a:p>
            <a:r>
              <a:rPr lang="ru-RU" sz="3000" dirty="0" smtClean="0"/>
              <a:t>Оценка условий для активного обучения ребенка, возможностей проявления творчества и инициативы</a:t>
            </a:r>
          </a:p>
          <a:p>
            <a:r>
              <a:rPr lang="ru-RU" sz="3000" dirty="0" smtClean="0"/>
              <a:t>Акцент на возможностях для детей быть</a:t>
            </a:r>
          </a:p>
          <a:p>
            <a:pPr>
              <a:buNone/>
            </a:pPr>
            <a:r>
              <a:rPr lang="ru-RU" sz="3000" dirty="0" smtClean="0"/>
              <a:t>    субъектами своей деятельности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Что такое «качество образования» с точки зрения ECERS?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создают, а не действуют по образцу; </a:t>
            </a:r>
          </a:p>
          <a:p>
            <a:r>
              <a:rPr lang="ru-RU" dirty="0" smtClean="0"/>
              <a:t>двигаются, а не ждут; решают проблемы, а не просят педагога их решить; </a:t>
            </a:r>
          </a:p>
          <a:p>
            <a:r>
              <a:rPr lang="ru-RU" dirty="0" smtClean="0"/>
              <a:t>говорят, а не пассивно слушают; </a:t>
            </a:r>
          </a:p>
          <a:p>
            <a:r>
              <a:rPr lang="ru-RU" dirty="0" smtClean="0"/>
              <a:t>действуют в соответствии со своим интересом, а не идут туда, куда им скажут идти; </a:t>
            </a:r>
          </a:p>
          <a:p>
            <a:r>
              <a:rPr lang="ru-RU" dirty="0" smtClean="0"/>
              <a:t>делают выбор, а не повинуются;</a:t>
            </a:r>
          </a:p>
          <a:p>
            <a:r>
              <a:rPr lang="ru-RU" dirty="0" smtClean="0"/>
              <a:t>пишут свои книжки, а не в рабочих тетрадях; </a:t>
            </a:r>
          </a:p>
          <a:p>
            <a:r>
              <a:rPr lang="ru-RU" dirty="0" smtClean="0"/>
              <a:t>создают искусство, а не воспроизводят образцы; </a:t>
            </a:r>
          </a:p>
          <a:p>
            <a:r>
              <a:rPr lang="ru-RU" dirty="0" smtClean="0"/>
              <a:t>решают, а не пассивно соглашаются; </a:t>
            </a:r>
          </a:p>
          <a:p>
            <a:r>
              <a:rPr lang="ru-RU" dirty="0" smtClean="0"/>
              <a:t>ценят процесс, а не только результат; </a:t>
            </a:r>
          </a:p>
          <a:p>
            <a:r>
              <a:rPr lang="ru-RU" dirty="0" smtClean="0"/>
              <a:t>задают вопросы а не просто слушают; </a:t>
            </a:r>
          </a:p>
          <a:p>
            <a:r>
              <a:rPr lang="ru-RU" dirty="0" smtClean="0"/>
              <a:t>выводят ответ, а не получают его от взрослого; </a:t>
            </a:r>
          </a:p>
          <a:p>
            <a:r>
              <a:rPr lang="ru-RU" dirty="0" smtClean="0"/>
              <a:t>учатся важным умениям, а не абстрактным концептам; </a:t>
            </a:r>
          </a:p>
          <a:p>
            <a:r>
              <a:rPr lang="ru-RU" dirty="0" smtClean="0"/>
              <a:t>распорядок дня построен на детских потребностях, а не на потребностях взрослых или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Структура шкал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7 шкал</a:t>
            </a:r>
          </a:p>
          <a:p>
            <a:r>
              <a:rPr lang="ru-RU" dirty="0" smtClean="0"/>
              <a:t>Предметно-пространственная среда  (8)</a:t>
            </a:r>
          </a:p>
          <a:p>
            <a:r>
              <a:rPr lang="ru-RU" dirty="0" smtClean="0"/>
              <a:t>Присмотр и уход (6)</a:t>
            </a:r>
          </a:p>
          <a:p>
            <a:r>
              <a:rPr lang="ru-RU" dirty="0" smtClean="0"/>
              <a:t>Мышление и речь(4)</a:t>
            </a:r>
          </a:p>
          <a:p>
            <a:r>
              <a:rPr lang="ru-RU" dirty="0" smtClean="0"/>
              <a:t>Виды активности (10)</a:t>
            </a:r>
          </a:p>
          <a:p>
            <a:r>
              <a:rPr lang="ru-RU" dirty="0" smtClean="0"/>
              <a:t>Взаимодействие (5)</a:t>
            </a:r>
          </a:p>
          <a:p>
            <a:r>
              <a:rPr lang="ru-RU" dirty="0" smtClean="0"/>
              <a:t>Структурирование программ(4)</a:t>
            </a:r>
          </a:p>
          <a:p>
            <a:r>
              <a:rPr lang="ru-RU" dirty="0" smtClean="0"/>
              <a:t>Родители и персонал (6)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Включают в общей сложности 43 показателя</a:t>
            </a:r>
          </a:p>
          <a:p>
            <a:pPr>
              <a:buNone/>
            </a:pPr>
            <a:r>
              <a:rPr lang="ru-RU" dirty="0" smtClean="0"/>
              <a:t>Балл по каждому показателю оценивается по индикаторам от 1 до 7 баллов</a:t>
            </a:r>
          </a:p>
          <a:p>
            <a:pPr>
              <a:buNone/>
            </a:pPr>
            <a:r>
              <a:rPr lang="ru-RU" dirty="0" smtClean="0"/>
              <a:t>Индикатор – описание наблюдаемых  действий или объектов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00" dirty="0" smtClean="0"/>
              <a:t/>
            </a:r>
            <a:br>
              <a:rPr lang="ru-RU" sz="9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3000372"/>
            <a:ext cx="1872000" cy="864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Шкала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1928802"/>
            <a:ext cx="1643074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Показатель  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16" y="3929066"/>
            <a:ext cx="1643074" cy="9286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Показатель 2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1214422"/>
            <a:ext cx="2214578" cy="10001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Индикатор 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571744"/>
            <a:ext cx="2214578" cy="10001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Индикатор 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86446" y="3929066"/>
            <a:ext cx="2357454" cy="10001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Индикатор 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571736" y="2714620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71736" y="3929066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929190" y="1643050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29190" y="2714620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072066" y="450057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Пример структуры шкал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3286124"/>
            <a:ext cx="2143140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Предметно-пространственная среда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8926" y="3286124"/>
            <a:ext cx="2214578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Места для уединения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8" y="2000240"/>
            <a:ext cx="2500330" cy="17859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детей есть возможность найти или организовать себе место для уединения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4357694"/>
            <a:ext cx="2428892" cy="12858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Места для уединения легко  просматриваются персоналом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500298" y="385762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5214942" y="321468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43504" y="442913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Места для уединения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605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000264"/>
                <a:gridCol w="2286016"/>
                <a:gridCol w="2043098"/>
              </a:tblGrid>
              <a:tr h="851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21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1.1. Детям</a:t>
                      </a:r>
                      <a:r>
                        <a:rPr lang="ru-RU" baseline="0" dirty="0" smtClean="0"/>
                        <a:t> не предоставляется  возможности играть в одиночку или с другом без вмешательства других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3.1. У детей есть возможность найти или организовать себе место для уединения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3.2.  Места для уединения легко просматриваются персоналом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5.1. Предусмотрено пространство для обособленной игры одного или двух детей, защищенное от вмешательства других детей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5.2. </a:t>
                      </a:r>
                      <a:r>
                        <a:rPr lang="ru-RU" dirty="0" smtClean="0"/>
                        <a:t>Места </a:t>
                      </a:r>
                      <a:r>
                        <a:rPr lang="ru-RU" dirty="0" smtClean="0"/>
                        <a:t>для уединения доступны в течение</a:t>
                      </a:r>
                      <a:r>
                        <a:rPr lang="ru-RU" baseline="0" dirty="0" smtClean="0"/>
                        <a:t> значительной части 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7.1. </a:t>
                      </a:r>
                      <a:r>
                        <a:rPr lang="ru-RU" dirty="0" smtClean="0"/>
                        <a:t>Доступно </a:t>
                      </a:r>
                      <a:r>
                        <a:rPr lang="ru-RU" dirty="0" smtClean="0"/>
                        <a:t>более одного места для уединения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7.2. </a:t>
                      </a:r>
                      <a:r>
                        <a:rPr lang="ru-RU" dirty="0" smtClean="0"/>
                        <a:t>Персонал </a:t>
                      </a:r>
                      <a:r>
                        <a:rPr lang="ru-RU" dirty="0" smtClean="0"/>
                        <a:t>устраивает занятия для 1-2 детей отдельно от занятий основной группы с использованием </a:t>
                      </a:r>
                    </a:p>
                    <a:p>
                      <a:r>
                        <a:rPr lang="ru-RU" dirty="0" smtClean="0"/>
                        <a:t>Уединенного места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695</Words>
  <PresentationFormat>Экран (4:3)</PresentationFormat>
  <Paragraphs>125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ECERS-R  Шкала оценки среды в дошкольных учреждениях </vt:lpstr>
      <vt:lpstr>Вопросы, волнующие педагогическое сообщество</vt:lpstr>
      <vt:lpstr>Семейство шкал оценки среды (Environment Rating Scales) </vt:lpstr>
      <vt:lpstr>ECERS (Early Childhood Environment Rating Scale) - инструмент оценки качества образовательной среды в детском саду</vt:lpstr>
      <vt:lpstr>Что такое «качество образования» с точки зрения ECERS? </vt:lpstr>
      <vt:lpstr>Структура шкал</vt:lpstr>
      <vt:lpstr> </vt:lpstr>
      <vt:lpstr>Пример структуры шкал</vt:lpstr>
      <vt:lpstr>Места для уединения</vt:lpstr>
      <vt:lpstr>Места для уединения</vt:lpstr>
      <vt:lpstr>Редки высокие показатели </vt:lpstr>
      <vt:lpstr>Часты низкие показатели </vt:lpstr>
      <vt:lpstr>Шкалы ECERS позволяют ответить на вопросы :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библиотека</cp:lastModifiedBy>
  <cp:revision>63</cp:revision>
  <dcterms:modified xsi:type="dcterms:W3CDTF">2018-01-24T10:08:12Z</dcterms:modified>
</cp:coreProperties>
</file>