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62" r:id="rId2"/>
    <p:sldId id="342" r:id="rId3"/>
    <p:sldId id="310" r:id="rId4"/>
    <p:sldId id="334" r:id="rId5"/>
    <p:sldId id="335" r:id="rId6"/>
    <p:sldId id="336" r:id="rId7"/>
    <p:sldId id="337" r:id="rId8"/>
    <p:sldId id="338" r:id="rId9"/>
    <p:sldId id="311" r:id="rId10"/>
    <p:sldId id="312" r:id="rId11"/>
    <p:sldId id="314" r:id="rId12"/>
    <p:sldId id="315" r:id="rId13"/>
    <p:sldId id="313" r:id="rId14"/>
    <p:sldId id="318" r:id="rId15"/>
    <p:sldId id="307" r:id="rId16"/>
    <p:sldId id="308" r:id="rId17"/>
    <p:sldId id="309" r:id="rId18"/>
    <p:sldId id="317" r:id="rId19"/>
    <p:sldId id="332" r:id="rId20"/>
    <p:sldId id="319" r:id="rId21"/>
    <p:sldId id="320" r:id="rId22"/>
    <p:sldId id="321" r:id="rId23"/>
    <p:sldId id="322" r:id="rId24"/>
    <p:sldId id="323" r:id="rId25"/>
    <p:sldId id="330" r:id="rId26"/>
    <p:sldId id="333" r:id="rId27"/>
    <p:sldId id="339" r:id="rId28"/>
    <p:sldId id="324" r:id="rId29"/>
    <p:sldId id="325" r:id="rId30"/>
    <p:sldId id="326" r:id="rId31"/>
    <p:sldId id="327" r:id="rId32"/>
    <p:sldId id="328" r:id="rId33"/>
    <p:sldId id="340" r:id="rId34"/>
    <p:sldId id="341" r:id="rId35"/>
    <p:sldId id="329" r:id="rId36"/>
    <p:sldId id="283"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p:scale>
          <a:sx n="107" d="100"/>
          <a:sy n="107" d="100"/>
        </p:scale>
        <p:origin x="-1722"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3CC2E5-9FF2-4FEB-8744-404FB1E179E8}" type="datetimeFigureOut">
              <a:rPr lang="ru-RU" smtClean="0"/>
              <a:pPr/>
              <a:t>20.09.2017</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8A9463-8786-4ECD-9DA9-3187FE92550D}" type="slidenum">
              <a:rPr lang="ru-RU" smtClean="0"/>
              <a:pPr/>
              <a:t>‹#›</a:t>
            </a:fld>
            <a:endParaRPr lang="ru-RU"/>
          </a:p>
        </p:txBody>
      </p:sp>
    </p:spTree>
    <p:extLst>
      <p:ext uri="{BB962C8B-B14F-4D97-AF65-F5344CB8AC3E}">
        <p14:creationId xmlns:p14="http://schemas.microsoft.com/office/powerpoint/2010/main" val="406825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52C9E3-EBC7-4171-9BB5-D3428578C833}" type="datetimeFigureOut">
              <a:rPr lang="ru-RU" smtClean="0"/>
              <a:t>20.09.2017</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EBC06-DC9E-4D86-AC81-9F092BE22268}" type="slidenum">
              <a:rPr lang="ru-RU" smtClean="0"/>
              <a:t>‹#›</a:t>
            </a:fld>
            <a:endParaRPr lang="ru-RU"/>
          </a:p>
        </p:txBody>
      </p:sp>
    </p:spTree>
    <p:extLst>
      <p:ext uri="{BB962C8B-B14F-4D97-AF65-F5344CB8AC3E}">
        <p14:creationId xmlns:p14="http://schemas.microsoft.com/office/powerpoint/2010/main" val="1486141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20.09.2017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pnpo@kirovipk.r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pnpo@kirovipk.r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Центр организационного и методического сопровождения мероприятий</a:t>
            </a:r>
            <a:endParaRPr lang="ru-RU" sz="2000" dirty="0"/>
          </a:p>
        </p:txBody>
      </p:sp>
      <p:sp>
        <p:nvSpPr>
          <p:cNvPr id="3" name="Содержимое 2"/>
          <p:cNvSpPr>
            <a:spLocks noGrp="1"/>
          </p:cNvSpPr>
          <p:nvPr>
            <p:ph idx="1"/>
          </p:nvPr>
        </p:nvSpPr>
        <p:spPr>
          <a:xfrm>
            <a:off x="457200" y="2428868"/>
            <a:ext cx="8229600" cy="3697295"/>
          </a:xfrm>
        </p:spPr>
        <p:txBody>
          <a:bodyPr>
            <a:normAutofit/>
          </a:bodyPr>
          <a:lstStyle/>
          <a:p>
            <a:pPr algn="ctr">
              <a:buNone/>
            </a:pPr>
            <a:r>
              <a:rPr lang="ru-RU" sz="3600" b="1" dirty="0"/>
              <a:t>«Профессиональные конкурсы – одна из форм повышения профессионализма педагогов</a:t>
            </a:r>
            <a:r>
              <a:rPr lang="ru-RU" sz="3600" b="1" dirty="0" smtClean="0"/>
              <a:t>»</a:t>
            </a:r>
          </a:p>
          <a:p>
            <a:pPr algn="ctr">
              <a:buNone/>
            </a:pPr>
            <a:endParaRPr lang="ru-RU" sz="3600" b="1" dirty="0"/>
          </a:p>
          <a:p>
            <a:pPr algn="r">
              <a:buNone/>
            </a:pPr>
            <a:r>
              <a:rPr lang="ru-RU" sz="1800" dirty="0" smtClean="0"/>
              <a:t>Прилукова Раиса Александровна, заведующий центром,</a:t>
            </a:r>
          </a:p>
          <a:p>
            <a:pPr algn="r">
              <a:buNone/>
            </a:pPr>
            <a:r>
              <a:rPr lang="ru-RU" sz="1800" dirty="0" smtClean="0"/>
              <a:t> Заслуженный учитель РФ</a:t>
            </a:r>
          </a:p>
          <a:p>
            <a:pPr algn="r">
              <a:buNone/>
            </a:pPr>
            <a:r>
              <a:rPr lang="ru-RU" dirty="0" smtClean="0"/>
              <a:t>    </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itchFamily="18" charset="0"/>
                <a:cs typeface="Times New Roman" pitchFamily="18" charset="0"/>
              </a:rPr>
              <a:t>Пункт 1.1. новая редакция</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r>
              <a:rPr lang="ru-RU" dirty="0" smtClean="0"/>
              <a:t>Пункт 1.1. в новой редакции</a:t>
            </a:r>
          </a:p>
          <a:p>
            <a:r>
              <a:rPr lang="ru-RU" b="1" dirty="0" smtClean="0"/>
              <a:t>«</a:t>
            </a:r>
            <a:r>
              <a:rPr lang="ru-RU" b="1" dirty="0"/>
              <a:t>Настоящее Положение определяет порядок внесения инновационного педагогического и управленческого опыта в областной банк. Банк педагогического опыта (далее - БПО) – это база данных, которая содержит лучший педагогический и управленческий опыт, система фиксирования, классификации, хранения, поиска, получения и распространения информации о педагогическом опыте, удовлетворяющем критериям актуальности, новизны, стабильности результатов в течение не менее трёх лет</a:t>
            </a:r>
            <a:r>
              <a:rPr lang="ru-RU" b="1" dirty="0" smtClean="0"/>
              <a:t>». </a:t>
            </a:r>
          </a:p>
          <a:p>
            <a:endParaRPr lang="ru-RU" dirty="0" smtClean="0"/>
          </a:p>
          <a:p>
            <a:endParaRPr lang="ru-RU" dirty="0"/>
          </a:p>
        </p:txBody>
      </p:sp>
    </p:spTree>
    <p:extLst>
      <p:ext uri="{BB962C8B-B14F-4D97-AF65-F5344CB8AC3E}">
        <p14:creationId xmlns:p14="http://schemas.microsoft.com/office/powerpoint/2010/main" val="367349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Порядок внесения опыта в БПО</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0000" lnSpcReduction="20000"/>
          </a:bodyPr>
          <a:lstStyle/>
          <a:p>
            <a:pPr marL="0" indent="0">
              <a:buNone/>
            </a:pPr>
            <a:r>
              <a:rPr lang="ru-RU" dirty="0" smtClean="0"/>
              <a:t>Пункт 3.1. – в старой редакции</a:t>
            </a:r>
          </a:p>
          <a:p>
            <a:pPr marL="0" indent="0">
              <a:buNone/>
            </a:pPr>
            <a:r>
              <a:rPr lang="ru-RU" dirty="0"/>
              <a:t> </a:t>
            </a:r>
          </a:p>
          <a:p>
            <a:r>
              <a:rPr lang="ru-RU" dirty="0"/>
              <a:t>3.1. Педагогический (управленческий) опыт работы представляется самим автором, проходит первичную экспертизу в муниципальной методической службе (экспертное заключение представляется в свободной форме в соответствии критериев оценки опыта, заверенное руководителем ММС) и методистами образовательного округа (</a:t>
            </a:r>
            <a:r>
              <a:rPr lang="ru-RU" i="1" dirty="0"/>
              <a:t>Приложение </a:t>
            </a:r>
            <a:r>
              <a:rPr lang="ru-RU" dirty="0"/>
              <a:t>2). Государственные образовательные организации - экспертиза проводится методическими советами организации. Далее опыт заносится в региональный БПО в соответствии с решением кафедры, курирующей данное направление, или на основании приказа ректора ИРО Кировской области по итогам конкурсов, конференций, форумов, фестивалей и т.д. </a:t>
            </a:r>
          </a:p>
          <a:p>
            <a:pPr marL="0" indent="0">
              <a:buNone/>
            </a:pPr>
            <a:endParaRPr lang="ru-RU" dirty="0"/>
          </a:p>
        </p:txBody>
      </p:sp>
    </p:spTree>
    <p:extLst>
      <p:ext uri="{BB962C8B-B14F-4D97-AF65-F5344CB8AC3E}">
        <p14:creationId xmlns:p14="http://schemas.microsoft.com/office/powerpoint/2010/main" val="4186693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Порядок внесения опыта  в БПО</a:t>
            </a:r>
            <a:endParaRPr lang="ru-RU" b="1"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Пункт 3.1. – в новой редакции:</a:t>
            </a:r>
          </a:p>
          <a:p>
            <a:pPr marL="0" indent="0">
              <a:buNone/>
            </a:pPr>
            <a:r>
              <a:rPr lang="ru-RU" b="1" dirty="0">
                <a:latin typeface="Times New Roman" pitchFamily="18" charset="0"/>
                <a:cs typeface="Times New Roman" pitchFamily="18" charset="0"/>
              </a:rPr>
              <a:t>3.1. Педагогический (управленческий) опыт работы представляется самим автором, проходит </a:t>
            </a:r>
            <a:r>
              <a:rPr lang="ru-RU" b="1" u="sng" dirty="0">
                <a:latin typeface="Times New Roman" pitchFamily="18" charset="0"/>
                <a:cs typeface="Times New Roman" pitchFamily="18" charset="0"/>
              </a:rPr>
              <a:t>первичную экспертизу в муниципальной методической службе </a:t>
            </a:r>
            <a:r>
              <a:rPr lang="ru-RU" b="1" dirty="0">
                <a:latin typeface="Times New Roman" pitchFamily="18" charset="0"/>
                <a:cs typeface="Times New Roman" pitchFamily="18" charset="0"/>
              </a:rPr>
              <a:t>(экспертное заключение представляется в свободной форме в соответствии критериев оценки опыта, заверенное руководителем ММС). </a:t>
            </a:r>
            <a:r>
              <a:rPr lang="ru-RU" b="1" u="sng" dirty="0">
                <a:latin typeface="Times New Roman" pitchFamily="18" charset="0"/>
                <a:cs typeface="Times New Roman" pitchFamily="18" charset="0"/>
              </a:rPr>
              <a:t>Государственные образовательные организации - экспертиза проводится методическими советами организации</a:t>
            </a:r>
            <a:r>
              <a:rPr lang="ru-RU" b="1" dirty="0">
                <a:latin typeface="Times New Roman" pitchFamily="18" charset="0"/>
                <a:cs typeface="Times New Roman" pitchFamily="18" charset="0"/>
              </a:rPr>
              <a:t>. Далее опыт заносится </a:t>
            </a:r>
            <a:r>
              <a:rPr lang="ru-RU" b="1" u="sng" dirty="0">
                <a:latin typeface="Times New Roman" pitchFamily="18" charset="0"/>
                <a:cs typeface="Times New Roman" pitchFamily="18" charset="0"/>
              </a:rPr>
              <a:t>в региональный БПО в соответствии с решением кафедры, курирующей данное направление. </a:t>
            </a:r>
          </a:p>
          <a:p>
            <a:pPr marL="0" indent="0">
              <a:buNone/>
            </a:pPr>
            <a:endParaRPr lang="ru-RU" dirty="0"/>
          </a:p>
        </p:txBody>
      </p:sp>
    </p:spTree>
    <p:extLst>
      <p:ext uri="{BB962C8B-B14F-4D97-AF65-F5344CB8AC3E}">
        <p14:creationId xmlns:p14="http://schemas.microsoft.com/office/powerpoint/2010/main" val="2428915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t>Форма представления педагогического (управленческого)опыта</a:t>
            </a:r>
            <a:endParaRPr lang="ru-RU" sz="3600" b="1" dirty="0"/>
          </a:p>
        </p:txBody>
      </p:sp>
      <p:sp>
        <p:nvSpPr>
          <p:cNvPr id="3" name="Объект 2"/>
          <p:cNvSpPr>
            <a:spLocks noGrp="1"/>
          </p:cNvSpPr>
          <p:nvPr>
            <p:ph idx="1"/>
          </p:nvPr>
        </p:nvSpPr>
        <p:spPr/>
        <p:txBody>
          <a:bodyPr>
            <a:normAutofit fontScale="92500"/>
          </a:bodyPr>
          <a:lstStyle/>
          <a:p>
            <a:pPr marL="0" indent="0">
              <a:buNone/>
            </a:pPr>
            <a:r>
              <a:rPr lang="ru-RU" sz="2800" dirty="0" smtClean="0">
                <a:latin typeface="Times New Roman" pitchFamily="18" charset="0"/>
                <a:cs typeface="Times New Roman" pitchFamily="18" charset="0"/>
              </a:rPr>
              <a:t>Пункт 3.2.- в старой редакции</a:t>
            </a:r>
            <a:r>
              <a:rPr lang="ru-RU" sz="2800" dirty="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3.2</a:t>
            </a:r>
            <a:r>
              <a:rPr lang="ru-RU" sz="2800" dirty="0">
                <a:latin typeface="Times New Roman" pitchFamily="18" charset="0"/>
                <a:cs typeface="Times New Roman" pitchFamily="18" charset="0"/>
              </a:rPr>
              <a:t>. Форму представления опыта автор выбирает самостоятельно, в соответствии с требованиями к оформлению (п</a:t>
            </a:r>
            <a:r>
              <a:rPr lang="ru-RU" sz="2800" i="1" dirty="0">
                <a:latin typeface="Times New Roman" pitchFamily="18" charset="0"/>
                <a:cs typeface="Times New Roman" pitchFamily="18" charset="0"/>
              </a:rPr>
              <a:t>риложения 1, 3, 4</a:t>
            </a:r>
            <a:r>
              <a:rPr lang="ru-RU" sz="2800" i="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a:t>
            </a:r>
          </a:p>
          <a:p>
            <a:pPr marL="0" indent="0">
              <a:buNone/>
            </a:pP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a:p>
            <a:pPr marL="0" indent="0">
              <a:buNone/>
            </a:pPr>
            <a:r>
              <a:rPr lang="ru-RU" sz="2800" dirty="0" smtClean="0">
                <a:latin typeface="Times New Roman" pitchFamily="18" charset="0"/>
                <a:cs typeface="Times New Roman" pitchFamily="18" charset="0"/>
              </a:rPr>
              <a:t> Пункт 3.2. – новая редакция</a:t>
            </a:r>
          </a:p>
          <a:p>
            <a:pPr marL="0" indent="0">
              <a:buNone/>
            </a:pPr>
            <a:r>
              <a:rPr lang="ru-RU" sz="2800" b="1" dirty="0">
                <a:latin typeface="Times New Roman" pitchFamily="18" charset="0"/>
                <a:cs typeface="Times New Roman" pitchFamily="18" charset="0"/>
              </a:rPr>
              <a:t>3.2.Опыт представляется в форме информационной карты педагогического</a:t>
            </a:r>
            <a:r>
              <a:rPr lang="ru-RU" sz="2800" b="1" i="1" dirty="0">
                <a:latin typeface="Times New Roman" pitchFamily="18" charset="0"/>
                <a:cs typeface="Times New Roman" pitchFamily="18" charset="0"/>
              </a:rPr>
              <a:t> (приложение 1</a:t>
            </a:r>
            <a:r>
              <a:rPr lang="ru-RU" sz="2800" b="1" dirty="0">
                <a:latin typeface="Times New Roman" pitchFamily="18" charset="0"/>
                <a:cs typeface="Times New Roman" pitchFamily="18" charset="0"/>
              </a:rPr>
              <a:t>) или управленческого </a:t>
            </a:r>
            <a:r>
              <a:rPr lang="ru-RU" sz="2800" b="1" i="1" dirty="0">
                <a:latin typeface="Times New Roman" pitchFamily="18" charset="0"/>
                <a:cs typeface="Times New Roman" pitchFamily="18" charset="0"/>
              </a:rPr>
              <a:t>(приложение 2</a:t>
            </a:r>
            <a:r>
              <a:rPr lang="ru-RU" sz="2800" b="1" dirty="0">
                <a:latin typeface="Times New Roman" pitchFamily="18" charset="0"/>
                <a:cs typeface="Times New Roman" pitchFamily="18" charset="0"/>
              </a:rPr>
              <a:t>) опыта с приложениями материалов по теме опыта.</a:t>
            </a:r>
            <a:r>
              <a:rPr lang="ru-RU" sz="2800" b="1" i="1" dirty="0">
                <a:latin typeface="Times New Roman" pitchFamily="18" charset="0"/>
                <a:cs typeface="Times New Roman" pitchFamily="18" charset="0"/>
              </a:rPr>
              <a:t> </a:t>
            </a:r>
            <a:endParaRPr lang="ru-RU" sz="2800" b="1" dirty="0">
              <a:latin typeface="Times New Roman" pitchFamily="18" charset="0"/>
              <a:cs typeface="Times New Roman" pitchFamily="18" charset="0"/>
            </a:endParaRPr>
          </a:p>
          <a:p>
            <a:pPr marL="0" indent="0">
              <a:buNone/>
            </a:pP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92276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Материалы для БПО</a:t>
            </a:r>
            <a:endParaRPr lang="ru-RU" b="1" dirty="0"/>
          </a:p>
        </p:txBody>
      </p:sp>
      <p:sp>
        <p:nvSpPr>
          <p:cNvPr id="3" name="Объект 2"/>
          <p:cNvSpPr>
            <a:spLocks noGrp="1"/>
          </p:cNvSpPr>
          <p:nvPr>
            <p:ph idx="1"/>
          </p:nvPr>
        </p:nvSpPr>
        <p:spPr/>
        <p:txBody>
          <a:bodyPr/>
          <a:lstStyle/>
          <a:p>
            <a:pPr marL="0">
              <a:spcBef>
                <a:spcPts val="0"/>
              </a:spcBef>
            </a:pPr>
            <a:r>
              <a:rPr lang="ru-RU" dirty="0" smtClean="0"/>
              <a:t>Какие материалы направляются по электронной почте  </a:t>
            </a:r>
            <a:r>
              <a:rPr lang="en-US" dirty="0" smtClean="0">
                <a:hlinkClick r:id="rId2"/>
              </a:rPr>
              <a:t>pnpo@kirovipk.ru</a:t>
            </a:r>
            <a:r>
              <a:rPr lang="ru-RU" dirty="0" smtClean="0"/>
              <a:t>:</a:t>
            </a:r>
          </a:p>
          <a:p>
            <a:pPr marL="0">
              <a:spcBef>
                <a:spcPts val="0"/>
              </a:spcBef>
            </a:pPr>
            <a:endParaRPr lang="ru-RU" b="1" dirty="0" smtClean="0">
              <a:latin typeface="Times New Roman" pitchFamily="18" charset="0"/>
              <a:cs typeface="Times New Roman" pitchFamily="18" charset="0"/>
            </a:endParaRPr>
          </a:p>
          <a:p>
            <a:pPr marL="0" indent="0">
              <a:spcBef>
                <a:spcPts val="0"/>
              </a:spcBef>
              <a:buNone/>
            </a:pPr>
            <a:r>
              <a:rPr lang="ru-RU" b="1" dirty="0" smtClean="0">
                <a:latin typeface="Times New Roman" pitchFamily="18" charset="0"/>
                <a:cs typeface="Times New Roman" pitchFamily="18" charset="0"/>
              </a:rPr>
              <a:t>- заявление педагога ;</a:t>
            </a:r>
          </a:p>
          <a:p>
            <a:pPr>
              <a:spcBef>
                <a:spcPts val="0"/>
              </a:spcBef>
              <a:buFontTx/>
              <a:buChar char="-"/>
            </a:pPr>
            <a:r>
              <a:rPr lang="ru-RU" b="1" dirty="0" smtClean="0">
                <a:latin typeface="Times New Roman" pitchFamily="18" charset="0"/>
                <a:cs typeface="Times New Roman" pitchFamily="18" charset="0"/>
              </a:rPr>
              <a:t>экспертное заключение ММС </a:t>
            </a:r>
            <a:r>
              <a:rPr lang="ru-RU" sz="2800" i="1" dirty="0" smtClean="0">
                <a:latin typeface="Times New Roman" pitchFamily="18" charset="0"/>
                <a:cs typeface="Times New Roman" pitchFamily="18" charset="0"/>
              </a:rPr>
              <a:t>(произвольной форме</a:t>
            </a:r>
            <a:r>
              <a:rPr lang="ru-RU" sz="2800" dirty="0" smtClean="0">
                <a:latin typeface="Times New Roman" pitchFamily="18" charset="0"/>
                <a:cs typeface="Times New Roman" pitchFamily="18" charset="0"/>
              </a:rPr>
              <a:t>);</a:t>
            </a:r>
          </a:p>
          <a:p>
            <a:pPr>
              <a:spcBef>
                <a:spcPts val="0"/>
              </a:spcBef>
              <a:buFontTx/>
              <a:buChar char="-"/>
            </a:pPr>
            <a:r>
              <a:rPr lang="ru-RU" b="1" dirty="0">
                <a:latin typeface="Times New Roman" pitchFamily="18" charset="0"/>
                <a:cs typeface="Times New Roman" pitchFamily="18" charset="0"/>
              </a:rPr>
              <a:t>о</a:t>
            </a:r>
            <a:r>
              <a:rPr lang="ru-RU" b="1" dirty="0" smtClean="0">
                <a:latin typeface="Times New Roman" pitchFamily="18" charset="0"/>
                <a:cs typeface="Times New Roman" pitchFamily="18" charset="0"/>
              </a:rPr>
              <a:t>пыт </a:t>
            </a:r>
            <a:r>
              <a:rPr lang="ru-RU" sz="2800" i="1" dirty="0" smtClean="0">
                <a:latin typeface="Times New Roman" pitchFamily="18" charset="0"/>
                <a:cs typeface="Times New Roman" pitchFamily="18" charset="0"/>
              </a:rPr>
              <a:t>( информационная карта педагогического опыта с приложениями</a:t>
            </a:r>
            <a:r>
              <a:rPr lang="ru-RU" i="1" dirty="0" smtClean="0">
                <a:latin typeface="Times New Roman" pitchFamily="18" charset="0"/>
                <a:cs typeface="Times New Roman" pitchFamily="18" charset="0"/>
              </a:rPr>
              <a:t>)</a:t>
            </a:r>
            <a:endParaRPr lang="en-US" i="1" dirty="0" smtClean="0">
              <a:latin typeface="Times New Roman" pitchFamily="18" charset="0"/>
              <a:cs typeface="Times New Roman" pitchFamily="18" charset="0"/>
            </a:endParaRPr>
          </a:p>
          <a:p>
            <a:pPr marL="0" indent="0">
              <a:spcBef>
                <a:spcPts val="0"/>
              </a:spcBef>
              <a:buNone/>
            </a:pP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3160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Материалы направляются</a:t>
            </a:r>
            <a:endParaRPr lang="ru-RU" sz="3600" b="1" dirty="0"/>
          </a:p>
        </p:txBody>
      </p:sp>
      <p:sp>
        <p:nvSpPr>
          <p:cNvPr id="3" name="Объект 2"/>
          <p:cNvSpPr>
            <a:spLocks noGrp="1"/>
          </p:cNvSpPr>
          <p:nvPr>
            <p:ph idx="1"/>
          </p:nvPr>
        </p:nvSpPr>
        <p:spPr/>
        <p:txBody>
          <a:bodyPr>
            <a:normAutofit fontScale="92500"/>
          </a:bodyPr>
          <a:lstStyle/>
          <a:p>
            <a:pPr algn="just"/>
            <a:r>
              <a:rPr lang="ru-RU" dirty="0"/>
              <a:t>Центр организационного и методического сопровождения мероприятий </a:t>
            </a:r>
            <a:r>
              <a:rPr lang="ru-RU" dirty="0" smtClean="0"/>
              <a:t>ИРО </a:t>
            </a:r>
            <a:r>
              <a:rPr lang="ru-RU" dirty="0"/>
              <a:t>Кировской области по е-</a:t>
            </a:r>
            <a:r>
              <a:rPr lang="ru-RU" dirty="0" err="1"/>
              <a:t>mail</a:t>
            </a:r>
            <a:r>
              <a:rPr lang="ru-RU" dirty="0" smtClean="0"/>
              <a:t>: </a:t>
            </a:r>
            <a:r>
              <a:rPr lang="ru-RU" dirty="0" smtClean="0">
                <a:hlinkClick r:id="rId2"/>
              </a:rPr>
              <a:t>pnpo@kirovipk.ru</a:t>
            </a:r>
            <a:endParaRPr lang="ru-RU" dirty="0"/>
          </a:p>
          <a:p>
            <a:pPr algn="just"/>
            <a:r>
              <a:rPr lang="ru-RU" dirty="0"/>
              <a:t>Все материалы предъявляются в электронном виде, заполненные в соответствии с требованиями к оформлению: шрифт </a:t>
            </a:r>
            <a:r>
              <a:rPr lang="ru-RU" dirty="0" err="1"/>
              <a:t>Times</a:t>
            </a:r>
            <a:r>
              <a:rPr lang="ru-RU" dirty="0"/>
              <a:t> </a:t>
            </a:r>
            <a:r>
              <a:rPr lang="ru-RU" dirty="0" err="1"/>
              <a:t>New</a:t>
            </a:r>
            <a:r>
              <a:rPr lang="ru-RU" dirty="0"/>
              <a:t> </a:t>
            </a:r>
            <a:r>
              <a:rPr lang="ru-RU" dirty="0" err="1"/>
              <a:t>Roman</a:t>
            </a:r>
            <a:r>
              <a:rPr lang="ru-RU" dirty="0"/>
              <a:t>, размер 12, одинарный междустрочный </a:t>
            </a:r>
            <a:r>
              <a:rPr lang="ru-RU" dirty="0" smtClean="0"/>
              <a:t>интервал </a:t>
            </a:r>
            <a:endParaRPr lang="ru-RU" dirty="0"/>
          </a:p>
          <a:p>
            <a:endParaRPr lang="ru-RU" dirty="0"/>
          </a:p>
        </p:txBody>
      </p:sp>
    </p:spTree>
    <p:extLst>
      <p:ext uri="{BB962C8B-B14F-4D97-AF65-F5344CB8AC3E}">
        <p14:creationId xmlns:p14="http://schemas.microsoft.com/office/powerpoint/2010/main" val="85752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Форма заявления</a:t>
            </a:r>
            <a:endParaRPr lang="ru-RU" sz="3600" b="1" dirty="0"/>
          </a:p>
        </p:txBody>
      </p:sp>
      <p:sp>
        <p:nvSpPr>
          <p:cNvPr id="3" name="Объект 2"/>
          <p:cNvSpPr>
            <a:spLocks noGrp="1"/>
          </p:cNvSpPr>
          <p:nvPr>
            <p:ph idx="1"/>
          </p:nvPr>
        </p:nvSpPr>
        <p:spPr/>
        <p:txBody>
          <a:bodyPr>
            <a:normAutofit fontScale="55000" lnSpcReduction="20000"/>
          </a:bodyPr>
          <a:lstStyle/>
          <a:p>
            <a:pPr marL="0" indent="0" algn="r">
              <a:buNone/>
            </a:pPr>
            <a:r>
              <a:rPr lang="ru-RU" dirty="0"/>
              <a:t>Ректору ИРО Кировской области</a:t>
            </a:r>
          </a:p>
          <a:p>
            <a:pPr marL="0" indent="0" algn="r">
              <a:buNone/>
            </a:pPr>
            <a:r>
              <a:rPr lang="ru-RU" dirty="0"/>
              <a:t>_________________________</a:t>
            </a:r>
          </a:p>
          <a:p>
            <a:pPr marL="0" indent="0" algn="ctr">
              <a:buNone/>
            </a:pPr>
            <a:r>
              <a:rPr lang="ru-RU" dirty="0"/>
              <a:t>Заявление</a:t>
            </a:r>
          </a:p>
          <a:p>
            <a:pPr marL="0" indent="0">
              <a:buNone/>
            </a:pPr>
            <a:r>
              <a:rPr lang="ru-RU" dirty="0"/>
              <a:t> </a:t>
            </a:r>
          </a:p>
          <a:p>
            <a:pPr marL="0" indent="0">
              <a:buNone/>
            </a:pPr>
            <a:r>
              <a:rPr lang="ru-RU" dirty="0"/>
              <a:t>Я,______________________________________________________________________________________________________________________________________________________________          ФИО, место работы, должность</a:t>
            </a:r>
          </a:p>
          <a:p>
            <a:pPr marL="0" indent="0" algn="just">
              <a:buNone/>
            </a:pPr>
            <a:r>
              <a:rPr lang="ru-RU" dirty="0"/>
              <a:t>даю согласие на внесение сведений и предоставленных материалов, в базу данных областного Банка педагогического опыта и их использование, за исключением раздела «Контакты», в некоммерческих целях для размещения в Интернете, буклетах и периодических изданиях с возможностью редакторской обработки</a:t>
            </a:r>
            <a:r>
              <a:rPr lang="ru-RU" dirty="0" smtClean="0"/>
              <a:t>.</a:t>
            </a:r>
          </a:p>
          <a:p>
            <a:pPr marL="0" indent="0" algn="just">
              <a:buNone/>
            </a:pPr>
            <a:r>
              <a:rPr lang="ru-RU" dirty="0" smtClean="0"/>
              <a:t>Телефон для связи:</a:t>
            </a:r>
            <a:endParaRPr lang="ru-RU" dirty="0"/>
          </a:p>
          <a:p>
            <a:pPr marL="0" indent="0" algn="just">
              <a:buNone/>
            </a:pPr>
            <a:r>
              <a:rPr lang="ru-RU" dirty="0"/>
              <a:t/>
            </a:r>
            <a:br>
              <a:rPr lang="ru-RU" dirty="0"/>
            </a:br>
            <a:r>
              <a:rPr lang="ru-RU" dirty="0"/>
              <a:t>«___»________________20_____г.    </a:t>
            </a:r>
            <a:r>
              <a:rPr lang="ru-RU" dirty="0" smtClean="0"/>
              <a:t> </a:t>
            </a:r>
            <a:r>
              <a:rPr lang="ru-RU" dirty="0"/>
              <a:t>________________</a:t>
            </a:r>
            <a:br>
              <a:rPr lang="ru-RU" dirty="0"/>
            </a:br>
            <a:r>
              <a:rPr lang="ru-RU" dirty="0"/>
              <a:t>                                                                        </a:t>
            </a:r>
            <a:r>
              <a:rPr lang="ru-RU" dirty="0" smtClean="0"/>
              <a:t>                                        </a:t>
            </a:r>
            <a:r>
              <a:rPr lang="ru-RU" dirty="0"/>
              <a:t>(подпись)</a:t>
            </a:r>
          </a:p>
        </p:txBody>
      </p:sp>
    </p:spTree>
    <p:extLst>
      <p:ext uri="{BB962C8B-B14F-4D97-AF65-F5344CB8AC3E}">
        <p14:creationId xmlns:p14="http://schemas.microsoft.com/office/powerpoint/2010/main" val="1151154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t>Что выдается автору</a:t>
            </a:r>
            <a:endParaRPr lang="ru-RU" sz="3600" b="1" dirty="0"/>
          </a:p>
        </p:txBody>
      </p:sp>
      <p:sp>
        <p:nvSpPr>
          <p:cNvPr id="3" name="Объект 2"/>
          <p:cNvSpPr>
            <a:spLocks noGrp="1"/>
          </p:cNvSpPr>
          <p:nvPr>
            <p:ph idx="1"/>
          </p:nvPr>
        </p:nvSpPr>
        <p:spPr>
          <a:xfrm>
            <a:off x="457200" y="1600200"/>
            <a:ext cx="8075240" cy="4525963"/>
          </a:xfrm>
        </p:spPr>
        <p:txBody>
          <a:bodyPr>
            <a:normAutofit/>
          </a:bodyPr>
          <a:lstStyle/>
          <a:p>
            <a:endParaRPr lang="ru-RU" dirty="0" smtClean="0"/>
          </a:p>
          <a:p>
            <a:pPr algn="just"/>
            <a:r>
              <a:rPr lang="ru-RU" dirty="0" smtClean="0"/>
              <a:t>Автору </a:t>
            </a:r>
            <a:r>
              <a:rPr lang="ru-RU" dirty="0"/>
              <a:t>опыта выдаётся справка-подтверждение о </a:t>
            </a:r>
            <a:r>
              <a:rPr lang="ru-RU" dirty="0" smtClean="0"/>
              <a:t>размещении его материалов в </a:t>
            </a:r>
            <a:r>
              <a:rPr lang="ru-RU" dirty="0"/>
              <a:t>областном Банке педагогического </a:t>
            </a:r>
            <a:r>
              <a:rPr lang="ru-RU" dirty="0" smtClean="0"/>
              <a:t>опыта</a:t>
            </a:r>
          </a:p>
          <a:p>
            <a:pPr algn="just"/>
            <a:endParaRPr lang="ru-RU" dirty="0"/>
          </a:p>
          <a:p>
            <a:pPr marL="0" indent="0" algn="just">
              <a:buNone/>
            </a:pPr>
            <a:endParaRPr lang="ru-RU" dirty="0"/>
          </a:p>
          <a:p>
            <a:endParaRPr lang="ru-RU" dirty="0"/>
          </a:p>
        </p:txBody>
      </p:sp>
      <p:sp>
        <p:nvSpPr>
          <p:cNvPr id="4" name="Прямоугольник 3"/>
          <p:cNvSpPr/>
          <p:nvPr/>
        </p:nvSpPr>
        <p:spPr>
          <a:xfrm>
            <a:off x="2286000" y="2967335"/>
            <a:ext cx="4572000" cy="2031325"/>
          </a:xfrm>
          <a:prstGeom prst="rect">
            <a:avLst/>
          </a:prstGeom>
        </p:spPr>
        <p:txBody>
          <a:bodyPr>
            <a:spAutoFit/>
          </a:bodyPr>
          <a:lstStyle/>
          <a:p>
            <a:r>
              <a:rPr lang="ru-RU"/>
              <a:t>профессиональных конкурсов с целью выявления и фиксирования успешных педагогических </a:t>
            </a:r>
            <a:r>
              <a:rPr lang="ru-RU"/>
              <a:t>практик</a:t>
            </a:r>
            <a:r>
              <a:rPr lang="ru-RU" smtClean="0"/>
              <a:t>;</a:t>
            </a:r>
            <a:r>
              <a:rPr lang="ru-RU"/>
              <a:t> профессиональных конкурсов с целью выявления и фиксирования успешных педагогических практик;</a:t>
            </a:r>
          </a:p>
          <a:p>
            <a:endParaRPr lang="ru-RU" dirty="0"/>
          </a:p>
        </p:txBody>
      </p:sp>
    </p:spTree>
    <p:extLst>
      <p:ext uri="{BB962C8B-B14F-4D97-AF65-F5344CB8AC3E}">
        <p14:creationId xmlns:p14="http://schemas.microsoft.com/office/powerpoint/2010/main" val="284194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t>Профессиональные конкурсы как одна из наиболее активных форм повышения квалификации педагога</a:t>
            </a:r>
          </a:p>
        </p:txBody>
      </p:sp>
      <p:pic>
        <p:nvPicPr>
          <p:cNvPr id="1026" name="Picture 2" descr="C:\Users\411-03\Desktop\semerka[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1" y="1756947"/>
            <a:ext cx="5825621" cy="4369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067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b="1" dirty="0" smtClean="0"/>
              <a:t>«Учитель года Кировской области» 2017 год </a:t>
            </a:r>
            <a:endParaRPr lang="ru-RU" b="1" dirty="0"/>
          </a:p>
        </p:txBody>
      </p:sp>
      <p:sp>
        <p:nvSpPr>
          <p:cNvPr id="3" name="Объект 2"/>
          <p:cNvSpPr>
            <a:spLocks noGrp="1"/>
          </p:cNvSpPr>
          <p:nvPr>
            <p:ph idx="1"/>
          </p:nvPr>
        </p:nvSpPr>
        <p:spPr>
          <a:xfrm>
            <a:off x="467544" y="1412776"/>
            <a:ext cx="8229600" cy="4525963"/>
          </a:xfrm>
        </p:spPr>
        <p:txBody>
          <a:bodyPr>
            <a:noAutofit/>
          </a:bodyPr>
          <a:lstStyle/>
          <a:p>
            <a:pPr marL="0" indent="0">
              <a:spcBef>
                <a:spcPts val="0"/>
              </a:spcBef>
              <a:buNone/>
            </a:pPr>
            <a:r>
              <a:rPr lang="ru-RU" sz="1600" b="1" i="1" dirty="0"/>
              <a:t>Номинация «Учитель года</a:t>
            </a:r>
            <a:r>
              <a:rPr lang="ru-RU" sz="1600" b="1" i="1" dirty="0" smtClean="0"/>
              <a:t>»</a:t>
            </a:r>
            <a:r>
              <a:rPr lang="ru-RU" sz="1600" b="1" dirty="0"/>
              <a:t> </a:t>
            </a:r>
            <a:r>
              <a:rPr lang="ru-RU" sz="1600" b="1" dirty="0" smtClean="0"/>
              <a:t> - ВЕТРОВ </a:t>
            </a:r>
            <a:r>
              <a:rPr lang="ru-RU" sz="1600" b="1" dirty="0"/>
              <a:t>Алексей Юрьевич,</a:t>
            </a:r>
            <a:r>
              <a:rPr lang="ru-RU" sz="1600" dirty="0"/>
              <a:t> учитель биологии </a:t>
            </a:r>
            <a:r>
              <a:rPr lang="ru-RU" sz="1600" dirty="0" err="1"/>
              <a:t>Шабалинского</a:t>
            </a:r>
            <a:r>
              <a:rPr lang="ru-RU" sz="1600" dirty="0"/>
              <a:t> МОКУ СОШ с УИОП </a:t>
            </a:r>
            <a:r>
              <a:rPr lang="ru-RU" sz="1600" dirty="0" err="1"/>
              <a:t>пгт</a:t>
            </a:r>
            <a:r>
              <a:rPr lang="ru-RU" sz="1600" dirty="0"/>
              <a:t> Ленинское </a:t>
            </a:r>
            <a:r>
              <a:rPr lang="ru-RU" sz="1600" dirty="0" err="1"/>
              <a:t>Шабалинского</a:t>
            </a:r>
            <a:r>
              <a:rPr lang="ru-RU" sz="1600" dirty="0"/>
              <a:t> района </a:t>
            </a:r>
          </a:p>
          <a:p>
            <a:pPr marL="0" indent="0">
              <a:spcBef>
                <a:spcPts val="0"/>
              </a:spcBef>
              <a:buNone/>
            </a:pPr>
            <a:r>
              <a:rPr lang="ru-RU" sz="1600" dirty="0"/>
              <a:t>	 </a:t>
            </a:r>
          </a:p>
          <a:p>
            <a:pPr marL="0" indent="0">
              <a:spcBef>
                <a:spcPts val="0"/>
              </a:spcBef>
              <a:buNone/>
            </a:pPr>
            <a:r>
              <a:rPr lang="ru-RU" sz="1600" b="1" i="1" dirty="0" smtClean="0"/>
              <a:t>Номинация </a:t>
            </a:r>
            <a:r>
              <a:rPr lang="ru-RU" sz="1600" b="1" i="1" dirty="0"/>
              <a:t>«Воспитатель года</a:t>
            </a:r>
            <a:r>
              <a:rPr lang="ru-RU" sz="1600" b="1" i="1" dirty="0" smtClean="0"/>
              <a:t>» - </a:t>
            </a:r>
            <a:r>
              <a:rPr lang="ru-RU" sz="1600" b="1" dirty="0"/>
              <a:t>КРИВЦЕВА Надежда Валентиновна,</a:t>
            </a:r>
            <a:r>
              <a:rPr lang="ru-RU" sz="1600" dirty="0"/>
              <a:t> инструктор по физической культуре МБДОУ детского сада № 20 города Кирово-Чепецка 	</a:t>
            </a:r>
            <a:br>
              <a:rPr lang="ru-RU" sz="1600" dirty="0"/>
            </a:br>
            <a:r>
              <a:rPr lang="ru-RU" sz="1600" dirty="0"/>
              <a:t> </a:t>
            </a:r>
          </a:p>
          <a:p>
            <a:pPr marL="0" indent="0">
              <a:spcBef>
                <a:spcPts val="0"/>
              </a:spcBef>
              <a:buNone/>
            </a:pPr>
            <a:r>
              <a:rPr lang="ru-RU" sz="1600" b="1" i="1" dirty="0" smtClean="0"/>
              <a:t>Номинация </a:t>
            </a:r>
            <a:r>
              <a:rPr lang="ru-RU" sz="1600" b="1" i="1" dirty="0"/>
              <a:t>«Сердце отдаю детям</a:t>
            </a:r>
            <a:r>
              <a:rPr lang="ru-RU" sz="1600" b="1" i="1" dirty="0" smtClean="0"/>
              <a:t>» - </a:t>
            </a:r>
            <a:r>
              <a:rPr lang="ru-RU" sz="1600" b="1" dirty="0"/>
              <a:t>БЕЛЯЕВА Ирина Анатольевна, </a:t>
            </a:r>
            <a:r>
              <a:rPr lang="ru-RU" sz="1600" dirty="0"/>
              <a:t>педагог </a:t>
            </a:r>
            <a:r>
              <a:rPr lang="ru-RU" sz="1600" dirty="0" err="1" smtClean="0"/>
              <a:t>допобразован</a:t>
            </a:r>
            <a:r>
              <a:rPr lang="ru-RU" sz="1600" dirty="0" smtClean="0"/>
              <a:t> МОАУ </a:t>
            </a:r>
            <a:r>
              <a:rPr lang="ru-RU" sz="1600" dirty="0"/>
              <a:t>ДО «Центр развития творчества детей и юношества «Радуга» </a:t>
            </a:r>
            <a:r>
              <a:rPr lang="ru-RU" sz="1600" dirty="0" smtClean="0"/>
              <a:t>г. Кирова</a:t>
            </a:r>
            <a:endParaRPr lang="ru-RU" sz="1600" dirty="0"/>
          </a:p>
          <a:p>
            <a:pPr marL="0" indent="0">
              <a:spcBef>
                <a:spcPts val="0"/>
              </a:spcBef>
              <a:buNone/>
            </a:pPr>
            <a:r>
              <a:rPr lang="ru-RU" sz="1600" b="1" dirty="0"/>
              <a:t>	</a:t>
            </a:r>
            <a:r>
              <a:rPr lang="ru-RU" sz="1600" dirty="0"/>
              <a:t> </a:t>
            </a:r>
          </a:p>
          <a:p>
            <a:pPr marL="0" indent="0">
              <a:spcBef>
                <a:spcPts val="0"/>
              </a:spcBef>
              <a:buNone/>
            </a:pPr>
            <a:r>
              <a:rPr lang="ru-RU" sz="1600" b="1" i="1" dirty="0" smtClean="0"/>
              <a:t>Номинация </a:t>
            </a:r>
            <a:r>
              <a:rPr lang="ru-RU" sz="1600" b="1" i="1" dirty="0"/>
              <a:t>«Педагог</a:t>
            </a:r>
            <a:r>
              <a:rPr lang="ru-RU" sz="1600" i="1" dirty="0"/>
              <a:t> </a:t>
            </a:r>
            <a:r>
              <a:rPr lang="ru-RU" sz="1600" b="1" i="1" dirty="0"/>
              <a:t>- психолог года</a:t>
            </a:r>
            <a:r>
              <a:rPr lang="ru-RU" sz="1600" b="1" i="1" dirty="0" smtClean="0"/>
              <a:t>» -</a:t>
            </a:r>
            <a:r>
              <a:rPr lang="ru-RU" sz="1600" b="1" dirty="0"/>
              <a:t>САДРИЕВА Светлана Васильевна,</a:t>
            </a:r>
            <a:r>
              <a:rPr lang="ru-RU" sz="1600" dirty="0"/>
              <a:t> педагог-психолог МКОУ СОШ </a:t>
            </a:r>
            <a:r>
              <a:rPr lang="ru-RU" sz="1600" dirty="0" err="1"/>
              <a:t>пгт</a:t>
            </a:r>
            <a:r>
              <a:rPr lang="ru-RU" sz="1600" dirty="0"/>
              <a:t> </a:t>
            </a:r>
            <a:r>
              <a:rPr lang="ru-RU" sz="1600" dirty="0" err="1"/>
              <a:t>Даровской</a:t>
            </a:r>
            <a:r>
              <a:rPr lang="ru-RU" sz="1600" dirty="0"/>
              <a:t> </a:t>
            </a:r>
            <a:endParaRPr lang="ru-RU" sz="1600" dirty="0" smtClean="0"/>
          </a:p>
          <a:p>
            <a:pPr marL="0" indent="0">
              <a:spcBef>
                <a:spcPts val="0"/>
              </a:spcBef>
              <a:buNone/>
            </a:pPr>
            <a:r>
              <a:rPr lang="ru-RU" sz="1600" dirty="0"/>
              <a:t>	 </a:t>
            </a:r>
          </a:p>
          <a:p>
            <a:pPr marL="0" indent="0">
              <a:spcBef>
                <a:spcPts val="0"/>
              </a:spcBef>
              <a:buNone/>
            </a:pPr>
            <a:r>
              <a:rPr lang="ru-RU" sz="1600" b="1" i="1" dirty="0" smtClean="0"/>
              <a:t>Номинация </a:t>
            </a:r>
            <a:r>
              <a:rPr lang="ru-RU" sz="1600" b="1" i="1" dirty="0"/>
              <a:t>«Педагогический дебют</a:t>
            </a:r>
            <a:r>
              <a:rPr lang="ru-RU" sz="1600" b="1" i="1" dirty="0" smtClean="0"/>
              <a:t>» - </a:t>
            </a:r>
            <a:r>
              <a:rPr lang="ru-RU" sz="1600" b="1" dirty="0"/>
              <a:t>ПАНТЕЛЕЕВА Валерия Ивановна,</a:t>
            </a:r>
            <a:r>
              <a:rPr lang="ru-RU" sz="1600" dirty="0"/>
              <a:t> учитель немецкого языка МБОУ СОШ с УИОП № 61 города Кирова</a:t>
            </a:r>
            <a:r>
              <a:rPr lang="ru-RU" sz="1600" b="1" i="1" dirty="0" smtClean="0"/>
              <a:t> </a:t>
            </a:r>
            <a:r>
              <a:rPr lang="ru-RU" sz="1600" b="1" dirty="0"/>
              <a:t>	</a:t>
            </a:r>
            <a:endParaRPr lang="ru-RU" sz="1600" dirty="0"/>
          </a:p>
          <a:p>
            <a:pPr marL="0" indent="0">
              <a:spcBef>
                <a:spcPts val="0"/>
              </a:spcBef>
              <a:buNone/>
            </a:pPr>
            <a:r>
              <a:rPr lang="ru-RU" sz="1600" dirty="0"/>
              <a:t> </a:t>
            </a:r>
          </a:p>
          <a:p>
            <a:pPr marL="0" indent="0">
              <a:spcBef>
                <a:spcPts val="0"/>
              </a:spcBef>
              <a:buNone/>
            </a:pPr>
            <a:r>
              <a:rPr lang="ru-RU" sz="1600" b="1" i="1" dirty="0" smtClean="0"/>
              <a:t>Номинация </a:t>
            </a:r>
            <a:r>
              <a:rPr lang="ru-RU" sz="1600" b="1" i="1" dirty="0"/>
              <a:t>«Мастер производственного обучения</a:t>
            </a:r>
            <a:r>
              <a:rPr lang="ru-RU" sz="1600" b="1" i="1" dirty="0" smtClean="0"/>
              <a:t>» - </a:t>
            </a:r>
            <a:r>
              <a:rPr lang="ru-RU" sz="1600" b="1" dirty="0" smtClean="0"/>
              <a:t>ПОПОВА </a:t>
            </a:r>
            <a:r>
              <a:rPr lang="ru-RU" sz="1600" b="1" dirty="0"/>
              <a:t>Марина Васильевна,</a:t>
            </a:r>
            <a:r>
              <a:rPr lang="ru-RU" sz="1600" dirty="0"/>
              <a:t> мастер производственного обучения </a:t>
            </a:r>
            <a:r>
              <a:rPr lang="ru-RU" sz="1600" dirty="0" smtClean="0"/>
              <a:t>КОГПОБУ </a:t>
            </a:r>
            <a:r>
              <a:rPr lang="ru-RU" sz="1600" dirty="0"/>
              <a:t>«Вятский колледж профессиональных технологий, управления и сервиса</a:t>
            </a:r>
            <a:r>
              <a:rPr lang="ru-RU" sz="1600" dirty="0" smtClean="0"/>
              <a:t>»</a:t>
            </a:r>
            <a:endParaRPr lang="ru-RU" sz="1600" dirty="0"/>
          </a:p>
          <a:p>
            <a:pPr marL="0" indent="0">
              <a:spcBef>
                <a:spcPts val="0"/>
              </a:spcBef>
              <a:buNone/>
            </a:pPr>
            <a:endParaRPr lang="ru-RU" sz="1600" dirty="0"/>
          </a:p>
          <a:p>
            <a:pPr marL="0" indent="0">
              <a:spcBef>
                <a:spcPts val="0"/>
              </a:spcBef>
              <a:buNone/>
            </a:pPr>
            <a:r>
              <a:rPr lang="ru-RU" sz="1600" b="1" i="1" dirty="0" smtClean="0"/>
              <a:t>Номинация </a:t>
            </a:r>
            <a:r>
              <a:rPr lang="ru-RU" sz="1600" b="1" i="1" dirty="0"/>
              <a:t>«Преподаватель профессионального цикла»</a:t>
            </a:r>
            <a:r>
              <a:rPr lang="ru-RU" sz="1600" i="1" dirty="0"/>
              <a:t> </a:t>
            </a:r>
            <a:r>
              <a:rPr lang="ru-RU" sz="1600" i="1" dirty="0" smtClean="0"/>
              <a:t> -</a:t>
            </a:r>
            <a:r>
              <a:rPr lang="ru-RU" sz="1600" b="1" i="1" dirty="0"/>
              <a:t>ИГНАТЬЕВА</a:t>
            </a:r>
            <a:r>
              <a:rPr lang="ru-RU" sz="1600" b="1" dirty="0"/>
              <a:t> Наталья Сергеевна,</a:t>
            </a:r>
            <a:r>
              <a:rPr lang="ru-RU" sz="1600" dirty="0"/>
              <a:t> преподаватель материаловедения по специальности «Технология машиностроения» КОГПОБУ «</a:t>
            </a:r>
            <a:r>
              <a:rPr lang="ru-RU" sz="1600" dirty="0" err="1"/>
              <a:t>Вятско</a:t>
            </a:r>
            <a:r>
              <a:rPr lang="ru-RU" sz="1600" dirty="0"/>
              <a:t>-Полянский механический техникум»</a:t>
            </a:r>
          </a:p>
          <a:p>
            <a:pPr marL="0" indent="0">
              <a:spcBef>
                <a:spcPts val="0"/>
              </a:spcBef>
              <a:buNone/>
            </a:pPr>
            <a:endParaRPr lang="ru-RU" sz="1600" dirty="0"/>
          </a:p>
          <a:p>
            <a:pPr marL="0" indent="0">
              <a:buNone/>
            </a:pPr>
            <a:r>
              <a:rPr lang="ru-RU" sz="1600" i="1" dirty="0"/>
              <a:t>	</a:t>
            </a:r>
            <a:endParaRPr lang="ru-RU" sz="1600" dirty="0"/>
          </a:p>
        </p:txBody>
      </p:sp>
    </p:spTree>
    <p:extLst>
      <p:ext uri="{BB962C8B-B14F-4D97-AF65-F5344CB8AC3E}">
        <p14:creationId xmlns:p14="http://schemas.microsoft.com/office/powerpoint/2010/main" val="349113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Направления работы Центра</a:t>
            </a:r>
            <a:endParaRPr lang="ru-RU" b="1" dirty="0"/>
          </a:p>
        </p:txBody>
      </p:sp>
      <p:sp>
        <p:nvSpPr>
          <p:cNvPr id="3" name="Объект 2"/>
          <p:cNvSpPr>
            <a:spLocks noGrp="1"/>
          </p:cNvSpPr>
          <p:nvPr>
            <p:ph idx="1"/>
          </p:nvPr>
        </p:nvSpPr>
        <p:spPr/>
        <p:txBody>
          <a:bodyPr>
            <a:normAutofit/>
          </a:bodyPr>
          <a:lstStyle/>
          <a:p>
            <a:pPr marL="0">
              <a:lnSpc>
                <a:spcPct val="120000"/>
              </a:lnSpc>
              <a:spcBef>
                <a:spcPts val="0"/>
              </a:spcBef>
              <a:buFontTx/>
              <a:buChar char="-"/>
            </a:pPr>
            <a:r>
              <a:rPr lang="ru-RU" sz="2000" dirty="0" smtClean="0">
                <a:latin typeface="Times New Roman" pitchFamily="18" charset="0"/>
                <a:cs typeface="Times New Roman" pitchFamily="18" charset="0"/>
              </a:rPr>
              <a:t>Организационно-методическое </a:t>
            </a:r>
            <a:r>
              <a:rPr lang="ru-RU" sz="2000" dirty="0">
                <a:latin typeface="Times New Roman" pitchFamily="18" charset="0"/>
                <a:cs typeface="Times New Roman" pitchFamily="18" charset="0"/>
              </a:rPr>
              <a:t>и информационное </a:t>
            </a:r>
            <a:r>
              <a:rPr lang="ru-RU" sz="2000" dirty="0" smtClean="0">
                <a:latin typeface="Times New Roman" pitchFamily="18" charset="0"/>
                <a:cs typeface="Times New Roman" pitchFamily="18" charset="0"/>
              </a:rPr>
              <a:t>сопровождение</a:t>
            </a:r>
            <a:r>
              <a:rPr lang="ru-RU" sz="2000" dirty="0">
                <a:latin typeface="Times New Roman" pitchFamily="18" charset="0"/>
                <a:cs typeface="Times New Roman" pitchFamily="18" charset="0"/>
              </a:rPr>
              <a:t> профессиональных конкурсов с целью выявления и фиксирования успешных педагогических </a:t>
            </a:r>
            <a:r>
              <a:rPr lang="ru-RU" sz="2000" dirty="0" smtClean="0">
                <a:latin typeface="Times New Roman" pitchFamily="18" charset="0"/>
                <a:cs typeface="Times New Roman" pitchFamily="18" charset="0"/>
              </a:rPr>
              <a:t>практик;</a:t>
            </a:r>
            <a:endParaRPr lang="ru-RU" sz="2000" dirty="0">
              <a:latin typeface="Times New Roman" pitchFamily="18" charset="0"/>
              <a:cs typeface="Times New Roman" pitchFamily="18" charset="0"/>
            </a:endParaRPr>
          </a:p>
          <a:p>
            <a:pPr marL="0" indent="0">
              <a:lnSpc>
                <a:spcPct val="120000"/>
              </a:lnSpc>
              <a:spcBef>
                <a:spcPts val="0"/>
              </a:spcBef>
              <a:buNone/>
            </a:pPr>
            <a:endParaRPr lang="ru-RU" sz="2000" dirty="0" smtClean="0">
              <a:latin typeface="Times New Roman" pitchFamily="18" charset="0"/>
              <a:cs typeface="Times New Roman" pitchFamily="18" charset="0"/>
            </a:endParaRPr>
          </a:p>
          <a:p>
            <a:pPr marL="0" indent="0" algn="just">
              <a:lnSpc>
                <a:spcPct val="120000"/>
              </a:lnSpc>
              <a:spcBef>
                <a:spcPts val="0"/>
              </a:spcBef>
              <a:buNone/>
            </a:pP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Информационно-методическое сопровождение процесса изучения, обобщения, представления и распространения передового педагогического опыта и успешных инновационных образовательных практик.</a:t>
            </a:r>
          </a:p>
          <a:p>
            <a:pPr algn="just"/>
            <a:endParaRPr lang="ru-RU" sz="2000" dirty="0">
              <a:latin typeface="Times New Roman" pitchFamily="18" charset="0"/>
              <a:cs typeface="Times New Roman" pitchFamily="18" charset="0"/>
            </a:endParaRPr>
          </a:p>
          <a:p>
            <a:pPr marL="0" indent="0" algn="just">
              <a:buNone/>
            </a:pPr>
            <a:r>
              <a:rPr lang="ru-RU" sz="2000" dirty="0">
                <a:latin typeface="Times New Roman" pitchFamily="18" charset="0"/>
                <a:cs typeface="Times New Roman" pitchFamily="18" charset="0"/>
              </a:rPr>
              <a:t>- Организация проведения экспертизы материалов для размещения в областной банк педагогического и управленческого опыта</a:t>
            </a: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078094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latin typeface="Times New Roman" pitchFamily="18" charset="0"/>
                <a:cs typeface="Times New Roman" pitchFamily="18" charset="0"/>
              </a:rPr>
              <a:t>Профессиональные конкурсы- это</a:t>
            </a:r>
            <a:r>
              <a:rPr lang="ru-RU" dirty="0" smtClean="0"/>
              <a:t>:</a:t>
            </a:r>
            <a:endParaRPr lang="ru-RU" dirty="0"/>
          </a:p>
        </p:txBody>
      </p:sp>
      <p:sp>
        <p:nvSpPr>
          <p:cNvPr id="3" name="Объект 2"/>
          <p:cNvSpPr>
            <a:spLocks noGrp="1"/>
          </p:cNvSpPr>
          <p:nvPr>
            <p:ph idx="1"/>
          </p:nvPr>
        </p:nvSpPr>
        <p:spPr/>
        <p:txBody>
          <a:bodyPr>
            <a:noAutofit/>
          </a:bodyPr>
          <a:lstStyle/>
          <a:p>
            <a:r>
              <a:rPr lang="ru-RU" sz="1650" dirty="0" smtClean="0">
                <a:latin typeface="Times New Roman" pitchFamily="18" charset="0"/>
                <a:cs typeface="Times New Roman" pitchFamily="18" charset="0"/>
              </a:rPr>
              <a:t>Выявление лучших педагогов Кировской области</a:t>
            </a:r>
          </a:p>
          <a:p>
            <a:endParaRPr lang="ru-RU" sz="1650" dirty="0" smtClean="0">
              <a:latin typeface="Times New Roman" pitchFamily="18" charset="0"/>
              <a:cs typeface="Times New Roman" pitchFamily="18" charset="0"/>
            </a:endParaRPr>
          </a:p>
          <a:p>
            <a:r>
              <a:rPr lang="ru-RU" sz="1650" dirty="0" smtClean="0">
                <a:latin typeface="Times New Roman" pitchFamily="18" charset="0"/>
                <a:cs typeface="Times New Roman" pitchFamily="18" charset="0"/>
              </a:rPr>
              <a:t>Формирование системы инновационной педагогической деятельности</a:t>
            </a:r>
          </a:p>
          <a:p>
            <a:endParaRPr lang="ru-RU" sz="1650" dirty="0" smtClean="0">
              <a:latin typeface="Times New Roman" pitchFamily="18" charset="0"/>
              <a:cs typeface="Times New Roman" pitchFamily="18" charset="0"/>
            </a:endParaRPr>
          </a:p>
          <a:p>
            <a:r>
              <a:rPr lang="ru-RU" sz="1650" dirty="0" smtClean="0">
                <a:latin typeface="Times New Roman" pitchFamily="18" charset="0"/>
                <a:cs typeface="Times New Roman" pitchFamily="18" charset="0"/>
              </a:rPr>
              <a:t>Предъявление реальных оценочных требований к работникам системы образования</a:t>
            </a:r>
          </a:p>
          <a:p>
            <a:endParaRPr lang="ru-RU" sz="1650" dirty="0" smtClean="0">
              <a:latin typeface="Times New Roman" pitchFamily="18" charset="0"/>
              <a:cs typeface="Times New Roman" pitchFamily="18" charset="0"/>
            </a:endParaRPr>
          </a:p>
          <a:p>
            <a:r>
              <a:rPr lang="ru-RU" sz="1650" dirty="0" smtClean="0">
                <a:latin typeface="Times New Roman" pitchFamily="18" charset="0"/>
                <a:cs typeface="Times New Roman" pitchFamily="18" charset="0"/>
              </a:rPr>
              <a:t>Создание благоприятной мотивационной среды профессионального развития, которая способствует профессиональному самоопределению</a:t>
            </a:r>
          </a:p>
          <a:p>
            <a:endParaRPr lang="ru-RU" sz="1650" dirty="0">
              <a:latin typeface="Times New Roman" pitchFamily="18" charset="0"/>
              <a:cs typeface="Times New Roman" pitchFamily="18" charset="0"/>
            </a:endParaRPr>
          </a:p>
          <a:p>
            <a:r>
              <a:rPr lang="ru-RU" sz="1650" dirty="0" smtClean="0">
                <a:latin typeface="Times New Roman" pitchFamily="18" charset="0"/>
                <a:cs typeface="Times New Roman" pitchFamily="18" charset="0"/>
              </a:rPr>
              <a:t>Позитивное влияние на инновационные процессы в образовании</a:t>
            </a:r>
          </a:p>
          <a:p>
            <a:endParaRPr lang="ru-RU" sz="1650" dirty="0" smtClean="0">
              <a:latin typeface="Times New Roman" pitchFamily="18" charset="0"/>
              <a:cs typeface="Times New Roman" pitchFamily="18" charset="0"/>
            </a:endParaRPr>
          </a:p>
          <a:p>
            <a:r>
              <a:rPr lang="ru-RU" sz="1650" dirty="0" smtClean="0">
                <a:latin typeface="Times New Roman" pitchFamily="18" charset="0"/>
                <a:cs typeface="Times New Roman" pitchFamily="18" charset="0"/>
              </a:rPr>
              <a:t>Показ достижений не только сегодняшнего дня, но и перспектив развития системы образования</a:t>
            </a:r>
          </a:p>
          <a:p>
            <a:endParaRPr lang="ru-RU" sz="1650" dirty="0" smtClean="0">
              <a:latin typeface="Times New Roman" pitchFamily="18" charset="0"/>
              <a:cs typeface="Times New Roman" pitchFamily="18" charset="0"/>
            </a:endParaRPr>
          </a:p>
          <a:p>
            <a:r>
              <a:rPr lang="ru-RU" sz="1650" dirty="0" smtClean="0">
                <a:latin typeface="Times New Roman" pitchFamily="18" charset="0"/>
                <a:cs typeface="Times New Roman" pitchFamily="18" charset="0"/>
              </a:rPr>
              <a:t>Один из способов оценки труда педагога, выражение признательности за его работу, стимулирование личностного и профессионального роста </a:t>
            </a:r>
          </a:p>
          <a:p>
            <a:endParaRPr lang="ru-RU" sz="1650" dirty="0">
              <a:latin typeface="Times New Roman" pitchFamily="18" charset="0"/>
              <a:cs typeface="Times New Roman" pitchFamily="18" charset="0"/>
            </a:endParaRPr>
          </a:p>
        </p:txBody>
      </p:sp>
    </p:spTree>
    <p:extLst>
      <p:ext uri="{BB962C8B-B14F-4D97-AF65-F5344CB8AC3E}">
        <p14:creationId xmlns:p14="http://schemas.microsoft.com/office/powerpoint/2010/main" val="322437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8229600" cy="1143000"/>
          </a:xfrm>
        </p:spPr>
        <p:txBody>
          <a:bodyPr>
            <a:noAutofit/>
          </a:bodyPr>
          <a:lstStyle/>
          <a:p>
            <a:r>
              <a:rPr lang="ru-RU" sz="4000" b="1" dirty="0" smtClean="0">
                <a:latin typeface="Times New Roman" pitchFamily="18" charset="0"/>
                <a:cs typeface="Times New Roman" pitchFamily="18" charset="0"/>
              </a:rPr>
              <a:t>Главные задачи,  решаемые конкурсным движением</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2200" dirty="0" smtClean="0"/>
              <a:t>Выявляет лучших педагогов</a:t>
            </a:r>
          </a:p>
          <a:p>
            <a:endParaRPr lang="ru-RU" sz="2200" dirty="0" smtClean="0"/>
          </a:p>
          <a:p>
            <a:r>
              <a:rPr lang="ru-RU" sz="2200" dirty="0" smtClean="0"/>
              <a:t>Оценивает профессионализм участников</a:t>
            </a:r>
          </a:p>
          <a:p>
            <a:endParaRPr lang="ru-RU" sz="2200" dirty="0" smtClean="0"/>
          </a:p>
          <a:p>
            <a:r>
              <a:rPr lang="ru-RU" sz="2200" dirty="0" smtClean="0"/>
              <a:t>Создает условия для обмена опытом и распространения в педагогической среде наиболее востребованных и популярных идей обучения и воспитания</a:t>
            </a:r>
          </a:p>
          <a:p>
            <a:endParaRPr lang="ru-RU" sz="2200" dirty="0" smtClean="0"/>
          </a:p>
          <a:p>
            <a:r>
              <a:rPr lang="ru-RU" sz="2200" dirty="0" smtClean="0"/>
              <a:t>Позитивно влияет на инновационные процессы в образовании</a:t>
            </a:r>
          </a:p>
          <a:p>
            <a:endParaRPr lang="ru-RU" sz="2200" dirty="0" smtClean="0"/>
          </a:p>
          <a:p>
            <a:r>
              <a:rPr lang="ru-RU" sz="2200" dirty="0" smtClean="0"/>
              <a:t>Стимулирует личностный и профессиональный рост педагогов</a:t>
            </a:r>
          </a:p>
          <a:p>
            <a:endParaRPr lang="ru-RU" dirty="0"/>
          </a:p>
        </p:txBody>
      </p:sp>
    </p:spTree>
    <p:extLst>
      <p:ext uri="{BB962C8B-B14F-4D97-AF65-F5344CB8AC3E}">
        <p14:creationId xmlns:p14="http://schemas.microsoft.com/office/powerpoint/2010/main" val="1128711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Конкурсы, получившие признание педагогов области</a:t>
            </a:r>
            <a:endParaRPr lang="ru-RU" sz="3200" b="1" dirty="0"/>
          </a:p>
        </p:txBody>
      </p:sp>
      <p:sp>
        <p:nvSpPr>
          <p:cNvPr id="3" name="Объект 2"/>
          <p:cNvSpPr>
            <a:spLocks noGrp="1"/>
          </p:cNvSpPr>
          <p:nvPr>
            <p:ph idx="1"/>
          </p:nvPr>
        </p:nvSpPr>
        <p:spPr/>
        <p:txBody>
          <a:bodyPr>
            <a:noAutofit/>
          </a:bodyPr>
          <a:lstStyle/>
          <a:p>
            <a:pPr marL="0" lvl="1" indent="0">
              <a:spcBef>
                <a:spcPts val="0"/>
              </a:spcBef>
              <a:buNone/>
            </a:pPr>
            <a:r>
              <a:rPr lang="ru-RU" sz="1600" b="1" dirty="0" smtClean="0">
                <a:latin typeface="Times New Roman" pitchFamily="18" charset="0"/>
                <a:cs typeface="Times New Roman" pitchFamily="18" charset="0"/>
              </a:rPr>
              <a:t>«Учитель года Кировской  области» - </a:t>
            </a:r>
            <a:r>
              <a:rPr lang="ru-RU" sz="1600" dirty="0">
                <a:latin typeface="Times New Roman" pitchFamily="18" charset="0"/>
                <a:cs typeface="Times New Roman" pitchFamily="18" charset="0"/>
              </a:rPr>
              <a:t>номинации: </a:t>
            </a:r>
            <a:r>
              <a:rPr lang="ru-RU" sz="1600" i="1" dirty="0">
                <a:latin typeface="Times New Roman" pitchFamily="18" charset="0"/>
                <a:cs typeface="Times New Roman" pitchFamily="18" charset="0"/>
              </a:rPr>
              <a:t>«Учитель года», «Воспитатель года», «Сердце отдаю детям»,  «Педагог-психолог года»,  «Мастер производственного обучения года</a:t>
            </a:r>
            <a:r>
              <a:rPr lang="ru-RU" sz="1600" i="1" dirty="0" smtClean="0">
                <a:latin typeface="Times New Roman" pitchFamily="18" charset="0"/>
                <a:cs typeface="Times New Roman" pitchFamily="18" charset="0"/>
              </a:rPr>
              <a:t>», «Педагогический дебют», «Преподаватель профессионального цикла»</a:t>
            </a:r>
          </a:p>
          <a:p>
            <a:pPr marL="0" lvl="1" indent="0">
              <a:spcBef>
                <a:spcPts val="0"/>
              </a:spcBef>
              <a:buNone/>
            </a:pPr>
            <a:endParaRPr lang="ru-RU" sz="1600" b="1" dirty="0" smtClean="0">
              <a:latin typeface="Times New Roman" pitchFamily="18" charset="0"/>
              <a:cs typeface="Times New Roman" pitchFamily="18" charset="0"/>
            </a:endParaRPr>
          </a:p>
          <a:p>
            <a:pPr marL="0" lvl="1" indent="0">
              <a:spcBef>
                <a:spcPts val="0"/>
              </a:spcBef>
              <a:buNone/>
            </a:pPr>
            <a:r>
              <a:rPr lang="ru-RU" sz="1600" b="1" dirty="0" smtClean="0">
                <a:latin typeface="Times New Roman" pitchFamily="18" charset="0"/>
                <a:cs typeface="Times New Roman" pitchFamily="18" charset="0"/>
              </a:rPr>
              <a:t>«Лидер образования Кировской области»</a:t>
            </a:r>
          </a:p>
          <a:p>
            <a:pPr marL="0" lvl="1">
              <a:spcBef>
                <a:spcPts val="0"/>
              </a:spcBef>
            </a:pPr>
            <a:endParaRPr lang="ru-RU" sz="1600" dirty="0">
              <a:latin typeface="Times New Roman" pitchFamily="18" charset="0"/>
              <a:cs typeface="Times New Roman" pitchFamily="18" charset="0"/>
            </a:endParaRPr>
          </a:p>
          <a:p>
            <a:pPr marL="0" lvl="1" indent="0">
              <a:spcBef>
                <a:spcPts val="0"/>
              </a:spcBef>
              <a:buNone/>
            </a:pPr>
            <a:r>
              <a:rPr lang="ru-RU" sz="1600" b="1" dirty="0" smtClean="0">
                <a:latin typeface="Times New Roman" pitchFamily="18" charset="0"/>
                <a:cs typeface="Times New Roman" pitchFamily="18" charset="0"/>
              </a:rPr>
              <a:t>Конкурс «Открытый урок победителя»</a:t>
            </a:r>
          </a:p>
          <a:p>
            <a:pPr marL="0" lvl="1" indent="0">
              <a:spcBef>
                <a:spcPts val="0"/>
              </a:spcBef>
              <a:buNone/>
            </a:pPr>
            <a:endParaRPr lang="ru-RU" sz="1600" dirty="0" smtClean="0">
              <a:latin typeface="Times New Roman" pitchFamily="18" charset="0"/>
              <a:cs typeface="Times New Roman" pitchFamily="18" charset="0"/>
            </a:endParaRPr>
          </a:p>
          <a:p>
            <a:pPr marL="0" lvl="1" indent="0">
              <a:spcBef>
                <a:spcPts val="0"/>
              </a:spcBef>
              <a:buNone/>
            </a:pPr>
            <a:r>
              <a:rPr lang="ru-RU" sz="1600" b="1" dirty="0" smtClean="0">
                <a:latin typeface="Times New Roman" pitchFamily="18" charset="0"/>
                <a:cs typeface="Times New Roman" pitchFamily="18" charset="0"/>
              </a:rPr>
              <a:t>Конкурс  на получение денежного поощрения лучшими учителями Российской Федерации Кировской области</a:t>
            </a:r>
            <a:r>
              <a:rPr lang="ru-RU" sz="1600" dirty="0" smtClean="0">
                <a:latin typeface="Times New Roman" pitchFamily="18" charset="0"/>
                <a:cs typeface="Times New Roman" pitchFamily="18" charset="0"/>
              </a:rPr>
              <a:t> </a:t>
            </a:r>
          </a:p>
          <a:p>
            <a:pPr marL="0" lvl="1" indent="0">
              <a:spcBef>
                <a:spcPts val="0"/>
              </a:spcBef>
              <a:buNone/>
            </a:pPr>
            <a:endParaRPr lang="ru-RU" sz="1600" dirty="0" smtClean="0">
              <a:latin typeface="Times New Roman" pitchFamily="18" charset="0"/>
              <a:cs typeface="Times New Roman" pitchFamily="18" charset="0"/>
            </a:endParaRPr>
          </a:p>
          <a:p>
            <a:pPr marL="0" lvl="1" indent="0">
              <a:spcBef>
                <a:spcPts val="0"/>
              </a:spcBef>
              <a:buNone/>
            </a:pPr>
            <a:r>
              <a:rPr lang="ru-RU" sz="1600" b="1" dirty="0" smtClean="0">
                <a:latin typeface="Times New Roman" pitchFamily="18" charset="0"/>
                <a:ea typeface="Times New Roman" panose="02020603050405020304" pitchFamily="18" charset="0"/>
                <a:cs typeface="Times New Roman" pitchFamily="18" charset="0"/>
              </a:rPr>
              <a:t>К</a:t>
            </a:r>
            <a:r>
              <a:rPr lang="en-US" sz="1600" b="1" dirty="0" err="1" smtClean="0">
                <a:latin typeface="Times New Roman" pitchFamily="18" charset="0"/>
                <a:ea typeface="Times New Roman" panose="02020603050405020304" pitchFamily="18" charset="0"/>
                <a:cs typeface="Times New Roman" pitchFamily="18" charset="0"/>
              </a:rPr>
              <a:t>онкурс</a:t>
            </a:r>
            <a:r>
              <a:rPr lang="ru-RU" sz="1600" b="1" dirty="0" smtClean="0">
                <a:latin typeface="Times New Roman" pitchFamily="18" charset="0"/>
                <a:ea typeface="Times New Roman" panose="02020603050405020304" pitchFamily="18" charset="0"/>
                <a:cs typeface="Times New Roman" pitchFamily="18" charset="0"/>
              </a:rPr>
              <a:t> на </a:t>
            </a:r>
            <a:r>
              <a:rPr lang="en-US" sz="1600" b="1" dirty="0" smtClean="0">
                <a:latin typeface="Times New Roman" pitchFamily="18" charset="0"/>
                <a:ea typeface="Times New Roman" panose="02020603050405020304" pitchFamily="18" charset="0"/>
                <a:cs typeface="Times New Roman" pitchFamily="18" charset="0"/>
              </a:rPr>
              <a:t> </a:t>
            </a:r>
            <a:r>
              <a:rPr lang="en-US" sz="1600" b="1" dirty="0" err="1" smtClean="0">
                <a:latin typeface="Times New Roman" pitchFamily="18" charset="0"/>
                <a:ea typeface="Times New Roman" panose="02020603050405020304" pitchFamily="18" charset="0"/>
                <a:cs typeface="Times New Roman" pitchFamily="18" charset="0"/>
              </a:rPr>
              <a:t>преми</a:t>
            </a:r>
            <a:r>
              <a:rPr lang="ru-RU" sz="1600" b="1" dirty="0">
                <a:latin typeface="Times New Roman" pitchFamily="18" charset="0"/>
                <a:ea typeface="Times New Roman" panose="02020603050405020304" pitchFamily="18" charset="0"/>
                <a:cs typeface="Times New Roman" pitchFamily="18" charset="0"/>
              </a:rPr>
              <a:t>ю</a:t>
            </a:r>
            <a:r>
              <a:rPr lang="en-US" sz="1600" b="1" dirty="0" smtClean="0">
                <a:latin typeface="Times New Roman" pitchFamily="18" charset="0"/>
                <a:ea typeface="Times New Roman" panose="02020603050405020304" pitchFamily="18" charset="0"/>
                <a:cs typeface="Times New Roman" pitchFamily="18" charset="0"/>
              </a:rPr>
              <a:t> </a:t>
            </a:r>
            <a:r>
              <a:rPr lang="en-US" sz="1600" b="1" dirty="0" err="1">
                <a:latin typeface="Times New Roman" pitchFamily="18" charset="0"/>
                <a:ea typeface="Times New Roman" panose="02020603050405020304" pitchFamily="18" charset="0"/>
                <a:cs typeface="Times New Roman" pitchFamily="18" charset="0"/>
              </a:rPr>
              <a:t>Правительства</a:t>
            </a:r>
            <a:r>
              <a:rPr lang="en-US" sz="1600" b="1" dirty="0">
                <a:latin typeface="Times New Roman" pitchFamily="18" charset="0"/>
                <a:ea typeface="Times New Roman" panose="02020603050405020304" pitchFamily="18" charset="0"/>
                <a:cs typeface="Times New Roman" pitchFamily="18" charset="0"/>
              </a:rPr>
              <a:t> </a:t>
            </a:r>
            <a:r>
              <a:rPr lang="en-US" sz="1600" b="1" dirty="0" err="1">
                <a:latin typeface="Times New Roman" pitchFamily="18" charset="0"/>
                <a:ea typeface="Times New Roman" panose="02020603050405020304" pitchFamily="18" charset="0"/>
                <a:cs typeface="Times New Roman" pitchFamily="18" charset="0"/>
              </a:rPr>
              <a:t>Кировской</a:t>
            </a:r>
            <a:r>
              <a:rPr lang="en-US" sz="1600" b="1" dirty="0">
                <a:latin typeface="Times New Roman" pitchFamily="18" charset="0"/>
                <a:ea typeface="Times New Roman" panose="02020603050405020304" pitchFamily="18" charset="0"/>
                <a:cs typeface="Times New Roman" pitchFamily="18" charset="0"/>
              </a:rPr>
              <a:t> </a:t>
            </a:r>
            <a:r>
              <a:rPr lang="en-US" sz="1600" b="1" dirty="0" err="1" smtClean="0">
                <a:latin typeface="Times New Roman" pitchFamily="18" charset="0"/>
                <a:ea typeface="Times New Roman" panose="02020603050405020304" pitchFamily="18" charset="0"/>
                <a:cs typeface="Times New Roman" pitchFamily="18" charset="0"/>
              </a:rPr>
              <a:t>области</a:t>
            </a:r>
            <a:endParaRPr lang="ru-RU" sz="1600" b="1" dirty="0" smtClean="0">
              <a:latin typeface="Times New Roman" pitchFamily="18" charset="0"/>
              <a:ea typeface="Times New Roman" panose="02020603050405020304" pitchFamily="18" charset="0"/>
              <a:cs typeface="Times New Roman" pitchFamily="18" charset="0"/>
            </a:endParaRPr>
          </a:p>
          <a:p>
            <a:pPr marL="0" lvl="1" indent="0">
              <a:spcBef>
                <a:spcPts val="0"/>
              </a:spcBef>
              <a:buNone/>
            </a:pPr>
            <a:endParaRPr lang="ru-RU" sz="1600" b="1" dirty="0" smtClean="0">
              <a:latin typeface="Times New Roman" pitchFamily="18" charset="0"/>
              <a:ea typeface="Times New Roman" panose="02020603050405020304" pitchFamily="18" charset="0"/>
              <a:cs typeface="Times New Roman" pitchFamily="18" charset="0"/>
            </a:endParaRPr>
          </a:p>
          <a:p>
            <a:pPr marL="0" lvl="1" indent="0">
              <a:spcBef>
                <a:spcPts val="0"/>
              </a:spcBef>
              <a:buNone/>
            </a:pPr>
            <a:r>
              <a:rPr lang="en-US" sz="1600" b="1" dirty="0" smtClean="0">
                <a:latin typeface="Times New Roman" pitchFamily="18" charset="0"/>
                <a:ea typeface="Times New Roman" panose="02020603050405020304" pitchFamily="18" charset="0"/>
                <a:cs typeface="Times New Roman" pitchFamily="18" charset="0"/>
              </a:rPr>
              <a:t> </a:t>
            </a:r>
            <a:r>
              <a:rPr lang="ru-RU" sz="1600" b="1" dirty="0" smtClean="0">
                <a:latin typeface="Times New Roman" pitchFamily="18" charset="0"/>
                <a:cs typeface="Times New Roman" pitchFamily="18" charset="0"/>
              </a:rPr>
              <a:t>«Мои инновации в образовании»</a:t>
            </a:r>
          </a:p>
          <a:p>
            <a:pPr marL="0" lvl="1" indent="0">
              <a:spcBef>
                <a:spcPts val="0"/>
              </a:spcBef>
              <a:buNone/>
            </a:pPr>
            <a:endParaRPr lang="ru-RU" sz="1600" b="1" dirty="0" smtClean="0">
              <a:latin typeface="Times New Roman" pitchFamily="18" charset="0"/>
              <a:cs typeface="Times New Roman" pitchFamily="18" charset="0"/>
            </a:endParaRPr>
          </a:p>
          <a:p>
            <a:pPr marL="0" lvl="1" indent="0">
              <a:spcBef>
                <a:spcPts val="0"/>
              </a:spcBef>
              <a:buNone/>
            </a:pPr>
            <a:r>
              <a:rPr lang="ru-RU" sz="1600" b="1" dirty="0" smtClean="0">
                <a:latin typeface="Times New Roman" pitchFamily="18" charset="0"/>
                <a:cs typeface="Times New Roman" pitchFamily="18" charset="0"/>
              </a:rPr>
              <a:t>Конкурс на премию имени А.Н. </a:t>
            </a:r>
            <a:r>
              <a:rPr lang="ru-RU" sz="1600" b="1" dirty="0" err="1" smtClean="0">
                <a:latin typeface="Times New Roman" pitchFamily="18" charset="0"/>
                <a:cs typeface="Times New Roman" pitchFamily="18" charset="0"/>
              </a:rPr>
              <a:t>Тепляшиной</a:t>
            </a:r>
            <a:r>
              <a:rPr lang="ru-RU" sz="1600" b="1" dirty="0" smtClean="0">
                <a:latin typeface="Garamond" pitchFamily="18" charset="0"/>
              </a:rPr>
              <a:t>	</a:t>
            </a:r>
          </a:p>
        </p:txBody>
      </p:sp>
    </p:spTree>
    <p:extLst>
      <p:ext uri="{BB962C8B-B14F-4D97-AF65-F5344CB8AC3E}">
        <p14:creationId xmlns:p14="http://schemas.microsoft.com/office/powerpoint/2010/main" val="978314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b="1" dirty="0" smtClean="0">
                <a:latin typeface="Times New Roman" pitchFamily="18" charset="0"/>
                <a:cs typeface="Times New Roman" pitchFamily="18" charset="0"/>
              </a:rPr>
              <a:t>Издержки конкурсов профессионального мастерств</a:t>
            </a:r>
            <a:r>
              <a:rPr lang="ru-RU" sz="4000" dirty="0" smtClean="0">
                <a:latin typeface="Times New Roman" pitchFamily="18" charset="0"/>
                <a:cs typeface="Times New Roman" pitchFamily="18" charset="0"/>
              </a:rPr>
              <a:t>а</a:t>
            </a:r>
            <a:endParaRPr lang="ru-RU" sz="40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endParaRPr lang="ru-RU" sz="1800" dirty="0" smtClean="0"/>
          </a:p>
          <a:p>
            <a:r>
              <a:rPr lang="ru-RU" sz="1800" dirty="0">
                <a:latin typeface="Times New Roman" panose="02020603050405020304" pitchFamily="18" charset="0"/>
                <a:cs typeface="Times New Roman" panose="02020603050405020304" pitchFamily="18" charset="0"/>
              </a:rPr>
              <a:t>проблемы в организации трудового дня: учителю приходится уплотнять свой рабочий день и использовать массу личного времени для подготовки к конкурсу</a:t>
            </a:r>
            <a:r>
              <a:rPr lang="ru-RU" sz="1800" dirty="0" smtClean="0">
                <a:latin typeface="Times New Roman" panose="02020603050405020304" pitchFamily="18" charset="0"/>
                <a:cs typeface="Times New Roman" panose="02020603050405020304" pitchFamily="18" charset="0"/>
              </a:rPr>
              <a:t>;</a:t>
            </a:r>
          </a:p>
          <a:p>
            <a:endParaRPr lang="ru-RU" sz="1800" dirty="0">
              <a:latin typeface="Times New Roman" panose="02020603050405020304" pitchFamily="18" charset="0"/>
              <a:cs typeface="Times New Roman" panose="02020603050405020304" pitchFamily="18" charset="0"/>
            </a:endParaRPr>
          </a:p>
          <a:p>
            <a:r>
              <a:rPr lang="ru-RU" sz="1800" dirty="0" err="1">
                <a:latin typeface="Times New Roman" panose="02020603050405020304" pitchFamily="18" charset="0"/>
                <a:cs typeface="Times New Roman" panose="02020603050405020304" pitchFamily="18" charset="0"/>
              </a:rPr>
              <a:t>стрессовость</a:t>
            </a:r>
            <a:r>
              <a:rPr lang="ru-RU" sz="1800" dirty="0">
                <a:latin typeface="Times New Roman" panose="02020603050405020304" pitchFamily="18" charset="0"/>
                <a:cs typeface="Times New Roman" panose="02020603050405020304" pitchFamily="18" charset="0"/>
              </a:rPr>
              <a:t>, напряженность ситуации, которая может принести не только признание и успех, но и неудачу</a:t>
            </a:r>
            <a:r>
              <a:rPr lang="ru-RU" sz="1800" dirty="0" smtClean="0">
                <a:latin typeface="Times New Roman" panose="02020603050405020304" pitchFamily="18" charset="0"/>
                <a:cs typeface="Times New Roman" panose="02020603050405020304" pitchFamily="18" charset="0"/>
              </a:rPr>
              <a:t>;</a:t>
            </a:r>
          </a:p>
          <a:p>
            <a:endParaRPr lang="ru-RU" sz="1800" dirty="0">
              <a:latin typeface="Times New Roman" panose="02020603050405020304" pitchFamily="18" charset="0"/>
              <a:cs typeface="Times New Roman" panose="02020603050405020304" pitchFamily="18" charset="0"/>
            </a:endParaRPr>
          </a:p>
          <a:p>
            <a:r>
              <a:rPr lang="ru-RU" sz="1800" dirty="0">
                <a:latin typeface="Times New Roman" panose="02020603050405020304" pitchFamily="18" charset="0"/>
                <a:cs typeface="Times New Roman" panose="02020603050405020304" pitchFamily="18" charset="0"/>
              </a:rPr>
              <a:t>- негативное отношение к участникам конкурсов со стороны некоторых коллег, вместо создания атмосферы открытости, взаимопомощи и дружеского расположения </a:t>
            </a:r>
            <a:endParaRPr lang="ru-RU" sz="1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561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457200">
              <a:spcAft>
                <a:spcPts val="0"/>
              </a:spcAft>
            </a:pPr>
            <a:r>
              <a:rPr lang="ru-RU" sz="3100" b="1" kern="0" dirty="0" smtClean="0">
                <a:solidFill>
                  <a:srgbClr val="000000"/>
                </a:solidFill>
                <a:latin typeface="Times New Roman" panose="02020603050405020304" pitchFamily="18" charset="0"/>
                <a:ea typeface="Times New Roman" panose="02020603050405020304" pitchFamily="18" charset="0"/>
              </a:rPr>
              <a:t/>
            </a:r>
            <a:br>
              <a:rPr lang="ru-RU" sz="3100" b="1" kern="0" dirty="0" smtClean="0">
                <a:solidFill>
                  <a:srgbClr val="000000"/>
                </a:solidFill>
                <a:latin typeface="Times New Roman" panose="02020603050405020304" pitchFamily="18" charset="0"/>
                <a:ea typeface="Times New Roman" panose="02020603050405020304" pitchFamily="18" charset="0"/>
              </a:rPr>
            </a:br>
            <a:r>
              <a:rPr lang="ru-RU" sz="3100" b="1" kern="0" dirty="0" smtClean="0">
                <a:solidFill>
                  <a:srgbClr val="000000"/>
                </a:solidFill>
                <a:latin typeface="Times New Roman" panose="02020603050405020304" pitchFamily="18" charset="0"/>
                <a:ea typeface="Times New Roman" panose="02020603050405020304" pitchFamily="18" charset="0"/>
              </a:rPr>
              <a:t>Затруднения конкурсантов </a:t>
            </a:r>
            <a:r>
              <a:rPr lang="ru-RU" sz="3100" b="1" kern="0" smtClean="0">
                <a:solidFill>
                  <a:srgbClr val="000000"/>
                </a:solidFill>
                <a:latin typeface="Times New Roman" panose="02020603050405020304" pitchFamily="18" charset="0"/>
                <a:ea typeface="Times New Roman" panose="02020603050405020304" pitchFamily="18" charset="0"/>
              </a:rPr>
              <a:t>в  анализе педагогической </a:t>
            </a:r>
            <a:r>
              <a:rPr lang="ru-RU" sz="3100" b="1" kern="0" dirty="0" smtClean="0">
                <a:solidFill>
                  <a:srgbClr val="000000"/>
                </a:solidFill>
                <a:latin typeface="Times New Roman" panose="02020603050405020304" pitchFamily="18" charset="0"/>
                <a:ea typeface="Times New Roman" panose="02020603050405020304" pitchFamily="18" charset="0"/>
              </a:rPr>
              <a:t>деятельности</a:t>
            </a:r>
            <a:r>
              <a:rPr lang="ru-RU" kern="50" dirty="0">
                <a:latin typeface="Times New Roman" panose="02020603050405020304" pitchFamily="18" charset="0"/>
                <a:ea typeface="Andale Sans UI"/>
              </a:rPr>
              <a:t/>
            </a:r>
            <a:br>
              <a:rPr lang="ru-RU" kern="50" dirty="0">
                <a:latin typeface="Times New Roman" panose="02020603050405020304" pitchFamily="18" charset="0"/>
                <a:ea typeface="Andale Sans UI"/>
              </a:rPr>
            </a:br>
            <a:endParaRPr lang="ru-RU" dirty="0"/>
          </a:p>
        </p:txBody>
      </p:sp>
      <p:sp>
        <p:nvSpPr>
          <p:cNvPr id="3" name="Объект 2"/>
          <p:cNvSpPr>
            <a:spLocks noGrp="1"/>
          </p:cNvSpPr>
          <p:nvPr>
            <p:ph idx="1"/>
          </p:nvPr>
        </p:nvSpPr>
        <p:spPr>
          <a:xfrm>
            <a:off x="464907" y="1417638"/>
            <a:ext cx="8221893" cy="4953149"/>
          </a:xfrm>
        </p:spPr>
        <p:txBody>
          <a:bodyPr>
            <a:normAutofit fontScale="85000" lnSpcReduction="20000"/>
          </a:bodyPr>
          <a:lstStyle/>
          <a:p>
            <a:pPr marL="0" indent="0">
              <a:lnSpc>
                <a:spcPct val="160000"/>
              </a:lnSpc>
              <a:spcBef>
                <a:spcPts val="0"/>
              </a:spcBef>
              <a:buNone/>
            </a:pPr>
            <a:r>
              <a:rPr lang="ru-RU" sz="1800" dirty="0"/>
              <a:t>1. Обращение в практической деятельности к научно-педагогической литературе</a:t>
            </a:r>
          </a:p>
          <a:p>
            <a:pPr marL="0" indent="0">
              <a:lnSpc>
                <a:spcPct val="160000"/>
              </a:lnSpc>
              <a:spcBef>
                <a:spcPts val="0"/>
              </a:spcBef>
              <a:buNone/>
            </a:pPr>
            <a:r>
              <a:rPr lang="ru-RU" sz="1800" dirty="0"/>
              <a:t>2. Умение формулировать цели и задачи собственного опыта</a:t>
            </a:r>
          </a:p>
          <a:p>
            <a:pPr marL="0" indent="0">
              <a:lnSpc>
                <a:spcPct val="160000"/>
              </a:lnSpc>
              <a:spcBef>
                <a:spcPts val="0"/>
              </a:spcBef>
              <a:buNone/>
            </a:pPr>
            <a:r>
              <a:rPr lang="ru-RU" sz="1800" dirty="0"/>
              <a:t>3. Умение выявить и сформулировать противоречия, побудившие к поиску </a:t>
            </a:r>
            <a:r>
              <a:rPr lang="ru-RU" sz="1800" dirty="0" smtClean="0"/>
              <a:t>эффективных </a:t>
            </a:r>
            <a:r>
              <a:rPr lang="ru-RU" sz="1800" dirty="0"/>
              <a:t>способов педагогической деятельности</a:t>
            </a:r>
          </a:p>
          <a:p>
            <a:pPr marL="0" indent="0">
              <a:lnSpc>
                <a:spcPct val="160000"/>
              </a:lnSpc>
              <a:spcBef>
                <a:spcPts val="0"/>
              </a:spcBef>
              <a:buNone/>
            </a:pPr>
            <a:r>
              <a:rPr lang="ru-RU" sz="1800" dirty="0"/>
              <a:t>4. Умение сформулировать концепцию педагогической деятельности</a:t>
            </a:r>
          </a:p>
          <a:p>
            <a:pPr marL="0" indent="0">
              <a:lnSpc>
                <a:spcPct val="160000"/>
              </a:lnSpc>
              <a:spcBef>
                <a:spcPts val="0"/>
              </a:spcBef>
              <a:buNone/>
            </a:pPr>
            <a:r>
              <a:rPr lang="ru-RU" sz="1800" dirty="0"/>
              <a:t>5. Умение вычленить факторы успешности в системе работы</a:t>
            </a:r>
          </a:p>
          <a:p>
            <a:pPr marL="0" indent="0">
              <a:lnSpc>
                <a:spcPct val="160000"/>
              </a:lnSpc>
              <a:spcBef>
                <a:spcPts val="0"/>
              </a:spcBef>
              <a:buNone/>
            </a:pPr>
            <a:r>
              <a:rPr lang="ru-RU" sz="1800" dirty="0"/>
              <a:t>6. Умение грамотно использовать научную терминологию</a:t>
            </a:r>
          </a:p>
          <a:p>
            <a:pPr marL="0" indent="0">
              <a:lnSpc>
                <a:spcPct val="160000"/>
              </a:lnSpc>
              <a:spcBef>
                <a:spcPts val="0"/>
              </a:spcBef>
              <a:buNone/>
            </a:pPr>
            <a:r>
              <a:rPr lang="ru-RU" sz="1800" dirty="0"/>
              <a:t>7. Умение выстроить в логической последовательности материалы об опыте работы</a:t>
            </a:r>
          </a:p>
          <a:p>
            <a:pPr marL="0" indent="0">
              <a:lnSpc>
                <a:spcPct val="160000"/>
              </a:lnSpc>
              <a:spcBef>
                <a:spcPts val="0"/>
              </a:spcBef>
              <a:buNone/>
            </a:pPr>
            <a:r>
              <a:rPr lang="ru-RU" sz="1800" dirty="0"/>
              <a:t>8. Умение сопоставить различные концепции обучения</a:t>
            </a:r>
          </a:p>
          <a:p>
            <a:pPr marL="0" indent="0">
              <a:lnSpc>
                <a:spcPct val="160000"/>
              </a:lnSpc>
              <a:spcBef>
                <a:spcPts val="0"/>
              </a:spcBef>
              <a:buNone/>
            </a:pPr>
            <a:r>
              <a:rPr lang="ru-RU" sz="1800" dirty="0"/>
              <a:t>9. Умение определить основания самоанализа УЗ</a:t>
            </a:r>
          </a:p>
          <a:p>
            <a:pPr marL="0" indent="0">
              <a:lnSpc>
                <a:spcPct val="160000"/>
              </a:lnSpc>
              <a:spcBef>
                <a:spcPts val="0"/>
              </a:spcBef>
              <a:buNone/>
            </a:pPr>
            <a:r>
              <a:rPr lang="ru-RU" sz="1800" dirty="0"/>
              <a:t>10. Умение формировать цели и задачи УЗ</a:t>
            </a:r>
          </a:p>
          <a:p>
            <a:pPr marL="0" indent="0">
              <a:lnSpc>
                <a:spcPct val="160000"/>
              </a:lnSpc>
              <a:spcBef>
                <a:spcPts val="0"/>
              </a:spcBef>
              <a:buNone/>
            </a:pPr>
            <a:r>
              <a:rPr lang="ru-RU" sz="1800" dirty="0"/>
              <a:t>11. Умение формулировать принципы, используемые в педагогическом опыте</a:t>
            </a:r>
          </a:p>
          <a:p>
            <a:pPr marL="0" indent="0">
              <a:lnSpc>
                <a:spcPct val="170000"/>
              </a:lnSpc>
              <a:spcBef>
                <a:spcPts val="0"/>
              </a:spcBef>
              <a:buNone/>
            </a:pPr>
            <a:r>
              <a:rPr lang="ru-RU" sz="1800" dirty="0"/>
              <a:t>12. Умение раскрыть эффективность применяемых методов </a:t>
            </a:r>
            <a:r>
              <a:rPr lang="ru-RU" sz="1800" dirty="0" smtClean="0"/>
              <a:t>обучения</a:t>
            </a:r>
          </a:p>
          <a:p>
            <a:pPr marL="0" indent="0">
              <a:lnSpc>
                <a:spcPct val="170000"/>
              </a:lnSpc>
              <a:spcBef>
                <a:spcPts val="0"/>
              </a:spcBef>
              <a:buNone/>
            </a:pPr>
            <a:r>
              <a:rPr lang="ru-RU" sz="1800" dirty="0" smtClean="0"/>
              <a:t>13</a:t>
            </a:r>
            <a:r>
              <a:rPr lang="ru-RU" sz="1800" dirty="0"/>
              <a:t>. Способность к рефлексии</a:t>
            </a:r>
          </a:p>
          <a:p>
            <a:pPr marL="0" indent="0">
              <a:buNone/>
            </a:pPr>
            <a:r>
              <a:rPr lang="ru-RU" sz="1800" dirty="0" smtClean="0"/>
              <a:t> </a:t>
            </a:r>
            <a:endParaRPr lang="ru-RU" sz="1800" i="1" dirty="0"/>
          </a:p>
        </p:txBody>
      </p:sp>
    </p:spTree>
    <p:extLst>
      <p:ext uri="{BB962C8B-B14F-4D97-AF65-F5344CB8AC3E}">
        <p14:creationId xmlns:p14="http://schemas.microsoft.com/office/powerpoint/2010/main" val="3210252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Этапы по научно-методическому сопровождению конкурсного движения</a:t>
            </a:r>
            <a:endParaRPr lang="ru-RU" sz="2800" b="1" dirty="0"/>
          </a:p>
        </p:txBody>
      </p:sp>
      <p:sp>
        <p:nvSpPr>
          <p:cNvPr id="3" name="Объект 2"/>
          <p:cNvSpPr>
            <a:spLocks noGrp="1"/>
          </p:cNvSpPr>
          <p:nvPr>
            <p:ph idx="1"/>
          </p:nvPr>
        </p:nvSpPr>
        <p:spPr/>
        <p:txBody>
          <a:bodyPr>
            <a:normAutofit/>
          </a:bodyPr>
          <a:lstStyle/>
          <a:p>
            <a:endParaRPr lang="ru-RU" sz="1800" dirty="0" smtClean="0"/>
          </a:p>
          <a:p>
            <a:r>
              <a:rPr lang="en-US" sz="1800" dirty="0" smtClean="0"/>
              <a:t>I</a:t>
            </a:r>
            <a:r>
              <a:rPr lang="ru-RU" sz="1800" dirty="0" smtClean="0"/>
              <a:t> этап – научно-методическое обеспечение деятельности методистов, специалистов (организаторов), курирующих конкурсное движение в территориях области;</a:t>
            </a:r>
          </a:p>
          <a:p>
            <a:endParaRPr lang="ru-RU" sz="1800" dirty="0"/>
          </a:p>
          <a:p>
            <a:r>
              <a:rPr lang="en-US" sz="1800" dirty="0" smtClean="0"/>
              <a:t>II</a:t>
            </a:r>
            <a:r>
              <a:rPr lang="ru-RU" sz="1800" dirty="0" smtClean="0"/>
              <a:t> этап – научно-методическое сопровождение участников конкурсов, педагогов-конкурсантов);</a:t>
            </a:r>
          </a:p>
          <a:p>
            <a:endParaRPr lang="ru-RU" sz="1800" dirty="0"/>
          </a:p>
          <a:p>
            <a:r>
              <a:rPr lang="en-US" sz="1800" dirty="0" smtClean="0"/>
              <a:t>III</a:t>
            </a:r>
            <a:r>
              <a:rPr lang="ru-RU" sz="1800" dirty="0" smtClean="0"/>
              <a:t> этап – научно-методическое обеспечение организации и проведения региональных конкурсов;</a:t>
            </a:r>
          </a:p>
          <a:p>
            <a:endParaRPr lang="ru-RU" sz="1800" dirty="0"/>
          </a:p>
          <a:p>
            <a:r>
              <a:rPr lang="en-US" sz="1800" dirty="0" smtClean="0"/>
              <a:t>IV </a:t>
            </a:r>
            <a:r>
              <a:rPr lang="ru-RU" sz="1800" dirty="0" smtClean="0"/>
              <a:t>этап – научно-методическое сопровождение конкурсантов в </a:t>
            </a:r>
            <a:r>
              <a:rPr lang="ru-RU" sz="1800" dirty="0" err="1" smtClean="0"/>
              <a:t>постконкурсный</a:t>
            </a:r>
            <a:r>
              <a:rPr lang="ru-RU" sz="1800" dirty="0" smtClean="0"/>
              <a:t> </a:t>
            </a:r>
            <a:r>
              <a:rPr lang="ru-RU" sz="1600" dirty="0" smtClean="0"/>
              <a:t>период</a:t>
            </a:r>
            <a:endParaRPr lang="ru-RU" sz="1600" dirty="0"/>
          </a:p>
        </p:txBody>
      </p:sp>
    </p:spTree>
    <p:extLst>
      <p:ext uri="{BB962C8B-B14F-4D97-AF65-F5344CB8AC3E}">
        <p14:creationId xmlns:p14="http://schemas.microsoft.com/office/powerpoint/2010/main" val="149512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b="1" dirty="0">
                <a:latin typeface="Times New Roman" pitchFamily="18" charset="0"/>
                <a:cs typeface="Times New Roman" pitchFamily="18" charset="0"/>
              </a:rPr>
              <a:t>IV </a:t>
            </a:r>
            <a:r>
              <a:rPr lang="ru-RU" sz="3200" b="1" dirty="0">
                <a:latin typeface="Times New Roman" pitchFamily="18" charset="0"/>
                <a:cs typeface="Times New Roman" pitchFamily="18" charset="0"/>
              </a:rPr>
              <a:t>этап – научно-методическое сопровождение конкурсантов в </a:t>
            </a:r>
            <a:r>
              <a:rPr lang="ru-RU" sz="3200" b="1" dirty="0" err="1">
                <a:latin typeface="Times New Roman" pitchFamily="18" charset="0"/>
                <a:cs typeface="Times New Roman" pitchFamily="18" charset="0"/>
              </a:rPr>
              <a:t>постконкурсный</a:t>
            </a:r>
            <a:r>
              <a:rPr lang="ru-RU" sz="3200" b="1" dirty="0">
                <a:latin typeface="Times New Roman" pitchFamily="18" charset="0"/>
                <a:cs typeface="Times New Roman" pitchFamily="18" charset="0"/>
              </a:rPr>
              <a:t> период</a:t>
            </a:r>
          </a:p>
        </p:txBody>
      </p:sp>
      <p:sp>
        <p:nvSpPr>
          <p:cNvPr id="3" name="Объект 2"/>
          <p:cNvSpPr>
            <a:spLocks noGrp="1"/>
          </p:cNvSpPr>
          <p:nvPr>
            <p:ph idx="1"/>
          </p:nvPr>
        </p:nvSpPr>
        <p:spPr/>
        <p:txBody>
          <a:bodyPr>
            <a:normAutofit/>
          </a:bodyPr>
          <a:lstStyle/>
          <a:p>
            <a:r>
              <a:rPr lang="ru-RU" sz="2800" dirty="0">
                <a:latin typeface="Times New Roman" pitchFamily="18" charset="0"/>
                <a:cs typeface="Times New Roman" pitchFamily="18" charset="0"/>
              </a:rPr>
              <a:t>«</a:t>
            </a:r>
            <a:r>
              <a:rPr lang="ru-RU" sz="2800" dirty="0" err="1">
                <a:latin typeface="Times New Roman" pitchFamily="18" charset="0"/>
                <a:cs typeface="Times New Roman" pitchFamily="18" charset="0"/>
              </a:rPr>
              <a:t>Постконкурсный</a:t>
            </a:r>
            <a:r>
              <a:rPr lang="ru-RU" sz="2800" dirty="0">
                <a:latin typeface="Times New Roman" pitchFamily="18" charset="0"/>
                <a:cs typeface="Times New Roman" pitchFamily="18" charset="0"/>
              </a:rPr>
              <a:t> этап очень важен для педагога. Спустя некоторое время после напряженного конкурсного графика приходит ощущение пустоты. Чувствуешь себя человеком, стоящим на самом краю огромного поля педагогической науки. Вспоминается знаменитое сократовское «Я знаю, что ничего не знаю», появляется осознание необходимости новых знаний, более широкого общения с коллегами</a:t>
            </a:r>
            <a:r>
              <a:rPr lang="ru-RU" sz="2800" dirty="0" smtClean="0">
                <a:latin typeface="Times New Roman" pitchFamily="18" charset="0"/>
                <a:cs typeface="Times New Roman" pitchFamily="18" charset="0"/>
              </a:rPr>
              <a:t>...».</a:t>
            </a:r>
          </a:p>
          <a:p>
            <a:pPr marL="0" indent="0" algn="r">
              <a:buNone/>
            </a:pP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(говорят конкурсанты).</a:t>
            </a:r>
          </a:p>
        </p:txBody>
      </p:sp>
    </p:spTree>
    <p:extLst>
      <p:ext uri="{BB962C8B-B14F-4D97-AF65-F5344CB8AC3E}">
        <p14:creationId xmlns:p14="http://schemas.microsoft.com/office/powerpoint/2010/main" val="2408378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Сопровождение конкурсантов в </a:t>
            </a:r>
            <a:r>
              <a:rPr lang="ru-RU" b="1" dirty="0" err="1" smtClean="0">
                <a:latin typeface="Times New Roman" pitchFamily="18" charset="0"/>
                <a:cs typeface="Times New Roman" pitchFamily="18" charset="0"/>
              </a:rPr>
              <a:t>постконкурсный</a:t>
            </a:r>
            <a:r>
              <a:rPr lang="ru-RU" b="1" dirty="0" smtClean="0">
                <a:latin typeface="Times New Roman" pitchFamily="18" charset="0"/>
                <a:cs typeface="Times New Roman" pitchFamily="18" charset="0"/>
              </a:rPr>
              <a:t> период</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0">
              <a:spcBef>
                <a:spcPts val="0"/>
              </a:spcBef>
            </a:pPr>
            <a:r>
              <a:rPr lang="ru-RU" sz="2400" dirty="0" smtClean="0">
                <a:latin typeface="Times New Roman" pitchFamily="18" charset="0"/>
                <a:cs typeface="Times New Roman" pitchFamily="18" charset="0"/>
              </a:rPr>
              <a:t>Проведение тренингов, практических занятий участниками  профессиональных конкурсов</a:t>
            </a:r>
          </a:p>
          <a:p>
            <a:pPr marL="0">
              <a:spcBef>
                <a:spcPts val="0"/>
              </a:spcBef>
            </a:pPr>
            <a:endParaRPr lang="ru-RU" sz="2400" dirty="0" smtClean="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Педагогические экспедиции в ОО области </a:t>
            </a:r>
          </a:p>
          <a:p>
            <a:pPr marL="0">
              <a:spcBef>
                <a:spcPts val="0"/>
              </a:spcBef>
            </a:pPr>
            <a:endParaRPr lang="ru-RU" sz="2400" dirty="0" smtClean="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Сетевой образовательный проект «Авторская школа педагога»</a:t>
            </a:r>
          </a:p>
          <a:p>
            <a:pPr marL="0">
              <a:spcBef>
                <a:spcPts val="0"/>
              </a:spcBef>
            </a:pPr>
            <a:endParaRPr lang="ru-RU" sz="2400" dirty="0" smtClean="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Областной конкурс «Открытый урок победителя» </a:t>
            </a:r>
          </a:p>
          <a:p>
            <a:pPr marL="0">
              <a:spcBef>
                <a:spcPts val="0"/>
              </a:spcBef>
            </a:pPr>
            <a:endParaRPr lang="ru-RU" sz="2400" dirty="0" smtClean="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Областной Фестиваль «Профессионализм. Творчество. Успех»</a:t>
            </a:r>
          </a:p>
          <a:p>
            <a:pPr marL="0">
              <a:spcBef>
                <a:spcPts val="0"/>
              </a:spcBef>
            </a:pPr>
            <a:endParaRPr lang="ru-RU" sz="2400" dirty="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Проведение Слетов</a:t>
            </a:r>
          </a:p>
          <a:p>
            <a:pPr marL="0">
              <a:spcBef>
                <a:spcPts val="0"/>
              </a:spcBef>
            </a:pPr>
            <a:endParaRPr lang="ru-RU" sz="2400" dirty="0" smtClean="0">
              <a:latin typeface="Times New Roman" pitchFamily="18" charset="0"/>
              <a:cs typeface="Times New Roman" pitchFamily="18" charset="0"/>
            </a:endParaRPr>
          </a:p>
          <a:p>
            <a:pPr marL="0">
              <a:spcBef>
                <a:spcPts val="0"/>
              </a:spcBef>
            </a:pPr>
            <a:r>
              <a:rPr lang="ru-RU" sz="2400" dirty="0" smtClean="0">
                <a:latin typeface="Times New Roman" pitchFamily="18" charset="0"/>
                <a:cs typeface="Times New Roman" pitchFamily="18" charset="0"/>
              </a:rPr>
              <a:t>Областной конкурс «Лучшие среди лучших»</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76997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b="1" dirty="0" smtClean="0">
                <a:latin typeface="Times New Roman" pitchFamily="18" charset="0"/>
                <a:cs typeface="Times New Roman" pitchFamily="18" charset="0"/>
              </a:rPr>
              <a:t>Сетевой образовательный проект «Авторская школа педагога»</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55000" lnSpcReduction="20000"/>
          </a:bodyPr>
          <a:lstStyle/>
          <a:p>
            <a:pPr algn="just">
              <a:spcAft>
                <a:spcPts val="0"/>
              </a:spcAft>
            </a:pPr>
            <a:r>
              <a:rPr lang="ru-RU" b="1" i="1" kern="50" dirty="0">
                <a:solidFill>
                  <a:srgbClr val="000000"/>
                </a:solidFill>
                <a:latin typeface="Times New Roman" panose="02020603050405020304" pitchFamily="18" charset="0"/>
                <a:ea typeface="Andale Sans UI"/>
              </a:rPr>
              <a:t>Цель проекта</a:t>
            </a:r>
            <a:r>
              <a:rPr lang="ru-RU" kern="50" dirty="0" smtClean="0">
                <a:solidFill>
                  <a:srgbClr val="000000"/>
                </a:solidFill>
                <a:latin typeface="Times New Roman" panose="02020603050405020304" pitchFamily="18" charset="0"/>
                <a:ea typeface="Andale Sans UI"/>
              </a:rPr>
              <a:t>:</a:t>
            </a:r>
          </a:p>
          <a:p>
            <a:pPr marL="0" indent="0" algn="just">
              <a:spcAft>
                <a:spcPts val="0"/>
              </a:spcAft>
              <a:buNone/>
            </a:pPr>
            <a:r>
              <a:rPr lang="ru-RU" kern="50" dirty="0" smtClean="0">
                <a:solidFill>
                  <a:srgbClr val="000000"/>
                </a:solidFill>
                <a:latin typeface="Times New Roman" panose="02020603050405020304" pitchFamily="18" charset="0"/>
                <a:ea typeface="Andale Sans UI"/>
              </a:rPr>
              <a:t> </a:t>
            </a:r>
            <a:r>
              <a:rPr lang="ru-RU" kern="50" dirty="0">
                <a:solidFill>
                  <a:srgbClr val="000000"/>
                </a:solidFill>
                <a:latin typeface="Times New Roman" panose="02020603050405020304" pitchFamily="18" charset="0"/>
                <a:ea typeface="Andale Sans UI"/>
              </a:rPr>
              <a:t>создание сетевой структуры изучения, представления и распространения инновационного педагогического опыта и успешных педагогических практик</a:t>
            </a:r>
            <a:endParaRPr lang="ru-RU" b="1" i="1" kern="50" dirty="0" smtClean="0">
              <a:latin typeface="Times New Roman" panose="02020603050405020304" pitchFamily="18" charset="0"/>
              <a:ea typeface="Andale Sans UI"/>
            </a:endParaRPr>
          </a:p>
          <a:p>
            <a:pPr algn="just">
              <a:spcAft>
                <a:spcPts val="0"/>
              </a:spcAft>
            </a:pPr>
            <a:endParaRPr lang="ru-RU" b="1" i="1" kern="50" dirty="0">
              <a:latin typeface="Times New Roman" panose="02020603050405020304" pitchFamily="18" charset="0"/>
              <a:ea typeface="Andale Sans UI"/>
            </a:endParaRPr>
          </a:p>
          <a:p>
            <a:pPr algn="just">
              <a:spcAft>
                <a:spcPts val="0"/>
              </a:spcAft>
            </a:pPr>
            <a:endParaRPr lang="ru-RU" b="1" i="1" kern="50" dirty="0" smtClean="0">
              <a:latin typeface="Times New Roman" panose="02020603050405020304" pitchFamily="18" charset="0"/>
              <a:ea typeface="Andale Sans UI"/>
            </a:endParaRPr>
          </a:p>
          <a:p>
            <a:pPr algn="just">
              <a:spcAft>
                <a:spcPts val="0"/>
              </a:spcAft>
            </a:pPr>
            <a:r>
              <a:rPr lang="ru-RU" b="1" i="1" kern="50" dirty="0" smtClean="0">
                <a:latin typeface="Times New Roman" panose="02020603050405020304" pitchFamily="18" charset="0"/>
                <a:ea typeface="Andale Sans UI"/>
              </a:rPr>
              <a:t>Руководители </a:t>
            </a:r>
            <a:r>
              <a:rPr lang="ru-RU" b="1" i="1" kern="50" dirty="0">
                <a:latin typeface="Times New Roman" panose="02020603050405020304" pitchFamily="18" charset="0"/>
                <a:ea typeface="Andale Sans UI"/>
              </a:rPr>
              <a:t>авторских школ</a:t>
            </a:r>
            <a:r>
              <a:rPr lang="ru-RU" b="1" i="1" kern="50" dirty="0" smtClean="0">
                <a:latin typeface="Times New Roman" panose="02020603050405020304" pitchFamily="18" charset="0"/>
                <a:ea typeface="Andale Sans UI"/>
              </a:rPr>
              <a:t>:</a:t>
            </a:r>
          </a:p>
          <a:p>
            <a:pPr marL="0" indent="0" algn="just">
              <a:spcAft>
                <a:spcPts val="0"/>
              </a:spcAft>
              <a:buNone/>
            </a:pPr>
            <a:r>
              <a:rPr lang="ru-RU" kern="50" dirty="0" smtClean="0">
                <a:latin typeface="Times New Roman" panose="02020603050405020304" pitchFamily="18" charset="0"/>
                <a:ea typeface="Andale Sans UI"/>
              </a:rPr>
              <a:t> </a:t>
            </a:r>
            <a:r>
              <a:rPr lang="ru-RU" kern="50" dirty="0">
                <a:latin typeface="Times New Roman" panose="02020603050405020304" pitchFamily="18" charset="0"/>
                <a:ea typeface="Andale Sans UI"/>
              </a:rPr>
              <a:t>учителя – победители конкурса на получение денежного поощрения лучшими учителями Кировской области</a:t>
            </a:r>
            <a:r>
              <a:rPr lang="ru-RU" kern="50" dirty="0" smtClean="0">
                <a:latin typeface="Times New Roman" panose="02020603050405020304" pitchFamily="18" charset="0"/>
                <a:ea typeface="Andale Sans UI"/>
              </a:rPr>
              <a:t>.</a:t>
            </a:r>
          </a:p>
          <a:p>
            <a:pPr marL="0" indent="0" algn="just">
              <a:spcAft>
                <a:spcPts val="0"/>
              </a:spcAft>
              <a:buNone/>
            </a:pPr>
            <a:endParaRPr lang="ru-RU" sz="2800" kern="50" dirty="0">
              <a:latin typeface="Times New Roman" panose="02020603050405020304" pitchFamily="18" charset="0"/>
              <a:ea typeface="Andale Sans UI"/>
            </a:endParaRPr>
          </a:p>
          <a:p>
            <a:pPr marL="0" indent="0" algn="just">
              <a:spcAft>
                <a:spcPts val="0"/>
              </a:spcAft>
              <a:buNone/>
            </a:pPr>
            <a:r>
              <a:rPr lang="ru-RU" kern="50" dirty="0">
                <a:latin typeface="Times New Roman" panose="02020603050405020304" pitchFamily="18" charset="0"/>
                <a:ea typeface="Andale Sans UI"/>
              </a:rPr>
              <a:t> </a:t>
            </a:r>
            <a:endParaRPr lang="ru-RU" sz="2800" kern="50" dirty="0">
              <a:latin typeface="Times New Roman" panose="02020603050405020304" pitchFamily="18" charset="0"/>
              <a:ea typeface="Andale Sans UI"/>
            </a:endParaRPr>
          </a:p>
          <a:p>
            <a:pPr algn="just">
              <a:spcAft>
                <a:spcPts val="0"/>
              </a:spcAft>
            </a:pPr>
            <a:r>
              <a:rPr lang="ru-RU" b="1" i="1" kern="50" dirty="0">
                <a:latin typeface="Times New Roman" panose="02020603050405020304" pitchFamily="18" charset="0"/>
                <a:ea typeface="Andale Sans UI"/>
              </a:rPr>
              <a:t>Участники проекта</a:t>
            </a:r>
            <a:r>
              <a:rPr lang="ru-RU" kern="50" dirty="0" smtClean="0">
                <a:latin typeface="Times New Roman" panose="02020603050405020304" pitchFamily="18" charset="0"/>
                <a:ea typeface="Andale Sans UI"/>
              </a:rPr>
              <a:t>:</a:t>
            </a:r>
          </a:p>
          <a:p>
            <a:pPr marL="0" indent="0" algn="just">
              <a:spcAft>
                <a:spcPts val="0"/>
              </a:spcAft>
              <a:buNone/>
            </a:pPr>
            <a:r>
              <a:rPr lang="ru-RU" kern="50" dirty="0" smtClean="0">
                <a:latin typeface="Times New Roman" panose="02020603050405020304" pitchFamily="18" charset="0"/>
                <a:ea typeface="Andale Sans UI"/>
              </a:rPr>
              <a:t> </a:t>
            </a:r>
            <a:r>
              <a:rPr lang="ru-RU" kern="50" dirty="0">
                <a:latin typeface="Times New Roman" panose="02020603050405020304" pitchFamily="18" charset="0"/>
                <a:ea typeface="Andale Sans UI"/>
              </a:rPr>
              <a:t>педагоги и руководители образовательных организаций, методисты муниципальных методических служб.</a:t>
            </a:r>
            <a:endParaRPr lang="ru-RU" sz="2800" kern="50" dirty="0">
              <a:latin typeface="Times New Roman" panose="02020603050405020304" pitchFamily="18" charset="0"/>
              <a:ea typeface="Andale Sans UI"/>
            </a:endParaRPr>
          </a:p>
          <a:p>
            <a:pPr marL="0" indent="0" algn="just">
              <a:spcAft>
                <a:spcPts val="0"/>
              </a:spcAft>
              <a:buNone/>
            </a:pPr>
            <a:r>
              <a:rPr lang="ru-RU" kern="50" dirty="0">
                <a:latin typeface="Times New Roman" panose="02020603050405020304" pitchFamily="18" charset="0"/>
                <a:ea typeface="Andale Sans UI"/>
              </a:rPr>
              <a:t> </a:t>
            </a:r>
            <a:endParaRPr lang="ru-RU" sz="2800" kern="50" dirty="0">
              <a:latin typeface="Times New Roman" panose="02020603050405020304" pitchFamily="18" charset="0"/>
              <a:ea typeface="Andale Sans UI"/>
            </a:endParaRPr>
          </a:p>
          <a:p>
            <a:pPr marL="0" indent="0" algn="just">
              <a:spcAft>
                <a:spcPts val="0"/>
              </a:spcAft>
              <a:buNone/>
            </a:pPr>
            <a:r>
              <a:rPr lang="ru-RU" kern="50" dirty="0" smtClean="0">
                <a:latin typeface="Times New Roman" panose="02020603050405020304" pitchFamily="18" charset="0"/>
                <a:ea typeface="Andale Sans UI"/>
              </a:rPr>
              <a:t>.</a:t>
            </a:r>
            <a:endParaRPr lang="ru-RU" sz="2800" kern="50" dirty="0">
              <a:latin typeface="Times New Roman" panose="02020603050405020304" pitchFamily="18" charset="0"/>
              <a:ea typeface="Andale Sans UI"/>
            </a:endParaRPr>
          </a:p>
          <a:p>
            <a:pPr marL="0" indent="0" algn="just">
              <a:spcAft>
                <a:spcPts val="0"/>
              </a:spcAft>
              <a:buNone/>
            </a:pPr>
            <a:r>
              <a:rPr lang="ru-RU" kern="50" dirty="0">
                <a:latin typeface="Times New Roman" panose="02020603050405020304" pitchFamily="18" charset="0"/>
                <a:ea typeface="Andale Sans UI"/>
              </a:rPr>
              <a:t> </a:t>
            </a:r>
            <a:endParaRPr lang="ru-RU" sz="2800" kern="50" dirty="0">
              <a:latin typeface="Times New Roman" panose="02020603050405020304" pitchFamily="18" charset="0"/>
              <a:ea typeface="Andale Sans UI"/>
            </a:endParaRPr>
          </a:p>
          <a:p>
            <a:pPr marL="0" indent="0" algn="just">
              <a:spcAft>
                <a:spcPts val="0"/>
              </a:spcAft>
              <a:buNone/>
            </a:pPr>
            <a:endParaRPr lang="ru-RU" sz="2800" kern="50" dirty="0">
              <a:latin typeface="Times New Roman" panose="02020603050405020304" pitchFamily="18" charset="0"/>
              <a:ea typeface="Andale Sans UI"/>
            </a:endParaRPr>
          </a:p>
          <a:p>
            <a:endParaRPr lang="ru-RU" dirty="0"/>
          </a:p>
        </p:txBody>
      </p:sp>
    </p:spTree>
    <p:extLst>
      <p:ext uri="{BB962C8B-B14F-4D97-AF65-F5344CB8AC3E}">
        <p14:creationId xmlns:p14="http://schemas.microsoft.com/office/powerpoint/2010/main" val="2429408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Times New Roman" pitchFamily="18" charset="0"/>
                <a:cs typeface="Times New Roman" pitchFamily="18" charset="0"/>
              </a:rPr>
              <a:t>Основные направления и этапы работы авторских школ</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25000" lnSpcReduction="20000"/>
          </a:bodyPr>
          <a:lstStyle/>
          <a:p>
            <a:pPr marL="0" indent="0" algn="just">
              <a:spcAft>
                <a:spcPts val="0"/>
              </a:spcAft>
              <a:buNone/>
            </a:pPr>
            <a:r>
              <a:rPr lang="ru-RU" kern="50" dirty="0" smtClean="0">
                <a:latin typeface="Times New Roman" panose="02020603050405020304" pitchFamily="18" charset="0"/>
                <a:ea typeface="Andale Sans UI"/>
              </a:rPr>
              <a:t>.</a:t>
            </a:r>
            <a:r>
              <a:rPr lang="ru-RU" kern="50" dirty="0">
                <a:latin typeface="Times New Roman" panose="02020603050405020304" pitchFamily="18" charset="0"/>
                <a:ea typeface="Andale Sans UI"/>
              </a:rPr>
              <a:t> </a:t>
            </a:r>
            <a:endParaRPr lang="ru-RU" sz="2800" kern="50" dirty="0">
              <a:latin typeface="Times New Roman" panose="02020603050405020304" pitchFamily="18" charset="0"/>
              <a:ea typeface="Andale Sans UI"/>
            </a:endParaRPr>
          </a:p>
          <a:p>
            <a:pPr algn="just">
              <a:spcAft>
                <a:spcPts val="0"/>
              </a:spcAft>
            </a:pPr>
            <a:r>
              <a:rPr lang="ru-RU" sz="7200" b="1" i="1" kern="50" dirty="0">
                <a:latin typeface="Times New Roman" panose="02020603050405020304" pitchFamily="18" charset="0"/>
                <a:ea typeface="Andale Sans UI"/>
              </a:rPr>
              <a:t>Основные направления деятельности авторских школ:</a:t>
            </a:r>
            <a:endParaRPr lang="ru-RU" sz="7200" kern="50" dirty="0">
              <a:latin typeface="Times New Roman" panose="02020603050405020304" pitchFamily="18" charset="0"/>
              <a:ea typeface="Andale Sans UI"/>
            </a:endParaRPr>
          </a:p>
          <a:p>
            <a:pPr marL="0" indent="0" algn="just">
              <a:spcAft>
                <a:spcPts val="0"/>
              </a:spcAft>
              <a:buNone/>
            </a:pPr>
            <a:r>
              <a:rPr lang="ru-RU" sz="7200" b="1" i="1" kern="50" dirty="0">
                <a:latin typeface="Times New Roman" panose="02020603050405020304" pitchFamily="18" charset="0"/>
                <a:ea typeface="Andale Sans UI"/>
              </a:rPr>
              <a:t>		</a:t>
            </a:r>
            <a:r>
              <a:rPr lang="ru-RU" sz="7200" kern="50" dirty="0">
                <a:latin typeface="Times New Roman" panose="02020603050405020304" pitchFamily="18" charset="0"/>
                <a:ea typeface="Andale Sans UI"/>
              </a:rPr>
              <a:t>- выявление лучших практик реализации ФГОС начального общего, основного общего и среднего общего образования</a:t>
            </a:r>
          </a:p>
          <a:p>
            <a:pPr marL="0" indent="0" algn="just">
              <a:spcAft>
                <a:spcPts val="0"/>
              </a:spcAft>
              <a:buNone/>
            </a:pPr>
            <a:r>
              <a:rPr lang="ru-RU" sz="7200" b="1" i="1" dirty="0">
                <a:latin typeface="Times New Roman" panose="02020603050405020304" pitchFamily="18" charset="0"/>
                <a:ea typeface="Times New Roman" panose="02020603050405020304" pitchFamily="18" charset="0"/>
              </a:rPr>
              <a:t>		</a:t>
            </a:r>
            <a:r>
              <a:rPr lang="ru-RU" sz="7200" dirty="0">
                <a:latin typeface="Times New Roman" panose="02020603050405020304" pitchFamily="18" charset="0"/>
                <a:ea typeface="Times New Roman" panose="02020603050405020304" pitchFamily="18" charset="0"/>
              </a:rPr>
              <a:t>- разработка</a:t>
            </a:r>
            <a:r>
              <a:rPr lang="ru-RU" sz="7200" b="1" i="1" dirty="0">
                <a:latin typeface="Times New Roman" panose="02020603050405020304" pitchFamily="18" charset="0"/>
                <a:ea typeface="Times New Roman" panose="02020603050405020304" pitchFamily="18" charset="0"/>
              </a:rPr>
              <a:t> </a:t>
            </a:r>
            <a:r>
              <a:rPr lang="ru-RU" sz="7200" dirty="0">
                <a:latin typeface="Times New Roman" panose="02020603050405020304" pitchFamily="18" charset="0"/>
                <a:ea typeface="Times New Roman" panose="02020603050405020304" pitchFamily="18" charset="0"/>
              </a:rPr>
              <a:t>методических рекомендаций по подготовке учащихся </a:t>
            </a:r>
          </a:p>
          <a:p>
            <a:pPr marL="0" indent="0" algn="just">
              <a:spcAft>
                <a:spcPts val="0"/>
              </a:spcAft>
              <a:buNone/>
            </a:pPr>
            <a:r>
              <a:rPr lang="ru-RU" sz="7200" dirty="0">
                <a:latin typeface="Times New Roman" panose="02020603050405020304" pitchFamily="18" charset="0"/>
                <a:ea typeface="Times New Roman" panose="02020603050405020304" pitchFamily="18" charset="0"/>
              </a:rPr>
              <a:t>к единому государственному экзамену (11 класс), основному государственному экзамену (9 класс);</a:t>
            </a:r>
          </a:p>
          <a:p>
            <a:pPr marL="0" indent="0" algn="just">
              <a:spcAft>
                <a:spcPts val="0"/>
              </a:spcAft>
              <a:buNone/>
            </a:pPr>
            <a:r>
              <a:rPr lang="ru-RU" sz="7200" dirty="0">
                <a:latin typeface="Times New Roman" panose="02020603050405020304" pitchFamily="18" charset="0"/>
                <a:ea typeface="Times New Roman" panose="02020603050405020304" pitchFamily="18" charset="0"/>
              </a:rPr>
              <a:t>		- апробация и освоение новых образовательных технологий.</a:t>
            </a:r>
          </a:p>
          <a:p>
            <a:pPr marL="0" indent="0" algn="just">
              <a:spcAft>
                <a:spcPts val="0"/>
              </a:spcAft>
              <a:buNone/>
            </a:pPr>
            <a:r>
              <a:rPr lang="ru-RU" sz="7200" b="1" i="1" kern="50" dirty="0">
                <a:latin typeface="Times New Roman" panose="02020603050405020304" pitchFamily="18" charset="0"/>
                <a:ea typeface="Andale Sans UI"/>
              </a:rPr>
              <a:t> </a:t>
            </a:r>
            <a:endParaRPr lang="ru-RU" sz="7200" kern="50" dirty="0">
              <a:latin typeface="Times New Roman" panose="02020603050405020304" pitchFamily="18" charset="0"/>
              <a:ea typeface="Andale Sans UI"/>
            </a:endParaRPr>
          </a:p>
          <a:p>
            <a:pPr algn="just">
              <a:spcAft>
                <a:spcPts val="0"/>
              </a:spcAft>
            </a:pPr>
            <a:r>
              <a:rPr lang="ru-RU" sz="7200" b="1" i="1" kern="0" dirty="0">
                <a:solidFill>
                  <a:srgbClr val="333333"/>
                </a:solidFill>
                <a:latin typeface="Times New Roman" panose="02020603050405020304" pitchFamily="18" charset="0"/>
                <a:ea typeface="Times New Roman" panose="02020603050405020304" pitchFamily="18" charset="0"/>
              </a:rPr>
              <a:t>Основные этапы работы авторских школ:</a:t>
            </a:r>
            <a:endParaRPr lang="ru-RU" sz="7200" kern="50" dirty="0">
              <a:latin typeface="Times New Roman" panose="02020603050405020304" pitchFamily="18" charset="0"/>
              <a:ea typeface="Andale Sans UI"/>
            </a:endParaRPr>
          </a:p>
          <a:p>
            <a:pPr marL="0" indent="0" algn="just">
              <a:spcAft>
                <a:spcPts val="0"/>
              </a:spcAft>
              <a:buNone/>
            </a:pPr>
            <a:r>
              <a:rPr lang="ru-RU" sz="7200" kern="0" dirty="0">
                <a:solidFill>
                  <a:srgbClr val="333333"/>
                </a:solidFill>
                <a:latin typeface="Times New Roman" panose="02020603050405020304" pitchFamily="18" charset="0"/>
                <a:ea typeface="Times New Roman" panose="02020603050405020304" pitchFamily="18" charset="0"/>
              </a:rPr>
              <a:t>		-  ознакомление педагогов с педагогическим опытом, разъяснение преимуществ рекомендуемых методов и приемов по сравнению с традиционными;</a:t>
            </a:r>
            <a:endParaRPr lang="ru-RU" sz="7200" kern="50" dirty="0">
              <a:latin typeface="Times New Roman" panose="02020603050405020304" pitchFamily="18" charset="0"/>
              <a:ea typeface="Andale Sans UI"/>
            </a:endParaRPr>
          </a:p>
          <a:p>
            <a:pPr marL="0" indent="0" algn="just">
              <a:spcAft>
                <a:spcPts val="0"/>
              </a:spcAft>
              <a:buNone/>
            </a:pPr>
            <a:r>
              <a:rPr lang="ru-RU" sz="7200" kern="0" dirty="0">
                <a:solidFill>
                  <a:srgbClr val="333333"/>
                </a:solidFill>
                <a:latin typeface="Times New Roman" panose="02020603050405020304" pitchFamily="18" charset="0"/>
                <a:ea typeface="Times New Roman" panose="02020603050405020304" pitchFamily="18" charset="0"/>
              </a:rPr>
              <a:t>		- «показ в действии» методов и приемов работы при подготовке учащихся к ЕГЭ и ОГЭ, к переходу на ФГОС по учебным предметам;</a:t>
            </a:r>
            <a:endParaRPr lang="ru-RU" sz="7200" kern="50" dirty="0">
              <a:latin typeface="Times New Roman" panose="02020603050405020304" pitchFamily="18" charset="0"/>
              <a:ea typeface="Andale Sans UI"/>
            </a:endParaRPr>
          </a:p>
          <a:p>
            <a:pPr marL="0" indent="0" algn="just">
              <a:spcAft>
                <a:spcPts val="0"/>
              </a:spcAft>
              <a:buNone/>
            </a:pPr>
            <a:r>
              <a:rPr lang="ru-RU" sz="7200" kern="0" dirty="0">
                <a:solidFill>
                  <a:srgbClr val="333333"/>
                </a:solidFill>
                <a:latin typeface="Times New Roman" panose="02020603050405020304" pitchFamily="18" charset="0"/>
                <a:ea typeface="Times New Roman" panose="02020603050405020304" pitchFamily="18" charset="0"/>
              </a:rPr>
              <a:t>		- практическое обучение учителей использованию рекомендуемых методических рекомендаций, методов и приемов;</a:t>
            </a:r>
            <a:endParaRPr lang="ru-RU" sz="7200" kern="50" dirty="0">
              <a:latin typeface="Times New Roman" panose="02020603050405020304" pitchFamily="18" charset="0"/>
              <a:ea typeface="Andale Sans UI"/>
            </a:endParaRPr>
          </a:p>
          <a:p>
            <a:pPr marL="0" indent="0" algn="just">
              <a:spcAft>
                <a:spcPts val="0"/>
              </a:spcAft>
              <a:buNone/>
            </a:pPr>
            <a:r>
              <a:rPr lang="ru-RU" sz="7200" kern="0" dirty="0">
                <a:solidFill>
                  <a:srgbClr val="333333"/>
                </a:solidFill>
                <a:latin typeface="Times New Roman" panose="02020603050405020304" pitchFamily="18" charset="0"/>
                <a:ea typeface="Times New Roman" panose="02020603050405020304" pitchFamily="18" charset="0"/>
              </a:rPr>
              <a:t>		- свободный обмен инновациями, педагогическими находками в режиме сетевого общения творчески работающих учителей.</a:t>
            </a:r>
            <a:endParaRPr lang="ru-RU" sz="7200" kern="50" dirty="0">
              <a:latin typeface="Times New Roman" panose="02020603050405020304" pitchFamily="18" charset="0"/>
              <a:ea typeface="Andale Sans UI"/>
            </a:endParaRPr>
          </a:p>
          <a:p>
            <a:pPr indent="457200" algn="just">
              <a:spcAft>
                <a:spcPts val="0"/>
              </a:spcAft>
            </a:pPr>
            <a:r>
              <a:rPr lang="ru-RU" sz="7200" kern="0" dirty="0">
                <a:solidFill>
                  <a:srgbClr val="333333"/>
                </a:solidFill>
                <a:latin typeface="Times New Roman" panose="02020603050405020304" pitchFamily="18" charset="0"/>
                <a:ea typeface="Times New Roman" panose="02020603050405020304" pitchFamily="18" charset="0"/>
              </a:rPr>
              <a:t> </a:t>
            </a:r>
            <a:endParaRPr lang="ru-RU" sz="7200" kern="50" dirty="0">
              <a:latin typeface="Times New Roman" panose="02020603050405020304" pitchFamily="18" charset="0"/>
              <a:ea typeface="Andale Sans UI"/>
            </a:endParaRPr>
          </a:p>
          <a:p>
            <a:pPr marL="90170" indent="-90170" algn="just">
              <a:spcAft>
                <a:spcPts val="0"/>
              </a:spcAft>
            </a:pPr>
            <a:r>
              <a:rPr lang="ru-RU" b="1" kern="50" dirty="0">
                <a:latin typeface="Times New Roman" panose="02020603050405020304" pitchFamily="18" charset="0"/>
                <a:ea typeface="Andale Sans UI"/>
              </a:rPr>
              <a:t>	</a:t>
            </a:r>
            <a:endParaRPr lang="ru-RU" dirty="0"/>
          </a:p>
        </p:txBody>
      </p:sp>
    </p:spTree>
    <p:extLst>
      <p:ext uri="{BB962C8B-B14F-4D97-AF65-F5344CB8AC3E}">
        <p14:creationId xmlns:p14="http://schemas.microsoft.com/office/powerpoint/2010/main" val="380557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Педагогический опыт: обобщение, представление, распространение </a:t>
            </a:r>
          </a:p>
        </p:txBody>
      </p:sp>
      <p:sp>
        <p:nvSpPr>
          <p:cNvPr id="3" name="Объект 2"/>
          <p:cNvSpPr>
            <a:spLocks noGrp="1"/>
          </p:cNvSpPr>
          <p:nvPr>
            <p:ph idx="1"/>
          </p:nvPr>
        </p:nvSpPr>
        <p:spPr/>
        <p:txBody>
          <a:bodyPr>
            <a:normAutofit lnSpcReduction="10000"/>
          </a:bodyPr>
          <a:lstStyle/>
          <a:p>
            <a:pPr marL="0" indent="0">
              <a:buNone/>
            </a:pPr>
            <a:endParaRPr lang="ru-RU" dirty="0" smtClean="0"/>
          </a:p>
          <a:p>
            <a:pPr marL="0" indent="0">
              <a:buNone/>
            </a:pPr>
            <a:r>
              <a:rPr lang="ru-RU" dirty="0" smtClean="0"/>
              <a:t>Внесены изменения в </a:t>
            </a:r>
          </a:p>
          <a:p>
            <a:pPr marL="0" indent="0">
              <a:buNone/>
            </a:pPr>
            <a:r>
              <a:rPr lang="ru-RU" dirty="0" smtClean="0"/>
              <a:t>Положение </a:t>
            </a:r>
            <a:r>
              <a:rPr lang="ru-RU" b="1" dirty="0"/>
              <a:t>о банке педагогического и управленческого опыта </a:t>
            </a:r>
            <a:br>
              <a:rPr lang="ru-RU" b="1" dirty="0"/>
            </a:br>
            <a:r>
              <a:rPr lang="ru-RU" b="1" dirty="0"/>
              <a:t>КОГОАУ ДПО «Институт развития образования Кировской области</a:t>
            </a:r>
            <a:r>
              <a:rPr lang="ru-RU" b="1" dirty="0" smtClean="0"/>
              <a:t>»</a:t>
            </a:r>
          </a:p>
          <a:p>
            <a:pPr marL="0" indent="0">
              <a:buNone/>
            </a:pPr>
            <a:endParaRPr lang="ru-RU" b="1" dirty="0" smtClean="0"/>
          </a:p>
          <a:p>
            <a:pPr marL="0" indent="0">
              <a:buNone/>
            </a:pPr>
            <a:r>
              <a:rPr lang="ru-RU" sz="2400" dirty="0"/>
              <a:t>(утверждено приказом ректора ИРО Кировской области </a:t>
            </a:r>
            <a:br>
              <a:rPr lang="ru-RU" sz="2400" dirty="0"/>
            </a:br>
            <a:r>
              <a:rPr lang="ru-RU" sz="2400" dirty="0"/>
              <a:t>от 16.11.2016)</a:t>
            </a:r>
          </a:p>
          <a:p>
            <a:pPr marL="0" indent="0">
              <a:buNone/>
            </a:pPr>
            <a:endParaRPr lang="ru-RU" b="1" dirty="0" smtClean="0"/>
          </a:p>
          <a:p>
            <a:pPr marL="0" indent="0">
              <a:buNone/>
            </a:pPr>
            <a:endParaRPr lang="ru-RU" dirty="0"/>
          </a:p>
        </p:txBody>
      </p:sp>
    </p:spTree>
    <p:extLst>
      <p:ext uri="{BB962C8B-B14F-4D97-AF65-F5344CB8AC3E}">
        <p14:creationId xmlns:p14="http://schemas.microsoft.com/office/powerpoint/2010/main" val="4228370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kern="50" dirty="0">
                <a:solidFill>
                  <a:srgbClr val="000000"/>
                </a:solidFill>
                <a:latin typeface="Times New Roman" panose="02020603050405020304" pitchFamily="18" charset="0"/>
                <a:ea typeface="Andale Sans UI"/>
                <a:cs typeface="+mn-cs"/>
              </a:rPr>
              <a:t>Ожидаемый </a:t>
            </a:r>
            <a:r>
              <a:rPr lang="ru-RU" sz="2800" b="1" kern="50" dirty="0" smtClean="0">
                <a:solidFill>
                  <a:srgbClr val="000000"/>
                </a:solidFill>
                <a:latin typeface="Times New Roman" panose="02020603050405020304" pitchFamily="18" charset="0"/>
                <a:ea typeface="Andale Sans UI"/>
                <a:cs typeface="+mn-cs"/>
              </a:rPr>
              <a:t>результат  от реализации проекта</a:t>
            </a:r>
            <a:endParaRPr lang="ru-RU" sz="2800" dirty="0"/>
          </a:p>
        </p:txBody>
      </p:sp>
      <p:sp>
        <p:nvSpPr>
          <p:cNvPr id="3" name="Объект 2"/>
          <p:cNvSpPr>
            <a:spLocks noGrp="1"/>
          </p:cNvSpPr>
          <p:nvPr>
            <p:ph idx="1"/>
          </p:nvPr>
        </p:nvSpPr>
        <p:spPr/>
        <p:txBody>
          <a:bodyPr>
            <a:normAutofit fontScale="92500" lnSpcReduction="20000"/>
          </a:bodyPr>
          <a:lstStyle/>
          <a:p>
            <a:pPr marL="91440" indent="-91440" algn="just">
              <a:spcBef>
                <a:spcPts val="192"/>
              </a:spcBef>
              <a:buSzPts val="800"/>
            </a:pPr>
            <a:endParaRPr lang="ru-RU" sz="1800" dirty="0"/>
          </a:p>
          <a:p>
            <a:pPr marL="347472" indent="-347472" algn="just">
              <a:spcBef>
                <a:spcPts val="192"/>
              </a:spcBef>
              <a:tabLst>
                <a:tab pos="676275" algn="l"/>
              </a:tabLst>
            </a:pPr>
            <a:r>
              <a:rPr lang="ru-RU" sz="1900" kern="50" dirty="0">
                <a:solidFill>
                  <a:srgbClr val="000000"/>
                </a:solidFill>
                <a:latin typeface="Times New Roman" panose="02020603050405020304" pitchFamily="18" charset="0"/>
                <a:ea typeface="Andale Sans UI"/>
                <a:cs typeface="Times New Roman" panose="02020603050405020304" pitchFamily="18" charset="0"/>
              </a:rPr>
              <a:t>Повысится уровень информационной и коммуникативной компетентности </a:t>
            </a:r>
            <a:r>
              <a:rPr lang="ru-RU" sz="1900" kern="50" dirty="0" smtClean="0">
                <a:solidFill>
                  <a:srgbClr val="000000"/>
                </a:solidFill>
                <a:latin typeface="Times New Roman" panose="02020603050405020304" pitchFamily="18" charset="0"/>
                <a:ea typeface="Andale Sans UI"/>
                <a:cs typeface="Times New Roman" panose="02020603050405020304" pitchFamily="18" charset="0"/>
              </a:rPr>
              <a:t>педагогов</a:t>
            </a:r>
          </a:p>
          <a:p>
            <a:pPr marL="0" indent="0" algn="just">
              <a:spcBef>
                <a:spcPts val="192"/>
              </a:spcBef>
              <a:buNone/>
              <a:tabLst>
                <a:tab pos="676275" algn="l"/>
              </a:tabLst>
            </a:pPr>
            <a:endParaRPr lang="ru-RU" sz="1900" dirty="0">
              <a:latin typeface="Times New Roman" panose="02020603050405020304" pitchFamily="18" charset="0"/>
              <a:cs typeface="Times New Roman" panose="02020603050405020304" pitchFamily="18" charset="0"/>
            </a:endParaRPr>
          </a:p>
          <a:p>
            <a:pPr marL="347472" indent="-347472" algn="just">
              <a:spcBef>
                <a:spcPts val="192"/>
              </a:spcBef>
              <a:tabLst>
                <a:tab pos="676275" algn="l"/>
              </a:tabLst>
            </a:pPr>
            <a:r>
              <a:rPr lang="ru-RU" sz="1900" kern="50" dirty="0">
                <a:solidFill>
                  <a:srgbClr val="000000"/>
                </a:solidFill>
                <a:latin typeface="Times New Roman" panose="02020603050405020304" pitchFamily="18" charset="0"/>
                <a:ea typeface="Andale Sans UI"/>
                <a:cs typeface="Times New Roman" panose="02020603050405020304" pitchFamily="18" charset="0"/>
              </a:rPr>
              <a:t>Расширятся границы распространения и применения инновационного опыта  лучших учителей, лучших педагогических </a:t>
            </a:r>
            <a:r>
              <a:rPr lang="ru-RU" sz="1900" kern="50" dirty="0" smtClean="0">
                <a:solidFill>
                  <a:srgbClr val="000000"/>
                </a:solidFill>
                <a:latin typeface="Times New Roman" panose="02020603050405020304" pitchFamily="18" charset="0"/>
                <a:ea typeface="Andale Sans UI"/>
                <a:cs typeface="Times New Roman" panose="02020603050405020304" pitchFamily="18" charset="0"/>
              </a:rPr>
              <a:t>практик</a:t>
            </a:r>
          </a:p>
          <a:p>
            <a:pPr marL="0" indent="0" algn="just">
              <a:spcBef>
                <a:spcPts val="192"/>
              </a:spcBef>
              <a:buNone/>
              <a:tabLst>
                <a:tab pos="676275" algn="l"/>
              </a:tabLst>
            </a:pPr>
            <a:endParaRPr lang="ru-RU" sz="1900" dirty="0">
              <a:latin typeface="Times New Roman" panose="02020603050405020304" pitchFamily="18" charset="0"/>
              <a:cs typeface="Times New Roman" panose="02020603050405020304" pitchFamily="18" charset="0"/>
            </a:endParaRPr>
          </a:p>
          <a:p>
            <a:pPr marL="347472" indent="-347472" algn="just">
              <a:spcBef>
                <a:spcPts val="192"/>
              </a:spcBef>
              <a:tabLst>
                <a:tab pos="676275" algn="l"/>
              </a:tabLst>
            </a:pPr>
            <a:r>
              <a:rPr lang="ru-RU" sz="1900" kern="50" dirty="0">
                <a:solidFill>
                  <a:srgbClr val="000000"/>
                </a:solidFill>
                <a:latin typeface="Times New Roman" panose="02020603050405020304" pitchFamily="18" charset="0"/>
                <a:ea typeface="Andale Sans UI"/>
                <a:cs typeface="Times New Roman" panose="02020603050405020304" pitchFamily="18" charset="0"/>
              </a:rPr>
              <a:t>Возрастёт уровень профессиональной компетентности в области  подготовки учащихся к ЕГЭ и ОГЭ, в вопросах реализации ФГОС по учебным </a:t>
            </a:r>
            <a:r>
              <a:rPr lang="ru-RU" sz="1900" kern="50" dirty="0" smtClean="0">
                <a:solidFill>
                  <a:srgbClr val="000000"/>
                </a:solidFill>
                <a:latin typeface="Times New Roman" panose="02020603050405020304" pitchFamily="18" charset="0"/>
                <a:ea typeface="Andale Sans UI"/>
                <a:cs typeface="Times New Roman" panose="02020603050405020304" pitchFamily="18" charset="0"/>
              </a:rPr>
              <a:t>предметам</a:t>
            </a:r>
          </a:p>
          <a:p>
            <a:pPr marL="347472" indent="-347472" algn="just">
              <a:spcBef>
                <a:spcPts val="192"/>
              </a:spcBef>
              <a:tabLst>
                <a:tab pos="676275" algn="l"/>
              </a:tabLst>
            </a:pPr>
            <a:endParaRPr lang="ru-RU" sz="1900" kern="50" dirty="0" smtClean="0">
              <a:solidFill>
                <a:srgbClr val="000000"/>
              </a:solidFill>
              <a:latin typeface="Times New Roman" panose="02020603050405020304" pitchFamily="18" charset="0"/>
              <a:ea typeface="Andale Sans UI"/>
              <a:cs typeface="Times New Roman" panose="02020603050405020304" pitchFamily="18" charset="0"/>
            </a:endParaRPr>
          </a:p>
          <a:p>
            <a:r>
              <a:rPr lang="ru-RU" sz="1900" dirty="0" smtClean="0">
                <a:latin typeface="Times New Roman" panose="02020603050405020304" pitchFamily="18" charset="0"/>
                <a:cs typeface="Times New Roman" panose="02020603050405020304" pitchFamily="18" charset="0"/>
              </a:rPr>
              <a:t>Развитие </a:t>
            </a:r>
            <a:r>
              <a:rPr lang="ru-RU" sz="1900" dirty="0">
                <a:latin typeface="Times New Roman" panose="02020603050405020304" pitchFamily="18" charset="0"/>
                <a:cs typeface="Times New Roman" panose="02020603050405020304" pitchFamily="18" charset="0"/>
              </a:rPr>
              <a:t>и расширение диапазона профессиональных контактов, </a:t>
            </a:r>
            <a:r>
              <a:rPr lang="ru-RU" sz="1900" dirty="0" smtClean="0">
                <a:latin typeface="Times New Roman" panose="02020603050405020304" pitchFamily="18" charset="0"/>
                <a:cs typeface="Times New Roman" panose="02020603050405020304" pitchFamily="18" charset="0"/>
              </a:rPr>
              <a:t>возможность </a:t>
            </a:r>
            <a:r>
              <a:rPr lang="ru-RU" sz="1900" dirty="0">
                <a:latin typeface="Times New Roman" panose="02020603050405020304" pitchFamily="18" charset="0"/>
                <a:cs typeface="Times New Roman" panose="02020603050405020304" pitchFamily="18" charset="0"/>
              </a:rPr>
              <a:t>обсуждать проблемы и практические находки в области </a:t>
            </a:r>
            <a:r>
              <a:rPr lang="ru-RU" sz="1900" dirty="0" smtClean="0">
                <a:latin typeface="Times New Roman" panose="02020603050405020304" pitchFamily="18" charset="0"/>
                <a:cs typeface="Times New Roman" panose="02020603050405020304" pitchFamily="18" charset="0"/>
              </a:rPr>
              <a:t>образования</a:t>
            </a:r>
          </a:p>
          <a:p>
            <a:pPr marL="0" indent="0">
              <a:buNone/>
            </a:pPr>
            <a:r>
              <a:rPr lang="ru-RU" sz="1900" dirty="0" smtClean="0">
                <a:latin typeface="Times New Roman" panose="02020603050405020304" pitchFamily="18" charset="0"/>
                <a:cs typeface="Times New Roman" panose="02020603050405020304" pitchFamily="18" charset="0"/>
              </a:rPr>
              <a:t> </a:t>
            </a:r>
            <a:endParaRPr lang="ru-RU" sz="1900" dirty="0">
              <a:latin typeface="Times New Roman" panose="02020603050405020304" pitchFamily="18" charset="0"/>
              <a:cs typeface="Times New Roman" panose="02020603050405020304" pitchFamily="18" charset="0"/>
            </a:endParaRPr>
          </a:p>
          <a:p>
            <a:pPr algn="just"/>
            <a:r>
              <a:rPr lang="ru-RU" sz="1900" dirty="0">
                <a:latin typeface="Times New Roman" panose="02020603050405020304" pitchFamily="18" charset="0"/>
                <a:cs typeface="Times New Roman" panose="02020603050405020304" pitchFamily="18" charset="0"/>
              </a:rPr>
              <a:t>П</a:t>
            </a:r>
            <a:r>
              <a:rPr lang="ru-RU" sz="1900" dirty="0" smtClean="0">
                <a:latin typeface="Times New Roman" panose="02020603050405020304" pitchFamily="18" charset="0"/>
                <a:cs typeface="Times New Roman" panose="02020603050405020304" pitchFamily="18" charset="0"/>
              </a:rPr>
              <a:t>овышение </a:t>
            </a:r>
            <a:r>
              <a:rPr lang="ru-RU" sz="1900" dirty="0">
                <a:latin typeface="Times New Roman" panose="02020603050405020304" pitchFamily="18" charset="0"/>
                <a:cs typeface="Times New Roman" panose="02020603050405020304" pitchFamily="18" charset="0"/>
              </a:rPr>
              <a:t>престижа профессии - </a:t>
            </a:r>
            <a:r>
              <a:rPr lang="ru-RU" sz="1900" dirty="0" smtClean="0">
                <a:latin typeface="Times New Roman" panose="02020603050405020304" pitchFamily="18" charset="0"/>
                <a:cs typeface="Times New Roman" panose="02020603050405020304" pitchFamily="18" charset="0"/>
              </a:rPr>
              <a:t>учитель </a:t>
            </a:r>
            <a:endParaRPr lang="ru-RU" sz="1900" dirty="0">
              <a:latin typeface="Times New Roman" panose="02020603050405020304" pitchFamily="18" charset="0"/>
              <a:cs typeface="Times New Roman" panose="02020603050405020304" pitchFamily="18" charset="0"/>
            </a:endParaRPr>
          </a:p>
          <a:p>
            <a:pPr marL="0" indent="0">
              <a:buNone/>
            </a:pPr>
            <a:r>
              <a:rPr lang="ru-RU" sz="1800" dirty="0"/>
              <a:t/>
            </a:r>
            <a:br>
              <a:rPr lang="ru-RU" sz="1800" dirty="0"/>
            </a:br>
            <a:r>
              <a:rPr lang="ru-RU" sz="1800" dirty="0"/>
              <a:t/>
            </a:r>
            <a:br>
              <a:rPr lang="ru-RU" sz="1800" dirty="0"/>
            </a:br>
            <a:endParaRPr lang="ru-RU" sz="1800" dirty="0"/>
          </a:p>
          <a:p>
            <a:pPr marL="347472" indent="-347472" algn="just">
              <a:spcBef>
                <a:spcPts val="192"/>
              </a:spcBef>
              <a:tabLst>
                <a:tab pos="676275" algn="l"/>
              </a:tabLst>
            </a:pPr>
            <a:endParaRPr lang="ru-RU" sz="1800" kern="50" dirty="0" smtClean="0">
              <a:solidFill>
                <a:srgbClr val="000000"/>
              </a:solidFill>
              <a:latin typeface="Times New Roman" panose="02020603050405020304" pitchFamily="18" charset="0"/>
              <a:ea typeface="Andale Sans UI"/>
            </a:endParaRPr>
          </a:p>
          <a:p>
            <a:pPr marL="347472" indent="-347472" algn="just">
              <a:spcBef>
                <a:spcPts val="192"/>
              </a:spcBef>
              <a:tabLst>
                <a:tab pos="676275" algn="l"/>
              </a:tabLst>
            </a:pPr>
            <a:endParaRPr lang="ru-RU" sz="1800" kern="50" dirty="0">
              <a:solidFill>
                <a:srgbClr val="000000"/>
              </a:solidFill>
              <a:latin typeface="Times New Roman" panose="02020603050405020304" pitchFamily="18" charset="0"/>
            </a:endParaRPr>
          </a:p>
          <a:p>
            <a:pPr marL="0" indent="0" algn="just">
              <a:spcBef>
                <a:spcPts val="192"/>
              </a:spcBef>
              <a:buNone/>
              <a:tabLst>
                <a:tab pos="676275" algn="l"/>
              </a:tabLst>
            </a:pPr>
            <a:endParaRPr lang="ru-RU" sz="1800" dirty="0"/>
          </a:p>
          <a:p>
            <a:endParaRPr lang="ru-RU" sz="1800" dirty="0"/>
          </a:p>
        </p:txBody>
      </p:sp>
    </p:spTree>
    <p:extLst>
      <p:ext uri="{BB962C8B-B14F-4D97-AF65-F5344CB8AC3E}">
        <p14:creationId xmlns:p14="http://schemas.microsoft.com/office/powerpoint/2010/main" val="85038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5598"/>
            <a:ext cx="8229600" cy="1143000"/>
          </a:xfrm>
        </p:spPr>
        <p:txBody>
          <a:bodyPr>
            <a:normAutofit/>
          </a:bodyPr>
          <a:lstStyle/>
          <a:p>
            <a:r>
              <a:rPr lang="ru-RU" sz="3600" b="1" dirty="0">
                <a:latin typeface="Times New Roman" pitchFamily="18" charset="0"/>
                <a:cs typeface="Times New Roman" pitchFamily="18" charset="0"/>
              </a:rPr>
              <a:t>План авторской школы</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539552" y="1412776"/>
            <a:ext cx="8229600" cy="4525963"/>
          </a:xfrm>
        </p:spPr>
        <p:txBody>
          <a:bodyPr>
            <a:normAutofit fontScale="25000" lnSpcReduction="20000"/>
          </a:bodyPr>
          <a:lstStyle/>
          <a:p>
            <a:pPr marL="0" indent="0">
              <a:buNone/>
            </a:pPr>
            <a:endParaRPr lang="ru-RU" sz="4500" dirty="0" smtClean="0"/>
          </a:p>
          <a:p>
            <a:pPr marL="0" indent="0">
              <a:buNone/>
            </a:pPr>
            <a:r>
              <a:rPr lang="ru-RU" sz="6400" b="1" i="1" dirty="0" smtClean="0">
                <a:latin typeface="Times New Roman" panose="02020603050405020304" pitchFamily="18" charset="0"/>
                <a:cs typeface="Times New Roman" panose="02020603050405020304" pitchFamily="18" charset="0"/>
              </a:rPr>
              <a:t>Руководитель школы  </a:t>
            </a:r>
            <a:r>
              <a:rPr lang="ru-RU" sz="6400" b="1" dirty="0" smtClean="0">
                <a:latin typeface="Times New Roman" panose="02020603050405020304" pitchFamily="18" charset="0"/>
                <a:cs typeface="Times New Roman" panose="02020603050405020304" pitchFamily="18" charset="0"/>
              </a:rPr>
              <a:t>Рычкова Ольга Валерьевна</a:t>
            </a:r>
            <a:r>
              <a:rPr lang="ru-RU" sz="6400" dirty="0" smtClean="0">
                <a:latin typeface="Times New Roman" panose="02020603050405020304" pitchFamily="18" charset="0"/>
                <a:cs typeface="Times New Roman" panose="02020603050405020304" pitchFamily="18" charset="0"/>
              </a:rPr>
              <a:t>, учитель математики  МБОУ СОШ</a:t>
            </a:r>
          </a:p>
          <a:p>
            <a:pPr marL="0" indent="0">
              <a:buNone/>
            </a:pPr>
            <a:r>
              <a:rPr lang="ru-RU" sz="6400" dirty="0" smtClean="0">
                <a:latin typeface="Times New Roman" panose="02020603050405020304" pitchFamily="18" charset="0"/>
                <a:cs typeface="Times New Roman" panose="02020603050405020304" pitchFamily="18" charset="0"/>
              </a:rPr>
              <a:t> п. Кобра </a:t>
            </a:r>
            <a:r>
              <a:rPr lang="ru-RU" sz="6400" dirty="0" err="1" smtClean="0">
                <a:latin typeface="Times New Roman" panose="02020603050405020304" pitchFamily="18" charset="0"/>
                <a:cs typeface="Times New Roman" panose="02020603050405020304" pitchFamily="18" charset="0"/>
              </a:rPr>
              <a:t>Нагорского</a:t>
            </a:r>
            <a:r>
              <a:rPr lang="ru-RU" sz="6400" dirty="0" smtClean="0">
                <a:latin typeface="Times New Roman" panose="02020603050405020304" pitchFamily="18" charset="0"/>
                <a:cs typeface="Times New Roman" panose="02020603050405020304" pitchFamily="18" charset="0"/>
              </a:rPr>
              <a:t> района Кировской области, победитель Всероссийского конкурса «Учитель года России – 2015», победитель конкурса лучших учителей</a:t>
            </a:r>
          </a:p>
          <a:p>
            <a:pPr marL="0" indent="0">
              <a:buNone/>
            </a:pPr>
            <a:endParaRPr lang="ru-RU" sz="6400" dirty="0" smtClean="0">
              <a:latin typeface="Times New Roman" panose="02020603050405020304" pitchFamily="18" charset="0"/>
              <a:cs typeface="Times New Roman" panose="02020603050405020304" pitchFamily="18" charset="0"/>
            </a:endParaRPr>
          </a:p>
          <a:p>
            <a:pPr marL="0" indent="0">
              <a:spcBef>
                <a:spcPts val="432"/>
              </a:spcBef>
              <a:buNone/>
            </a:pPr>
            <a:r>
              <a:rPr lang="ru-RU" sz="6400" b="1" i="1" dirty="0">
                <a:solidFill>
                  <a:srgbClr val="000000"/>
                </a:solidFill>
                <a:latin typeface="Times New Roman" panose="02020603050405020304" pitchFamily="18" charset="0"/>
                <a:cs typeface="Times New Roman" panose="02020603050405020304" pitchFamily="18" charset="0"/>
              </a:rPr>
              <a:t>Участники школы</a:t>
            </a:r>
            <a:r>
              <a:rPr lang="ru-RU" sz="6400" dirty="0">
                <a:solidFill>
                  <a:srgbClr val="000000"/>
                </a:solidFill>
                <a:latin typeface="Times New Roman" panose="02020603050405020304" pitchFamily="18" charset="0"/>
                <a:cs typeface="Times New Roman" panose="02020603050405020304" pitchFamily="18" charset="0"/>
              </a:rPr>
              <a:t>: учителя математики Северного образовательного округа, города Кирова и области, </a:t>
            </a:r>
            <a:r>
              <a:rPr lang="ru-RU" sz="6400" dirty="0" smtClean="0">
                <a:solidFill>
                  <a:srgbClr val="000000"/>
                </a:solidFill>
                <a:latin typeface="Times New Roman" panose="02020603050405020304" pitchFamily="18" charset="0"/>
                <a:cs typeface="Times New Roman" panose="02020603050405020304" pitchFamily="18" charset="0"/>
              </a:rPr>
              <a:t>методисты. </a:t>
            </a:r>
            <a:r>
              <a:rPr lang="ru-RU" sz="6400" dirty="0" smtClean="0">
                <a:latin typeface="Times New Roman" panose="02020603050405020304" pitchFamily="18" charset="0"/>
                <a:cs typeface="Times New Roman" panose="02020603050405020304" pitchFamily="18" charset="0"/>
              </a:rPr>
              <a:t>Занятие школы проводится 11 декабря 2015 года на базе МБОУ Лицея № 9 города Слободского Кировской области</a:t>
            </a:r>
            <a:endParaRPr lang="ru-RU" sz="6400" dirty="0">
              <a:latin typeface="Times New Roman" panose="02020603050405020304" pitchFamily="18" charset="0"/>
              <a:cs typeface="Times New Roman" panose="02020603050405020304" pitchFamily="18" charset="0"/>
            </a:endParaRPr>
          </a:p>
          <a:p>
            <a:pPr marL="0" indent="0">
              <a:spcBef>
                <a:spcPts val="432"/>
              </a:spcBef>
              <a:buNone/>
            </a:pPr>
            <a:endParaRPr lang="ru-RU" sz="4500" dirty="0" smtClean="0"/>
          </a:p>
          <a:p>
            <a:pPr marL="0" indent="0">
              <a:buNone/>
            </a:pPr>
            <a:endParaRPr lang="ru-RU" sz="4500" dirty="0" smtClean="0"/>
          </a:p>
          <a:p>
            <a:pPr marL="0" indent="0">
              <a:buNone/>
            </a:pPr>
            <a:r>
              <a:rPr lang="ru-RU" sz="6400" dirty="0" smtClean="0">
                <a:latin typeface="Times New Roman" panose="02020603050405020304" pitchFamily="18" charset="0"/>
                <a:cs typeface="Times New Roman" panose="02020603050405020304" pitchFamily="18" charset="0"/>
              </a:rPr>
              <a:t>1. </a:t>
            </a:r>
            <a:r>
              <a:rPr lang="ru-RU" sz="6400" dirty="0">
                <a:latin typeface="Times New Roman" panose="02020603050405020304" pitchFamily="18" charset="0"/>
                <a:cs typeface="Times New Roman" panose="02020603050405020304" pitchFamily="18" charset="0"/>
              </a:rPr>
              <a:t>Публичная лекция «Профессионально-личностное развитие педагога в процессе инновационной деятельности</a:t>
            </a:r>
            <a:r>
              <a:rPr lang="ru-RU" sz="6400" dirty="0" smtClean="0">
                <a:latin typeface="Times New Roman" panose="02020603050405020304" pitchFamily="18" charset="0"/>
                <a:cs typeface="Times New Roman" panose="02020603050405020304" pitchFamily="18" charset="0"/>
              </a:rPr>
              <a:t>»</a:t>
            </a:r>
            <a:endParaRPr lang="ru-RU" sz="6400" dirty="0">
              <a:latin typeface="Times New Roman" panose="02020603050405020304" pitchFamily="18" charset="0"/>
              <a:cs typeface="Times New Roman" panose="02020603050405020304" pitchFamily="18" charset="0"/>
            </a:endParaRPr>
          </a:p>
          <a:p>
            <a:endParaRPr lang="ru-RU" sz="6400" dirty="0" smtClean="0">
              <a:latin typeface="Times New Roman" panose="02020603050405020304" pitchFamily="18" charset="0"/>
              <a:cs typeface="Times New Roman" panose="02020603050405020304" pitchFamily="18" charset="0"/>
            </a:endParaRPr>
          </a:p>
          <a:p>
            <a:pPr marL="0" indent="0">
              <a:buNone/>
            </a:pPr>
            <a:r>
              <a:rPr lang="ru-RU" sz="6400" dirty="0" smtClean="0">
                <a:latin typeface="Times New Roman" panose="02020603050405020304" pitchFamily="18" charset="0"/>
                <a:cs typeface="Times New Roman" panose="02020603050405020304" pitchFamily="18" charset="0"/>
              </a:rPr>
              <a:t>2</a:t>
            </a:r>
            <a:r>
              <a:rPr lang="ru-RU" sz="6400" dirty="0">
                <a:latin typeface="Times New Roman" panose="02020603050405020304" pitchFamily="18" charset="0"/>
                <a:cs typeface="Times New Roman" panose="02020603050405020304" pitchFamily="18" charset="0"/>
              </a:rPr>
              <a:t>. Открытый урок математики в 8 классе, тема «Площади фигур</a:t>
            </a:r>
            <a:r>
              <a:rPr lang="ru-RU" sz="6400" dirty="0" smtClean="0">
                <a:latin typeface="Times New Roman" panose="02020603050405020304" pitchFamily="18" charset="0"/>
                <a:cs typeface="Times New Roman" panose="02020603050405020304" pitchFamily="18" charset="0"/>
              </a:rPr>
              <a:t>»</a:t>
            </a:r>
          </a:p>
          <a:p>
            <a:pPr marL="0" indent="0">
              <a:buNone/>
            </a:pPr>
            <a:endParaRPr lang="ru-RU" sz="6400" dirty="0">
              <a:latin typeface="Times New Roman" panose="02020603050405020304" pitchFamily="18" charset="0"/>
              <a:cs typeface="Times New Roman" panose="02020603050405020304" pitchFamily="18" charset="0"/>
            </a:endParaRPr>
          </a:p>
          <a:p>
            <a:pPr marL="0" indent="0">
              <a:buNone/>
            </a:pPr>
            <a:r>
              <a:rPr lang="ru-RU" sz="6400" dirty="0">
                <a:latin typeface="Times New Roman" panose="02020603050405020304" pitchFamily="18" charset="0"/>
                <a:cs typeface="Times New Roman" panose="02020603050405020304" pitchFamily="18" charset="0"/>
              </a:rPr>
              <a:t>3. Открытый урок математики в 11 классе, тема «Шар. Сфера</a:t>
            </a:r>
            <a:r>
              <a:rPr lang="ru-RU" sz="6400" dirty="0" smtClean="0">
                <a:latin typeface="Times New Roman" panose="02020603050405020304" pitchFamily="18" charset="0"/>
                <a:cs typeface="Times New Roman" panose="02020603050405020304" pitchFamily="18" charset="0"/>
              </a:rPr>
              <a:t>»</a:t>
            </a:r>
          </a:p>
          <a:p>
            <a:endParaRPr lang="ru-RU" sz="6400" dirty="0">
              <a:latin typeface="Times New Roman" panose="02020603050405020304" pitchFamily="18" charset="0"/>
              <a:cs typeface="Times New Roman" panose="02020603050405020304" pitchFamily="18" charset="0"/>
            </a:endParaRPr>
          </a:p>
          <a:p>
            <a:pPr marL="0" indent="0">
              <a:buNone/>
            </a:pPr>
            <a:r>
              <a:rPr lang="ru-RU" sz="6400" dirty="0">
                <a:latin typeface="Times New Roman" panose="02020603050405020304" pitchFamily="18" charset="0"/>
                <a:cs typeface="Times New Roman" panose="02020603050405020304" pitchFamily="18" charset="0"/>
              </a:rPr>
              <a:t>4. Презентация опыта «Креативный урок математики </a:t>
            </a:r>
            <a:r>
              <a:rPr lang="ru-RU" sz="6400" dirty="0" smtClean="0">
                <a:latin typeface="Times New Roman" panose="02020603050405020304" pitchFamily="18" charset="0"/>
                <a:cs typeface="Times New Roman" panose="02020603050405020304" pitchFamily="18" charset="0"/>
              </a:rPr>
              <a:t>как</a:t>
            </a:r>
          </a:p>
          <a:p>
            <a:pPr marL="0" indent="0">
              <a:buNone/>
            </a:pPr>
            <a:r>
              <a:rPr lang="ru-RU" sz="6400" dirty="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          </a:t>
            </a:r>
            <a:r>
              <a:rPr lang="ru-RU" sz="6400" dirty="0">
                <a:latin typeface="Times New Roman" panose="02020603050405020304" pitchFamily="18" charset="0"/>
                <a:cs typeface="Times New Roman" panose="02020603050405020304" pitchFamily="18" charset="0"/>
              </a:rPr>
              <a:t>средство повышения качества образования</a:t>
            </a:r>
            <a:r>
              <a:rPr lang="ru-RU" sz="6400" dirty="0" smtClean="0">
                <a:latin typeface="Times New Roman" panose="02020603050405020304" pitchFamily="18" charset="0"/>
                <a:cs typeface="Times New Roman" panose="02020603050405020304" pitchFamily="18" charset="0"/>
              </a:rPr>
              <a:t>»</a:t>
            </a:r>
          </a:p>
          <a:p>
            <a:endParaRPr lang="ru-RU" sz="6400" dirty="0">
              <a:latin typeface="Times New Roman" panose="02020603050405020304" pitchFamily="18" charset="0"/>
              <a:cs typeface="Times New Roman" panose="02020603050405020304" pitchFamily="18" charset="0"/>
            </a:endParaRPr>
          </a:p>
          <a:p>
            <a:pPr marL="0" indent="0">
              <a:buNone/>
            </a:pPr>
            <a:r>
              <a:rPr lang="ru-RU" sz="6400" dirty="0">
                <a:latin typeface="Times New Roman" panose="02020603050405020304" pitchFamily="18" charset="0"/>
                <a:cs typeface="Times New Roman" panose="02020603050405020304" pitchFamily="18" charset="0"/>
              </a:rPr>
              <a:t>5. О впечатлениях победителей Конкурса «Учитель года России 2015</a:t>
            </a:r>
            <a:r>
              <a:rPr lang="ru-RU" sz="6400" dirty="0" smtClean="0">
                <a:latin typeface="Times New Roman" panose="02020603050405020304" pitchFamily="18" charset="0"/>
                <a:cs typeface="Times New Roman" panose="02020603050405020304" pitchFamily="18" charset="0"/>
              </a:rPr>
              <a:t>»:</a:t>
            </a:r>
          </a:p>
          <a:p>
            <a:pPr marL="0" indent="0">
              <a:buNone/>
            </a:pPr>
            <a:r>
              <a:rPr lang="ru-RU" sz="6400" dirty="0" smtClean="0">
                <a:latin typeface="Times New Roman" panose="02020603050405020304" pitchFamily="18" charset="0"/>
                <a:cs typeface="Times New Roman" panose="02020603050405020304" pitchFamily="18" charset="0"/>
              </a:rPr>
              <a:t>          </a:t>
            </a:r>
            <a:r>
              <a:rPr lang="ru-RU" sz="6400" dirty="0">
                <a:latin typeface="Times New Roman" panose="02020603050405020304" pitchFamily="18" charset="0"/>
                <a:cs typeface="Times New Roman" panose="02020603050405020304" pitchFamily="18" charset="0"/>
              </a:rPr>
              <a:t>встреча с Президентом РФ В.В. Путиным; «Сириус»-центр для </a:t>
            </a:r>
            <a:endParaRPr lang="ru-RU" sz="6400" dirty="0" smtClean="0">
              <a:latin typeface="Times New Roman" panose="02020603050405020304" pitchFamily="18" charset="0"/>
              <a:cs typeface="Times New Roman" panose="02020603050405020304" pitchFamily="18" charset="0"/>
            </a:endParaRPr>
          </a:p>
          <a:p>
            <a:pPr marL="0" indent="0">
              <a:buNone/>
            </a:pPr>
            <a:r>
              <a:rPr lang="ru-RU" sz="6400" dirty="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         одарённых </a:t>
            </a:r>
            <a:r>
              <a:rPr lang="ru-RU" sz="6400" dirty="0">
                <a:latin typeface="Times New Roman" panose="02020603050405020304" pitchFamily="18" charset="0"/>
                <a:cs typeface="Times New Roman" panose="02020603050405020304" pitchFamily="18" charset="0"/>
              </a:rPr>
              <a:t>школьников.</a:t>
            </a:r>
          </a:p>
          <a:p>
            <a:pPr marL="0" indent="0">
              <a:buNone/>
            </a:pP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r>
              <a:rPr lang="ru-RU" sz="6400" dirty="0">
                <a:latin typeface="Times New Roman" panose="02020603050405020304" pitchFamily="18" charset="0"/>
                <a:cs typeface="Times New Roman" panose="02020603050405020304" pitchFamily="18" charset="0"/>
              </a:rPr>
              <a:t/>
            </a:r>
            <a:br>
              <a:rPr lang="ru-RU" sz="6400" dirty="0">
                <a:latin typeface="Times New Roman" panose="02020603050405020304" pitchFamily="18" charset="0"/>
                <a:cs typeface="Times New Roman" panose="02020603050405020304" pitchFamily="18" charset="0"/>
              </a:rPr>
            </a:br>
            <a:endParaRPr lang="ru-RU" sz="6400" dirty="0">
              <a:latin typeface="Times New Roman" panose="02020603050405020304" pitchFamily="18" charset="0"/>
              <a:cs typeface="Times New Roman" panose="02020603050405020304" pitchFamily="18" charset="0"/>
            </a:endParaRPr>
          </a:p>
          <a:p>
            <a:pPr marL="0" indent="0">
              <a:buNone/>
            </a:pPr>
            <a:r>
              <a:rPr lang="ru-RU" sz="1600" dirty="0"/>
              <a:t/>
            </a:r>
            <a:br>
              <a:rPr lang="ru-RU" sz="1600" dirty="0"/>
            </a:br>
            <a:r>
              <a:rPr lang="ru-RU" sz="1600" dirty="0"/>
              <a:t/>
            </a:r>
            <a:br>
              <a:rPr lang="ru-RU" sz="1600" dirty="0"/>
            </a:br>
            <a:endParaRPr lang="ru-RU" sz="1600" dirty="0"/>
          </a:p>
          <a:p>
            <a:pPr marL="0" indent="0" algn="just">
              <a:spcBef>
                <a:spcPts val="192"/>
              </a:spcBef>
              <a:buNone/>
              <a:tabLst>
                <a:tab pos="676275" algn="l"/>
              </a:tabLst>
            </a:pPr>
            <a:endParaRPr lang="ru-RU" sz="1600" kern="50" dirty="0" smtClean="0">
              <a:solidFill>
                <a:srgbClr val="000000"/>
              </a:solidFill>
              <a:latin typeface="Times New Roman" panose="02020603050405020304" pitchFamily="18" charset="0"/>
              <a:ea typeface="Andale Sans UI"/>
              <a:cs typeface="Times New Roman" panose="02020603050405020304" pitchFamily="18" charset="0"/>
            </a:endParaRPr>
          </a:p>
          <a:p>
            <a:pPr marL="0" indent="0" algn="just">
              <a:spcBef>
                <a:spcPts val="192"/>
              </a:spcBef>
              <a:buNone/>
              <a:tabLst>
                <a:tab pos="676275" algn="l"/>
              </a:tabLst>
            </a:pPr>
            <a:endParaRPr lang="ru-RU" sz="1900" dirty="0">
              <a:latin typeface="Times New Roman" panose="02020603050405020304" pitchFamily="18" charset="0"/>
              <a:cs typeface="Times New Roman" panose="02020603050405020304" pitchFamily="18" charset="0"/>
            </a:endParaRPr>
          </a:p>
          <a:p>
            <a:pPr marL="0" indent="0" algn="just">
              <a:spcBef>
                <a:spcPts val="192"/>
              </a:spcBef>
              <a:buNone/>
              <a:tabLst>
                <a:tab pos="676275" algn="l"/>
              </a:tabLst>
            </a:pPr>
            <a:r>
              <a:rPr lang="ru-RU" sz="1900" dirty="0" smtClean="0">
                <a:latin typeface="Times New Roman" panose="02020603050405020304" pitchFamily="18" charset="0"/>
                <a:cs typeface="Times New Roman" panose="02020603050405020304" pitchFamily="18" charset="0"/>
              </a:rPr>
              <a:t> </a:t>
            </a:r>
            <a:endParaRPr lang="ru-RU" sz="1900" dirty="0">
              <a:latin typeface="Times New Roman" panose="02020603050405020304" pitchFamily="18" charset="0"/>
              <a:cs typeface="Times New Roman" panose="02020603050405020304" pitchFamily="18" charset="0"/>
            </a:endParaRPr>
          </a:p>
          <a:p>
            <a:pPr marL="0" indent="0">
              <a:buNone/>
            </a:pPr>
            <a:r>
              <a:rPr lang="ru-RU" sz="1800" dirty="0"/>
              <a:t/>
            </a:r>
            <a:br>
              <a:rPr lang="ru-RU" sz="1800" dirty="0"/>
            </a:br>
            <a:r>
              <a:rPr lang="ru-RU" sz="1800" dirty="0"/>
              <a:t/>
            </a:r>
            <a:br>
              <a:rPr lang="ru-RU" sz="1800" dirty="0"/>
            </a:br>
            <a:endParaRPr lang="ru-RU" sz="1800" dirty="0"/>
          </a:p>
          <a:p>
            <a:pPr marL="347472" indent="-347472" algn="just">
              <a:spcBef>
                <a:spcPts val="192"/>
              </a:spcBef>
              <a:tabLst>
                <a:tab pos="676275" algn="l"/>
              </a:tabLst>
            </a:pPr>
            <a:endParaRPr lang="ru-RU" sz="1800" kern="50" dirty="0" smtClean="0">
              <a:solidFill>
                <a:srgbClr val="000000"/>
              </a:solidFill>
              <a:latin typeface="Times New Roman" panose="02020603050405020304" pitchFamily="18" charset="0"/>
              <a:ea typeface="Andale Sans UI"/>
            </a:endParaRPr>
          </a:p>
          <a:p>
            <a:pPr marL="347472" indent="-347472" algn="just">
              <a:spcBef>
                <a:spcPts val="192"/>
              </a:spcBef>
              <a:tabLst>
                <a:tab pos="676275" algn="l"/>
              </a:tabLst>
            </a:pPr>
            <a:endParaRPr lang="ru-RU" sz="1800" kern="50" dirty="0">
              <a:solidFill>
                <a:srgbClr val="000000"/>
              </a:solidFill>
              <a:latin typeface="Times New Roman" panose="02020603050405020304" pitchFamily="18" charset="0"/>
            </a:endParaRPr>
          </a:p>
          <a:p>
            <a:pPr marL="0" indent="0" algn="just">
              <a:spcBef>
                <a:spcPts val="192"/>
              </a:spcBef>
              <a:buNone/>
              <a:tabLst>
                <a:tab pos="676275" algn="l"/>
              </a:tabLst>
            </a:pPr>
            <a:endParaRPr lang="ru-RU" sz="1800" dirty="0"/>
          </a:p>
          <a:p>
            <a:endParaRPr lang="ru-RU" sz="1800" dirty="0"/>
          </a:p>
        </p:txBody>
      </p:sp>
      <p:pic>
        <p:nvPicPr>
          <p:cNvPr id="4" name="Picture 2" descr="http://matcreative.ru/images/my/474c67f15508fcf9bdd35c54fd45ca9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91578"/>
            <a:ext cx="1905000"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783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
            </a:r>
            <a:br>
              <a:rPr lang="ru-RU" sz="1800" dirty="0" smtClean="0"/>
            </a:br>
            <a:r>
              <a:rPr lang="ru-RU" sz="3600" b="1" dirty="0" smtClean="0"/>
              <a:t>Конкурс «Учитель года Кировской области»</a:t>
            </a:r>
            <a:br>
              <a:rPr lang="ru-RU" sz="3600" b="1" dirty="0" smtClean="0"/>
            </a:br>
            <a:endParaRPr lang="ru-RU" sz="3600" b="1"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 </a:t>
            </a:r>
            <a:r>
              <a:rPr lang="ru-RU" sz="2400" b="1" dirty="0" smtClean="0"/>
              <a:t>Проводится по 7 номинациям</a:t>
            </a:r>
            <a:r>
              <a:rPr lang="ru-RU" sz="2400" dirty="0" smtClean="0"/>
              <a:t>:</a:t>
            </a:r>
          </a:p>
          <a:p>
            <a:r>
              <a:rPr lang="ru-RU" sz="2400" dirty="0" smtClean="0"/>
              <a:t>«Учитель года»,</a:t>
            </a:r>
          </a:p>
          <a:p>
            <a:r>
              <a:rPr lang="ru-RU" sz="2400" dirty="0" smtClean="0"/>
              <a:t>«Воспитатель года»</a:t>
            </a:r>
          </a:p>
          <a:p>
            <a:r>
              <a:rPr lang="ru-RU" sz="2400" dirty="0" smtClean="0"/>
              <a:t>«Педагогический дебют» (с 2017 года)</a:t>
            </a:r>
          </a:p>
          <a:p>
            <a:r>
              <a:rPr lang="ru-RU" sz="2400" dirty="0" smtClean="0"/>
              <a:t>«Преподаватель профессионального цикла» (с 2017 года)</a:t>
            </a:r>
          </a:p>
          <a:p>
            <a:r>
              <a:rPr lang="ru-RU" sz="2400" dirty="0" smtClean="0"/>
              <a:t>«Сердце отдаю детям»</a:t>
            </a:r>
          </a:p>
          <a:p>
            <a:r>
              <a:rPr lang="ru-RU" sz="2400" dirty="0" smtClean="0"/>
              <a:t>«Педагог-психолог  года»</a:t>
            </a:r>
          </a:p>
          <a:p>
            <a:pPr marL="0">
              <a:lnSpc>
                <a:spcPct val="120000"/>
              </a:lnSpc>
              <a:spcBef>
                <a:spcPts val="0"/>
              </a:spcBef>
            </a:pPr>
            <a:r>
              <a:rPr lang="ru-RU" sz="2400" dirty="0" smtClean="0"/>
              <a:t>«Мастер производственного обучения года»(с 2013года)</a:t>
            </a:r>
          </a:p>
          <a:p>
            <a:pPr marL="0">
              <a:lnSpc>
                <a:spcPct val="120000"/>
              </a:lnSpc>
              <a:spcBef>
                <a:spcPts val="0"/>
              </a:spcBef>
              <a:buNone/>
            </a:pPr>
            <a:endParaRPr lang="ru-RU" sz="2400" b="1" dirty="0" smtClean="0"/>
          </a:p>
          <a:p>
            <a:pPr marL="0">
              <a:lnSpc>
                <a:spcPct val="120000"/>
              </a:lnSpc>
              <a:spcBef>
                <a:spcPts val="0"/>
              </a:spcBef>
              <a:buNone/>
            </a:pPr>
            <a:r>
              <a:rPr lang="ru-RU" sz="2400" b="1" dirty="0" smtClean="0"/>
              <a:t>Участников областного этапа конкурса за 27 лет проведения конкурса:</a:t>
            </a:r>
          </a:p>
          <a:p>
            <a:pPr marL="0">
              <a:lnSpc>
                <a:spcPct val="120000"/>
              </a:lnSpc>
              <a:spcBef>
                <a:spcPts val="0"/>
              </a:spcBef>
              <a:buNone/>
            </a:pPr>
            <a:r>
              <a:rPr lang="ru-RU" sz="2400" b="1" dirty="0" smtClean="0"/>
              <a:t>503 педагога</a:t>
            </a:r>
          </a:p>
          <a:p>
            <a:pPr>
              <a:buNone/>
            </a:pPr>
            <a:r>
              <a:rPr lang="ru-RU" sz="2400" dirty="0" smtClean="0"/>
              <a:t>Из них:   277- учителей</a:t>
            </a:r>
            <a:br>
              <a:rPr lang="ru-RU" sz="2400" dirty="0" smtClean="0"/>
            </a:br>
            <a:r>
              <a:rPr lang="ru-RU" sz="2400" dirty="0" smtClean="0"/>
              <a:t>	  83– педагога дополнительного образования.</a:t>
            </a:r>
          </a:p>
          <a:p>
            <a:pPr>
              <a:buNone/>
            </a:pPr>
            <a:r>
              <a:rPr lang="ru-RU" sz="2400" dirty="0" smtClean="0"/>
              <a:t>		  91 -  воспитателей</a:t>
            </a:r>
          </a:p>
          <a:p>
            <a:pPr>
              <a:buNone/>
            </a:pPr>
            <a:r>
              <a:rPr lang="ru-RU" sz="2400" dirty="0" smtClean="0"/>
              <a:t> 		  21 – педагогов – психологов</a:t>
            </a:r>
          </a:p>
          <a:p>
            <a:pPr>
              <a:buNone/>
            </a:pPr>
            <a:r>
              <a:rPr lang="ru-RU" sz="2400" dirty="0" smtClean="0"/>
              <a:t> 		   11 – мастеров  производственного (всего 121)</a:t>
            </a:r>
          </a:p>
          <a:p>
            <a:pPr>
              <a:buNone/>
            </a:pPr>
            <a:r>
              <a:rPr lang="ru-RU" sz="2400" dirty="0" smtClean="0"/>
              <a:t>		    6 – молодых учителей</a:t>
            </a:r>
          </a:p>
          <a:p>
            <a:pPr>
              <a:buNone/>
            </a:pPr>
            <a:r>
              <a:rPr lang="ru-RU" sz="2400" dirty="0" smtClean="0"/>
              <a:t>		    8 – педагогов профессионального цикла</a:t>
            </a:r>
          </a:p>
          <a:p>
            <a:pPr>
              <a:buNone/>
            </a:pPr>
            <a:r>
              <a:rPr lang="ru-RU" sz="2400" dirty="0" smtClean="0"/>
              <a:t>За последние шесть лет во всех этапах конкурса  участвовали – 2517 педагогов</a:t>
            </a:r>
            <a:endParaRPr lang="ru-RU" sz="2400" dirty="0"/>
          </a:p>
        </p:txBody>
      </p:sp>
    </p:spTree>
    <p:extLst>
      <p:ext uri="{BB962C8B-B14F-4D97-AF65-F5344CB8AC3E}">
        <p14:creationId xmlns:p14="http://schemas.microsoft.com/office/powerpoint/2010/main" val="1053266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Фестиваль </a:t>
            </a:r>
            <a:r>
              <a:rPr lang="ru-RU" sz="3600" b="1" dirty="0">
                <a:latin typeface="Times New Roman" pitchFamily="18" charset="0"/>
                <a:cs typeface="Times New Roman" pitchFamily="18" charset="0"/>
              </a:rPr>
              <a:t>педагогического мастерства</a:t>
            </a:r>
            <a:br>
              <a:rPr lang="ru-RU" sz="3600" b="1" dirty="0">
                <a:latin typeface="Times New Roman" pitchFamily="18" charset="0"/>
                <a:cs typeface="Times New Roman" pitchFamily="18" charset="0"/>
              </a:rPr>
            </a:br>
            <a:r>
              <a:rPr lang="ru-RU" sz="3600" b="1" dirty="0">
                <a:latin typeface="Times New Roman" pitchFamily="18" charset="0"/>
                <a:cs typeface="Times New Roman" pitchFamily="18" charset="0"/>
              </a:rPr>
              <a:t>«Профессионализм. Творчество. Успех.»</a:t>
            </a:r>
            <a:br>
              <a:rPr lang="ru-RU" sz="3600" b="1" dirty="0">
                <a:latin typeface="Times New Roman" pitchFamily="18" charset="0"/>
                <a:cs typeface="Times New Roman" pitchFamily="18" charset="0"/>
              </a:rPr>
            </a:b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marL="0" indent="0">
              <a:buNone/>
            </a:pPr>
            <a:r>
              <a:rPr lang="ru-RU" sz="2800" b="1" dirty="0"/>
              <a:t>Цели Фестиваля:</a:t>
            </a:r>
            <a:endParaRPr lang="ru-RU" sz="2800" dirty="0"/>
          </a:p>
          <a:p>
            <a:pPr marL="0" indent="0">
              <a:buNone/>
            </a:pPr>
            <a:r>
              <a:rPr lang="ru-RU" sz="2800" b="1" dirty="0"/>
              <a:t>- </a:t>
            </a:r>
            <a:r>
              <a:rPr lang="ru-RU" sz="2800" dirty="0"/>
              <a:t>распространение опыта работы педагогов </a:t>
            </a:r>
            <a:r>
              <a:rPr lang="ru-RU" sz="2800" b="1" dirty="0"/>
              <a:t>–</a:t>
            </a:r>
            <a:r>
              <a:rPr lang="ru-RU" sz="2800" dirty="0"/>
              <a:t> участников профессиональных конкурсов разных лет;</a:t>
            </a:r>
          </a:p>
          <a:p>
            <a:pPr marL="0" indent="0">
              <a:buNone/>
            </a:pPr>
            <a:r>
              <a:rPr lang="ru-RU" sz="2800" b="1" dirty="0"/>
              <a:t>-</a:t>
            </a:r>
            <a:r>
              <a:rPr lang="ru-RU" sz="2800" dirty="0"/>
              <a:t> формирование мотивации педагогов к участию в конкурсном</a:t>
            </a:r>
            <a:r>
              <a:rPr lang="en-US" sz="2800" dirty="0"/>
              <a:t> </a:t>
            </a:r>
            <a:r>
              <a:rPr lang="ru-RU" sz="2800" dirty="0"/>
              <a:t>движении;</a:t>
            </a:r>
          </a:p>
          <a:p>
            <a:pPr marL="0" indent="0">
              <a:buNone/>
            </a:pPr>
            <a:r>
              <a:rPr lang="ru-RU" sz="2800" b="1" dirty="0"/>
              <a:t>- </a:t>
            </a:r>
            <a:r>
              <a:rPr lang="ru-RU" sz="2800" dirty="0"/>
              <a:t>расширение диапазона профессионального общения педагогов области, организация и поддержка деятельности сообществ (клубов) педагогов;</a:t>
            </a:r>
          </a:p>
          <a:p>
            <a:pPr marL="0" indent="0">
              <a:buNone/>
            </a:pPr>
            <a:r>
              <a:rPr lang="ru-RU" sz="2800" b="1" dirty="0"/>
              <a:t>-</a:t>
            </a:r>
            <a:r>
              <a:rPr lang="ru-RU" sz="2800" dirty="0"/>
              <a:t> поддержка новых технологий в организации образовательного процесса, направленных на рост профессионального мастерства педагогических работников.</a:t>
            </a: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053423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000" b="1" dirty="0" smtClean="0">
                <a:latin typeface="Times New Roman" pitchFamily="18" charset="0"/>
                <a:cs typeface="Times New Roman" pitchFamily="18" charset="0"/>
              </a:rPr>
              <a:t>Программа </a:t>
            </a:r>
            <a:r>
              <a:rPr lang="en-US" sz="4000" b="1" dirty="0" smtClean="0">
                <a:latin typeface="Times New Roman" pitchFamily="18" charset="0"/>
                <a:cs typeface="Times New Roman" pitchFamily="18" charset="0"/>
              </a:rPr>
              <a:t>I</a:t>
            </a:r>
            <a:r>
              <a:rPr lang="ru-RU" sz="4000" b="1" dirty="0" smtClean="0">
                <a:latin typeface="Times New Roman" pitchFamily="18" charset="0"/>
                <a:cs typeface="Times New Roman" pitchFamily="18" charset="0"/>
              </a:rPr>
              <a:t> Фестиваля </a:t>
            </a:r>
            <a:br>
              <a:rPr lang="ru-RU" sz="4000" b="1"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(с 21 по 24 ноября 2017 года)</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a:xfrm>
            <a:off x="539552" y="1700808"/>
            <a:ext cx="8229600" cy="4525963"/>
          </a:xfrm>
        </p:spPr>
        <p:txBody>
          <a:bodyPr>
            <a:normAutofit lnSpcReduction="10000"/>
          </a:bodyPr>
          <a:lstStyle/>
          <a:p>
            <a:pPr marL="0" indent="0">
              <a:buNone/>
            </a:pPr>
            <a:r>
              <a:rPr lang="ru-RU" sz="2000" dirty="0" smtClean="0">
                <a:latin typeface="Times New Roman" pitchFamily="18" charset="0"/>
                <a:cs typeface="Times New Roman" pitchFamily="18" charset="0"/>
              </a:rPr>
              <a:t>21ноября </a:t>
            </a:r>
            <a:r>
              <a:rPr lang="ru-RU" sz="2000" b="1" dirty="0" smtClean="0">
                <a:latin typeface="Times New Roman" pitchFamily="18" charset="0"/>
                <a:cs typeface="Times New Roman" pitchFamily="18" charset="0"/>
              </a:rPr>
              <a:t> - </a:t>
            </a:r>
            <a:r>
              <a:rPr lang="ru-RU" sz="2000" b="1" dirty="0">
                <a:latin typeface="Times New Roman" pitchFamily="18" charset="0"/>
                <a:cs typeface="Times New Roman" pitchFamily="18" charset="0"/>
              </a:rPr>
              <a:t>Педагогический калейдоскоп «Путь к успеху» - День взаимодействия с молодыми педагогами </a:t>
            </a:r>
            <a:br>
              <a:rPr lang="ru-RU" sz="2000" b="1" dirty="0">
                <a:latin typeface="Times New Roman" pitchFamily="18" charset="0"/>
                <a:cs typeface="Times New Roman" pitchFamily="18" charset="0"/>
              </a:rPr>
            </a:br>
            <a:r>
              <a:rPr lang="ru-RU" sz="2000" b="1" dirty="0">
                <a:latin typeface="Times New Roman" pitchFamily="18" charset="0"/>
                <a:cs typeface="Times New Roman" pitchFamily="18" charset="0"/>
              </a:rPr>
              <a:t>и студентами </a:t>
            </a:r>
            <a:r>
              <a:rPr lang="ru-RU" sz="2000" b="1" dirty="0" smtClean="0">
                <a:latin typeface="Times New Roman" pitchFamily="18" charset="0"/>
                <a:cs typeface="Times New Roman" pitchFamily="18" charset="0"/>
              </a:rPr>
              <a:t>педагогических колледжей Кировской области</a:t>
            </a:r>
          </a:p>
          <a:p>
            <a:pPr marL="0" indent="0">
              <a:buNone/>
            </a:pP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smtClean="0">
                <a:latin typeface="Times New Roman" pitchFamily="18" charset="0"/>
                <a:cs typeface="Times New Roman" pitchFamily="18" charset="0"/>
              </a:rPr>
              <a:t>22 ноября - </a:t>
            </a:r>
            <a:r>
              <a:rPr lang="ru-RU" sz="2000" b="1" dirty="0"/>
              <a:t>«Авторская школа педагога» </a:t>
            </a:r>
            <a:r>
              <a:rPr lang="ru-RU" sz="2000" b="1" dirty="0" smtClean="0"/>
              <a:t>-</a:t>
            </a:r>
            <a:r>
              <a:rPr lang="ru-RU" sz="2000" b="1" dirty="0"/>
              <a:t> День работы</a:t>
            </a:r>
            <a:r>
              <a:rPr lang="ru-RU" sz="2000" b="1" dirty="0" smtClean="0"/>
              <a:t> </a:t>
            </a:r>
            <a:r>
              <a:rPr lang="ru-RU" sz="2000" b="1" dirty="0"/>
              <a:t/>
            </a:r>
            <a:br>
              <a:rPr lang="ru-RU" sz="2000" b="1" dirty="0"/>
            </a:br>
            <a:r>
              <a:rPr lang="ru-RU" sz="2000" b="1" dirty="0" smtClean="0"/>
              <a:t>в </a:t>
            </a:r>
            <a:r>
              <a:rPr lang="ru-RU" sz="2000" b="1" dirty="0"/>
              <a:t>образовательных организациях города </a:t>
            </a:r>
            <a:r>
              <a:rPr lang="ru-RU" sz="2000" b="1" dirty="0" smtClean="0"/>
              <a:t>Кирова </a:t>
            </a:r>
            <a:r>
              <a:rPr lang="ru-RU" sz="2000" b="1" dirty="0"/>
              <a:t>Педагогическая экспедиция </a:t>
            </a:r>
            <a:br>
              <a:rPr lang="ru-RU" sz="2000" b="1" dirty="0"/>
            </a:br>
            <a:r>
              <a:rPr lang="ru-RU" sz="2000" b="1" dirty="0"/>
              <a:t>«Профессионализм педагога – залог успеха современной школы</a:t>
            </a:r>
            <a:r>
              <a:rPr lang="ru-RU" sz="2000" b="1" dirty="0" smtClean="0"/>
              <a:t>»</a:t>
            </a:r>
          </a:p>
          <a:p>
            <a:pPr marL="0" indent="0">
              <a:buNone/>
            </a:pPr>
            <a:endParaRPr lang="ru-RU" sz="2000" dirty="0"/>
          </a:p>
          <a:p>
            <a:pPr marL="0" indent="0">
              <a:buNone/>
            </a:pPr>
            <a:r>
              <a:rPr lang="ru-RU" sz="2000" dirty="0" smtClean="0"/>
              <a:t>23 ноября - </a:t>
            </a:r>
            <a:r>
              <a:rPr lang="ru-RU" sz="2000" b="1" dirty="0"/>
              <a:t>«Мы ждем вас в школах»</a:t>
            </a:r>
            <a:r>
              <a:rPr lang="ru-RU" sz="2000" dirty="0"/>
              <a:t> </a:t>
            </a:r>
            <a:r>
              <a:rPr lang="ru-RU" sz="2000" b="1" dirty="0"/>
              <a:t>- День работы со студентами ФГБОУ ВО «Вятский государственный </a:t>
            </a:r>
            <a:r>
              <a:rPr lang="ru-RU" sz="2000" b="1" dirty="0" smtClean="0"/>
              <a:t>университет</a:t>
            </a:r>
          </a:p>
          <a:p>
            <a:pPr marL="0" indent="0">
              <a:buNone/>
            </a:pPr>
            <a:endParaRPr lang="ru-RU" sz="2000" b="1" dirty="0" smtClean="0"/>
          </a:p>
          <a:p>
            <a:pPr marL="0" indent="0">
              <a:buNone/>
            </a:pPr>
            <a:r>
              <a:rPr lang="ru-RU" sz="2000" dirty="0" smtClean="0"/>
              <a:t>24 ноября </a:t>
            </a:r>
            <a:r>
              <a:rPr lang="ru-RU" sz="2000" b="1" dirty="0" smtClean="0"/>
              <a:t>- </a:t>
            </a:r>
            <a:r>
              <a:rPr lang="ru-RU" sz="2000" b="1" dirty="0"/>
              <a:t>«Успех – рождает успех» - День взаимодействия </a:t>
            </a:r>
            <a:br>
              <a:rPr lang="ru-RU" sz="2000" b="1" dirty="0"/>
            </a:br>
            <a:r>
              <a:rPr lang="ru-RU" sz="2000" b="1" dirty="0"/>
              <a:t>с директорами образовательных организаций</a:t>
            </a:r>
            <a:endParaRPr lang="ru-RU" sz="2000" dirty="0"/>
          </a:p>
          <a:p>
            <a:pPr marL="0" indent="0">
              <a:buNone/>
            </a:pPr>
            <a:endParaRPr lang="ru-RU" sz="2400" dirty="0"/>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4000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t>Конкурс «Красивая школа- 2017»</a:t>
            </a:r>
            <a:endParaRPr lang="ru-RU" sz="4000" b="1" dirty="0"/>
          </a:p>
        </p:txBody>
      </p:sp>
      <p:sp>
        <p:nvSpPr>
          <p:cNvPr id="4" name="Содержимое 3"/>
          <p:cNvSpPr>
            <a:spLocks noGrp="1"/>
          </p:cNvSpPr>
          <p:nvPr>
            <p:ph sz="half" idx="2"/>
          </p:nvPr>
        </p:nvSpPr>
        <p:spPr>
          <a:xfrm>
            <a:off x="4572000" y="1700808"/>
            <a:ext cx="4038600" cy="4525963"/>
          </a:xfrm>
        </p:spPr>
        <p:txBody>
          <a:bodyPr>
            <a:normAutofit fontScale="25000" lnSpcReduction="20000"/>
          </a:bodyPr>
          <a:lstStyle/>
          <a:p>
            <a:endParaRPr lang="ru-RU" dirty="0" smtClean="0"/>
          </a:p>
          <a:p>
            <a:pPr>
              <a:buNone/>
            </a:pPr>
            <a:r>
              <a:rPr lang="ru-RU" sz="7200" b="1" dirty="0" smtClean="0"/>
              <a:t>Четыре номинации конкурса</a:t>
            </a:r>
          </a:p>
          <a:p>
            <a:pPr marL="0" indent="0">
              <a:buNone/>
            </a:pPr>
            <a:r>
              <a:rPr lang="ru-RU" sz="7200" i="1" dirty="0">
                <a:latin typeface="Times New Roman" pitchFamily="18" charset="0"/>
                <a:cs typeface="Times New Roman" pitchFamily="18" charset="0"/>
              </a:rPr>
              <a:t>Для всех типов образовательных организаций:</a:t>
            </a:r>
          </a:p>
          <a:p>
            <a:pPr marL="0" indent="0">
              <a:buNone/>
            </a:pPr>
            <a:r>
              <a:rPr lang="ru-RU" sz="7200" b="1" dirty="0"/>
              <a:t>«Память сердца»</a:t>
            </a:r>
            <a:endParaRPr lang="ru-RU" sz="7200" dirty="0"/>
          </a:p>
          <a:p>
            <a:pPr marL="0" indent="0">
              <a:buNone/>
            </a:pPr>
            <a:r>
              <a:rPr lang="ru-RU" sz="7200" b="1" dirty="0"/>
              <a:t> «С чего начинается Родина</a:t>
            </a:r>
            <a:r>
              <a:rPr lang="ru-RU" sz="7200" b="1" dirty="0" smtClean="0"/>
              <a:t>…»</a:t>
            </a:r>
          </a:p>
          <a:p>
            <a:pPr marL="0" indent="0">
              <a:buNone/>
            </a:pPr>
            <a:endParaRPr lang="ru-RU" sz="7200" dirty="0" smtClean="0"/>
          </a:p>
          <a:p>
            <a:pPr marL="0" indent="0">
              <a:buNone/>
            </a:pPr>
            <a:r>
              <a:rPr lang="ru-RU" sz="6400" b="1" dirty="0" smtClean="0"/>
              <a:t> </a:t>
            </a:r>
            <a:r>
              <a:rPr lang="ru-RU" sz="6400" i="1" dirty="0"/>
              <a:t>Для педагогических и руководящих работников системы образования</a:t>
            </a:r>
          </a:p>
          <a:p>
            <a:pPr marL="0" indent="0">
              <a:buNone/>
            </a:pPr>
            <a:r>
              <a:rPr lang="ru-RU" sz="6400" b="1" dirty="0"/>
              <a:t>Дизайн-проект «Усадьба педагога</a:t>
            </a:r>
            <a:r>
              <a:rPr lang="ru-RU" sz="6400" b="1" dirty="0" smtClean="0"/>
              <a:t>»</a:t>
            </a:r>
          </a:p>
          <a:p>
            <a:pPr marL="0" indent="0">
              <a:buNone/>
            </a:pPr>
            <a:endParaRPr lang="ru-RU" sz="6400" dirty="0"/>
          </a:p>
          <a:p>
            <a:pPr marL="0" indent="0">
              <a:buNone/>
            </a:pPr>
            <a:r>
              <a:rPr lang="ru-RU" sz="6400" b="1" dirty="0"/>
              <a:t> </a:t>
            </a:r>
            <a:r>
              <a:rPr lang="ru-RU" sz="6400" i="1" dirty="0"/>
              <a:t>Для обучающихся, воспитанников и студентов образовательных организаций всех типов </a:t>
            </a:r>
          </a:p>
          <a:p>
            <a:pPr marL="0" indent="0">
              <a:buNone/>
            </a:pPr>
            <a:r>
              <a:rPr lang="ru-RU" sz="6400" b="1" dirty="0"/>
              <a:t>Конкурс исследовательских проектов по направлениям: «Открываем тайны неживой природы», «Изучаем жизнь животных в экосистемах», «Изучаем жизнь растений в экосистемах», «Исследуем экологию жизненного пространства человека</a:t>
            </a:r>
            <a:r>
              <a:rPr lang="ru-RU" sz="6400" dirty="0"/>
              <a:t>».</a:t>
            </a:r>
          </a:p>
          <a:p>
            <a:pPr marL="0" indent="0">
              <a:buNone/>
            </a:pPr>
            <a:endParaRPr lang="ru-RU" sz="6400" dirty="0"/>
          </a:p>
          <a:p>
            <a:pPr>
              <a:buNone/>
            </a:pPr>
            <a:r>
              <a:rPr lang="ru-RU" sz="6400" dirty="0" smtClean="0"/>
              <a:t>	</a:t>
            </a:r>
          </a:p>
          <a:p>
            <a:pPr>
              <a:buNone/>
            </a:pPr>
            <a:endParaRPr lang="ru-RU" sz="6400" dirty="0" smtClean="0"/>
          </a:p>
          <a:p>
            <a:pPr>
              <a:buNone/>
            </a:pPr>
            <a:r>
              <a:rPr lang="ru-RU" sz="6400" dirty="0" smtClean="0"/>
              <a:t>	 </a:t>
            </a:r>
          </a:p>
          <a:p>
            <a:pPr marL="0" indent="0">
              <a:buNone/>
            </a:pPr>
            <a:r>
              <a:rPr lang="ru-RU" sz="6400" b="1" dirty="0"/>
              <a:t> </a:t>
            </a:r>
            <a:endParaRPr lang="ru-RU" sz="6400" dirty="0"/>
          </a:p>
          <a:p>
            <a:r>
              <a:rPr lang="ru-RU" sz="6400" b="1" dirty="0"/>
              <a:t> </a:t>
            </a:r>
            <a:endParaRPr lang="ru-RU" sz="6400" dirty="0"/>
          </a:p>
          <a:p>
            <a:r>
              <a:rPr lang="ru-RU" sz="6400" i="1" dirty="0"/>
              <a:t> </a:t>
            </a:r>
            <a:endParaRPr lang="ru-RU" sz="6400" dirty="0"/>
          </a:p>
          <a:p>
            <a:pPr>
              <a:buNone/>
            </a:pPr>
            <a:endParaRPr lang="ru-RU" sz="6400" dirty="0" smtClean="0"/>
          </a:p>
          <a:p>
            <a:pPr>
              <a:buNone/>
            </a:pPr>
            <a:r>
              <a:rPr lang="ru-RU" sz="6400" dirty="0" smtClean="0"/>
              <a:t> </a:t>
            </a:r>
          </a:p>
          <a:p>
            <a:pPr>
              <a:buNone/>
            </a:pPr>
            <a:r>
              <a:rPr lang="ru-RU" sz="6400" dirty="0" smtClean="0"/>
              <a:t>	</a:t>
            </a:r>
          </a:p>
          <a:p>
            <a:pPr>
              <a:buNone/>
            </a:pPr>
            <a:r>
              <a:rPr lang="ru-RU" sz="6400" dirty="0" smtClean="0"/>
              <a:t/>
            </a:r>
            <a:br>
              <a:rPr lang="ru-RU" sz="6400" dirty="0" smtClean="0"/>
            </a:br>
            <a:endParaRPr lang="ru-RU" sz="6400" dirty="0" smtClean="0"/>
          </a:p>
          <a:p>
            <a:pPr>
              <a:buNone/>
            </a:pPr>
            <a:r>
              <a:rPr lang="ru-RU" sz="4800" dirty="0" smtClean="0"/>
              <a:t/>
            </a:r>
            <a:br>
              <a:rPr lang="ru-RU" sz="4800" dirty="0" smtClean="0"/>
            </a:br>
            <a:endParaRPr lang="ru-RU" sz="4800" dirty="0" smtClean="0"/>
          </a:p>
          <a:p>
            <a:endParaRPr lang="ru-RU" dirty="0" smtClean="0"/>
          </a:p>
          <a:p>
            <a:endParaRPr lang="ru-RU" dirty="0"/>
          </a:p>
        </p:txBody>
      </p:sp>
      <p:pic>
        <p:nvPicPr>
          <p:cNvPr id="1026" name="Picture 2" descr="C:\Users\User\Desktop\1[1].png"/>
          <p:cNvPicPr>
            <a:picLocks noGrp="1" noChangeAspect="1" noChangeArrowheads="1"/>
          </p:cNvPicPr>
          <p:nvPr>
            <p:ph sz="half" idx="1"/>
          </p:nvPr>
        </p:nvPicPr>
        <p:blipFill>
          <a:blip r:embed="rId2"/>
          <a:srcRect/>
          <a:stretch>
            <a:fillRect/>
          </a:stretch>
        </p:blipFill>
        <p:spPr bwMode="auto">
          <a:xfrm>
            <a:off x="500034" y="1907388"/>
            <a:ext cx="3714776" cy="3194530"/>
          </a:xfrm>
          <a:prstGeom prst="rect">
            <a:avLst/>
          </a:prstGeom>
          <a:noFill/>
        </p:spPr>
      </p:pic>
    </p:spTree>
    <p:extLst>
      <p:ext uri="{BB962C8B-B14F-4D97-AF65-F5344CB8AC3E}">
        <p14:creationId xmlns:p14="http://schemas.microsoft.com/office/powerpoint/2010/main" val="1788180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936104"/>
          </a:xfrm>
        </p:spPr>
        <p:txBody>
          <a:bodyPr>
            <a:normAutofit/>
          </a:bodyPr>
          <a:lstStyle/>
          <a:p>
            <a:r>
              <a:rPr lang="ru-RU" sz="3800" b="1" dirty="0" smtClean="0"/>
              <a:t>КОНТАКТЫ</a:t>
            </a:r>
            <a:endParaRPr lang="ru-RU" sz="3800" b="1" dirty="0"/>
          </a:p>
        </p:txBody>
      </p:sp>
      <p:sp>
        <p:nvSpPr>
          <p:cNvPr id="3" name="Содержимое 2"/>
          <p:cNvSpPr>
            <a:spLocks noGrp="1"/>
          </p:cNvSpPr>
          <p:nvPr>
            <p:ph idx="1"/>
          </p:nvPr>
        </p:nvSpPr>
        <p:spPr/>
        <p:txBody>
          <a:bodyPr>
            <a:normAutofit/>
          </a:bodyPr>
          <a:lstStyle/>
          <a:p>
            <a:pPr algn="ctr">
              <a:buNone/>
            </a:pPr>
            <a:endParaRPr lang="ru-RU" sz="2800" b="1" dirty="0" smtClean="0"/>
          </a:p>
          <a:p>
            <a:pPr algn="ctr">
              <a:buNone/>
            </a:pPr>
            <a:r>
              <a:rPr lang="ru-RU" sz="2800" b="1" dirty="0" smtClean="0"/>
              <a:t>Центр </a:t>
            </a:r>
            <a:r>
              <a:rPr lang="ru-RU" sz="2800" b="1" dirty="0"/>
              <a:t>организационного и методического сопровождения </a:t>
            </a:r>
            <a:r>
              <a:rPr lang="ru-RU" sz="2800" b="1" dirty="0" smtClean="0"/>
              <a:t>мероприятий</a:t>
            </a:r>
          </a:p>
          <a:p>
            <a:pPr algn="ctr">
              <a:buNone/>
            </a:pPr>
            <a:r>
              <a:rPr lang="ru-RU" sz="2800" b="1" dirty="0" smtClean="0"/>
              <a:t>телефон/факс  (8332)53-00-55</a:t>
            </a:r>
          </a:p>
          <a:p>
            <a:pPr algn="ctr">
              <a:buNone/>
            </a:pPr>
            <a:r>
              <a:rPr lang="ru-RU" sz="2800" b="1" dirty="0" smtClean="0"/>
              <a:t>эл. почта:  </a:t>
            </a:r>
            <a:r>
              <a:rPr lang="en-US" sz="2800" b="1" dirty="0" smtClean="0"/>
              <a:t>pnpo@kirovipk.ru</a:t>
            </a:r>
            <a:endParaRPr lang="ru-RU"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868958"/>
          </a:xfrm>
        </p:spPr>
        <p:txBody>
          <a:bodyPr>
            <a:noAutofit/>
          </a:bodyPr>
          <a:lstStyle/>
          <a:p>
            <a:r>
              <a:rPr lang="ru-RU" sz="3600" b="1" dirty="0"/>
              <a:t>Банк педагогического опыта </a:t>
            </a:r>
            <a:r>
              <a:rPr lang="ru-RU" sz="3600" b="1" dirty="0" smtClean="0"/>
              <a:t/>
            </a:r>
            <a:br>
              <a:rPr lang="ru-RU" sz="3600" b="1" dirty="0" smtClean="0"/>
            </a:br>
            <a:r>
              <a:rPr lang="ru-RU" sz="3600" dirty="0" smtClean="0"/>
              <a:t>(</a:t>
            </a:r>
            <a:r>
              <a:rPr lang="ru-RU" sz="3600" dirty="0"/>
              <a:t>далее </a:t>
            </a:r>
            <a:r>
              <a:rPr lang="ru-RU" sz="3600" dirty="0" smtClean="0"/>
              <a:t>– БПО)</a:t>
            </a:r>
            <a:endParaRPr lang="ru-RU" sz="3600" dirty="0"/>
          </a:p>
        </p:txBody>
      </p:sp>
      <p:sp>
        <p:nvSpPr>
          <p:cNvPr id="3" name="Объект 2"/>
          <p:cNvSpPr>
            <a:spLocks noGrp="1"/>
          </p:cNvSpPr>
          <p:nvPr>
            <p:ph idx="1"/>
          </p:nvPr>
        </p:nvSpPr>
        <p:spPr>
          <a:xfrm>
            <a:off x="457200" y="1700808"/>
            <a:ext cx="8229600" cy="4425355"/>
          </a:xfrm>
        </p:spPr>
        <p:txBody>
          <a:bodyPr>
            <a:normAutofit/>
          </a:bodyPr>
          <a:lstStyle/>
          <a:p>
            <a:pPr marL="0" indent="0" algn="just">
              <a:buNone/>
            </a:pPr>
            <a:r>
              <a:rPr lang="ru-RU" sz="3000" dirty="0" smtClean="0"/>
              <a:t>база </a:t>
            </a:r>
            <a:r>
              <a:rPr lang="ru-RU" sz="3000" dirty="0"/>
              <a:t>данных, которая содержит лучший педагогический и управленческий опыт, </a:t>
            </a:r>
            <a:r>
              <a:rPr lang="ru-RU" sz="3000" dirty="0" smtClean="0"/>
              <a:t/>
            </a:r>
            <a:br>
              <a:rPr lang="ru-RU" sz="3000" dirty="0" smtClean="0"/>
            </a:br>
            <a:r>
              <a:rPr lang="ru-RU" sz="3000" dirty="0" smtClean="0"/>
              <a:t>система </a:t>
            </a:r>
            <a:r>
              <a:rPr lang="ru-RU" sz="3000" dirty="0"/>
              <a:t>фиксирования, классификации, хранения, поиска, получения и распространения информации о педагогическом опыте, </a:t>
            </a:r>
            <a:r>
              <a:rPr lang="ru-RU" sz="3000" b="1" i="1" dirty="0"/>
              <a:t>удовлетворяющем </a:t>
            </a:r>
            <a:r>
              <a:rPr lang="ru-RU" sz="3000" b="1" i="1" dirty="0" smtClean="0"/>
              <a:t>критериям актуальности</a:t>
            </a:r>
            <a:r>
              <a:rPr lang="ru-RU" sz="3000" b="1" i="1" dirty="0"/>
              <a:t>, новизны, стабильности результатов </a:t>
            </a:r>
            <a:r>
              <a:rPr lang="ru-RU" sz="3000" b="1" i="1" dirty="0" smtClean="0"/>
              <a:t>за три года</a:t>
            </a:r>
            <a:endParaRPr lang="ru-RU" sz="3000" b="1" i="1" dirty="0"/>
          </a:p>
        </p:txBody>
      </p:sp>
    </p:spTree>
    <p:extLst>
      <p:ext uri="{BB962C8B-B14F-4D97-AF65-F5344CB8AC3E}">
        <p14:creationId xmlns:p14="http://schemas.microsoft.com/office/powerpoint/2010/main" val="307273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a:t>Цель создания БПО</a:t>
            </a:r>
          </a:p>
        </p:txBody>
      </p:sp>
      <p:sp>
        <p:nvSpPr>
          <p:cNvPr id="3" name="Объект 2"/>
          <p:cNvSpPr>
            <a:spLocks noGrp="1"/>
          </p:cNvSpPr>
          <p:nvPr>
            <p:ph idx="1"/>
          </p:nvPr>
        </p:nvSpPr>
        <p:spPr/>
        <p:txBody>
          <a:bodyPr>
            <a:normAutofit/>
          </a:bodyPr>
          <a:lstStyle/>
          <a:p>
            <a:pPr marL="0" indent="0">
              <a:lnSpc>
                <a:spcPct val="150000"/>
              </a:lnSpc>
              <a:spcBef>
                <a:spcPts val="0"/>
              </a:spcBef>
              <a:buNone/>
            </a:pPr>
            <a:r>
              <a:rPr lang="ru-RU" sz="1600" dirty="0" smtClean="0"/>
              <a:t> </a:t>
            </a:r>
            <a:r>
              <a:rPr lang="ru-RU" sz="2400" i="1" dirty="0" smtClean="0"/>
              <a:t>Обеспечить</a:t>
            </a:r>
          </a:p>
          <a:p>
            <a:pPr algn="just">
              <a:lnSpc>
                <a:spcPct val="150000"/>
              </a:lnSpc>
              <a:spcBef>
                <a:spcPts val="0"/>
              </a:spcBef>
              <a:buFontTx/>
              <a:buChar char="-"/>
            </a:pPr>
            <a:r>
              <a:rPr lang="ru-RU" sz="2400" dirty="0" smtClean="0"/>
              <a:t>распространение </a:t>
            </a:r>
            <a:r>
              <a:rPr lang="ru-RU" sz="2400" dirty="0"/>
              <a:t>педагогического, управленческого опыта, свободного доступа к нему</a:t>
            </a:r>
            <a:r>
              <a:rPr lang="ru-RU" sz="2400" dirty="0" smtClean="0"/>
              <a:t>;</a:t>
            </a:r>
          </a:p>
          <a:p>
            <a:pPr algn="just">
              <a:lnSpc>
                <a:spcPct val="150000"/>
              </a:lnSpc>
              <a:spcBef>
                <a:spcPts val="0"/>
              </a:spcBef>
              <a:buFontTx/>
              <a:buChar char="-"/>
            </a:pPr>
            <a:r>
              <a:rPr lang="ru-RU" sz="2400" dirty="0" smtClean="0"/>
              <a:t> </a:t>
            </a:r>
            <a:r>
              <a:rPr lang="ru-RU" sz="2400" dirty="0"/>
              <a:t>стимулирование творческой активности педагогических и руководящих работников образовательных организаций; </a:t>
            </a:r>
            <a:r>
              <a:rPr lang="ru-RU" sz="2400" dirty="0" smtClean="0"/>
              <a:t> </a:t>
            </a:r>
          </a:p>
          <a:p>
            <a:pPr algn="just">
              <a:lnSpc>
                <a:spcPct val="150000"/>
              </a:lnSpc>
              <a:spcBef>
                <a:spcPts val="0"/>
              </a:spcBef>
              <a:buFontTx/>
              <a:buChar char="-"/>
            </a:pPr>
            <a:r>
              <a:rPr lang="ru-RU" sz="2400" dirty="0" smtClean="0"/>
              <a:t> создание </a:t>
            </a:r>
            <a:r>
              <a:rPr lang="ru-RU" sz="2400" dirty="0"/>
              <a:t>положительного имиджа педагога и руководящего работника образовательных </a:t>
            </a:r>
            <a:r>
              <a:rPr lang="ru-RU" sz="2400" dirty="0" smtClean="0"/>
              <a:t>организаций</a:t>
            </a:r>
            <a:endParaRPr lang="ru-RU" sz="2400" dirty="0"/>
          </a:p>
          <a:p>
            <a:pPr marL="0" indent="0">
              <a:lnSpc>
                <a:spcPct val="150000"/>
              </a:lnSpc>
              <a:spcBef>
                <a:spcPts val="0"/>
              </a:spcBef>
              <a:buNone/>
            </a:pPr>
            <a:endParaRPr lang="ru-RU" sz="2400" dirty="0"/>
          </a:p>
        </p:txBody>
      </p:sp>
    </p:spTree>
    <p:extLst>
      <p:ext uri="{BB962C8B-B14F-4D97-AF65-F5344CB8AC3E}">
        <p14:creationId xmlns:p14="http://schemas.microsoft.com/office/powerpoint/2010/main" val="2689840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8229600" cy="782960"/>
          </a:xfrm>
        </p:spPr>
        <p:txBody>
          <a:bodyPr>
            <a:noAutofit/>
          </a:bodyPr>
          <a:lstStyle/>
          <a:p>
            <a:r>
              <a:rPr lang="ru-RU" sz="3600" b="1" dirty="0" smtClean="0"/>
              <a:t/>
            </a:r>
            <a:br>
              <a:rPr lang="ru-RU" sz="3600" b="1" dirty="0" smtClean="0"/>
            </a:br>
            <a:r>
              <a:rPr lang="ru-RU" sz="3600" b="1" dirty="0" smtClean="0"/>
              <a:t>Авторы педагогического, управленческого опыта</a:t>
            </a:r>
            <a:r>
              <a:rPr lang="ru-RU" sz="3800" b="1" dirty="0"/>
              <a:t/>
            </a:r>
            <a:br>
              <a:rPr lang="ru-RU" sz="3800" b="1" dirty="0"/>
            </a:br>
            <a:endParaRPr lang="ru-RU" sz="3800" b="1" dirty="0"/>
          </a:p>
        </p:txBody>
      </p:sp>
      <p:sp>
        <p:nvSpPr>
          <p:cNvPr id="3" name="Объект 2"/>
          <p:cNvSpPr>
            <a:spLocks noGrp="1"/>
          </p:cNvSpPr>
          <p:nvPr>
            <p:ph idx="1"/>
          </p:nvPr>
        </p:nvSpPr>
        <p:spPr>
          <a:xfrm>
            <a:off x="457200" y="1844824"/>
            <a:ext cx="8229600" cy="4281339"/>
          </a:xfrm>
        </p:spPr>
        <p:txBody>
          <a:bodyPr>
            <a:normAutofit lnSpcReduction="10000"/>
          </a:bodyPr>
          <a:lstStyle/>
          <a:p>
            <a:pPr marL="3657600" lvl="8" indent="0" algn="ctr">
              <a:buNone/>
            </a:pPr>
            <a:endParaRPr lang="ru-RU" sz="1000" dirty="0" smtClean="0"/>
          </a:p>
          <a:p>
            <a:pPr marL="0" indent="0" algn="ctr">
              <a:buNone/>
            </a:pPr>
            <a:r>
              <a:rPr lang="ru-RU" sz="2800" dirty="0" smtClean="0"/>
              <a:t>Педагогический </a:t>
            </a:r>
            <a:r>
              <a:rPr lang="ru-RU" sz="2800" dirty="0"/>
              <a:t>коллектив образовательной </a:t>
            </a:r>
            <a:r>
              <a:rPr lang="ru-RU" sz="2800" dirty="0" smtClean="0"/>
              <a:t>организации</a:t>
            </a:r>
          </a:p>
          <a:p>
            <a:pPr marL="0" indent="0" algn="ctr">
              <a:buNone/>
            </a:pPr>
            <a:r>
              <a:rPr lang="ru-RU" sz="2800" dirty="0" smtClean="0"/>
              <a:t> </a:t>
            </a:r>
            <a:endParaRPr lang="ru-RU" sz="1200" dirty="0"/>
          </a:p>
          <a:p>
            <a:pPr marL="0" indent="0" algn="ctr">
              <a:buNone/>
            </a:pPr>
            <a:r>
              <a:rPr lang="ru-RU" sz="2800" dirty="0" smtClean="0"/>
              <a:t>Творческие </a:t>
            </a:r>
            <a:r>
              <a:rPr lang="ru-RU" sz="2800" dirty="0"/>
              <a:t>профессиональные объединения работников системы образования Кировской </a:t>
            </a:r>
            <a:r>
              <a:rPr lang="ru-RU" sz="2800" dirty="0" smtClean="0"/>
              <a:t>области</a:t>
            </a:r>
          </a:p>
          <a:p>
            <a:pPr marL="0" indent="0" algn="ctr">
              <a:buNone/>
            </a:pPr>
            <a:endParaRPr lang="ru-RU" sz="2800" dirty="0"/>
          </a:p>
          <a:p>
            <a:pPr marL="0" indent="0" algn="ctr">
              <a:buNone/>
            </a:pPr>
            <a:r>
              <a:rPr lang="ru-RU" sz="2800" dirty="0" smtClean="0"/>
              <a:t> Педагоги </a:t>
            </a:r>
            <a:r>
              <a:rPr lang="ru-RU" sz="2800" dirty="0"/>
              <a:t>и руководители образовательных </a:t>
            </a:r>
            <a:r>
              <a:rPr lang="ru-RU" sz="2800" dirty="0" smtClean="0"/>
              <a:t>организаций</a:t>
            </a:r>
            <a:endParaRPr lang="ru-RU" sz="2800" dirty="0"/>
          </a:p>
          <a:p>
            <a:pPr algn="ctr"/>
            <a:endParaRPr lang="ru-RU" sz="2800" dirty="0" smtClean="0"/>
          </a:p>
          <a:p>
            <a:pPr algn="ctr"/>
            <a:endParaRPr lang="ru-RU" sz="2800" dirty="0"/>
          </a:p>
        </p:txBody>
      </p:sp>
    </p:spTree>
    <p:extLst>
      <p:ext uri="{BB962C8B-B14F-4D97-AF65-F5344CB8AC3E}">
        <p14:creationId xmlns:p14="http://schemas.microsoft.com/office/powerpoint/2010/main" val="3568373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Autofit/>
          </a:bodyPr>
          <a:lstStyle/>
          <a:p>
            <a:r>
              <a:rPr lang="ru-RU" sz="3600" b="1" dirty="0"/>
              <a:t>Критерии оценки инновационного опыта работы</a:t>
            </a:r>
          </a:p>
        </p:txBody>
      </p:sp>
      <p:sp>
        <p:nvSpPr>
          <p:cNvPr id="3" name="Объект 2"/>
          <p:cNvSpPr>
            <a:spLocks noGrp="1"/>
          </p:cNvSpPr>
          <p:nvPr>
            <p:ph idx="1"/>
          </p:nvPr>
        </p:nvSpPr>
        <p:spPr>
          <a:xfrm>
            <a:off x="457200" y="1600201"/>
            <a:ext cx="8229600" cy="4421088"/>
          </a:xfrm>
        </p:spPr>
        <p:txBody>
          <a:bodyPr>
            <a:noAutofit/>
          </a:bodyPr>
          <a:lstStyle/>
          <a:p>
            <a:pPr marL="0" indent="0">
              <a:buNone/>
            </a:pPr>
            <a:r>
              <a:rPr lang="ru-RU" sz="2000" b="1" i="1" dirty="0" smtClean="0"/>
              <a:t>1.   </a:t>
            </a:r>
            <a:r>
              <a:rPr lang="ru-RU" sz="2000" b="1" i="1" dirty="0"/>
              <a:t>Актуальность и </a:t>
            </a:r>
            <a:r>
              <a:rPr lang="ru-RU" sz="2000" b="1" i="1" dirty="0" smtClean="0"/>
              <a:t>значимость</a:t>
            </a:r>
            <a:endParaRPr lang="ru-RU" sz="2000" b="1" i="1" dirty="0"/>
          </a:p>
          <a:p>
            <a:pPr marL="0" indent="0" algn="just">
              <a:buNone/>
            </a:pPr>
            <a:r>
              <a:rPr lang="ru-RU" sz="1800" dirty="0" smtClean="0"/>
              <a:t>Потребность </a:t>
            </a:r>
            <a:r>
              <a:rPr lang="ru-RU" sz="1800" dirty="0"/>
              <a:t>в опыте, социальная значимость (на уровне образовательной организации, города, района, образовательного округа, области и </a:t>
            </a:r>
            <a:r>
              <a:rPr lang="ru-RU" sz="1800" dirty="0" err="1" smtClean="0"/>
              <a:t>т.д</a:t>
            </a:r>
            <a:r>
              <a:rPr lang="ru-RU" sz="1800" dirty="0" smtClean="0"/>
              <a:t>). </a:t>
            </a:r>
            <a:r>
              <a:rPr lang="ru-RU" sz="1800" dirty="0"/>
              <a:t>Опыт (его использование) помогает более эффективно решать педагогические (управленческие) задачи, снять затруднения, встречающиеся в массовой </a:t>
            </a:r>
            <a:r>
              <a:rPr lang="ru-RU" sz="1800" dirty="0" smtClean="0"/>
              <a:t>практике</a:t>
            </a:r>
          </a:p>
          <a:p>
            <a:pPr marL="0" indent="0">
              <a:buNone/>
            </a:pPr>
            <a:endParaRPr lang="ru-RU" sz="1800" dirty="0"/>
          </a:p>
          <a:p>
            <a:pPr marL="0" indent="0">
              <a:buNone/>
            </a:pPr>
            <a:r>
              <a:rPr lang="ru-RU" sz="2000" b="1" i="1" dirty="0" smtClean="0"/>
              <a:t>2.</a:t>
            </a:r>
            <a:r>
              <a:rPr lang="ru-RU" sz="2000" b="1" i="1" dirty="0"/>
              <a:t> </a:t>
            </a:r>
            <a:r>
              <a:rPr lang="ru-RU" sz="2000" b="1" i="1" dirty="0" err="1" smtClean="0"/>
              <a:t>Инновационность</a:t>
            </a:r>
            <a:endParaRPr lang="ru-RU" sz="2000" b="1" i="1" dirty="0"/>
          </a:p>
          <a:p>
            <a:pPr marL="0" indent="0" algn="just">
              <a:buNone/>
            </a:pPr>
            <a:r>
              <a:rPr lang="ru-RU" sz="1800" dirty="0" smtClean="0"/>
              <a:t>Наличие </a:t>
            </a:r>
            <a:r>
              <a:rPr lang="ru-RU" sz="1800" dirty="0"/>
              <a:t>инициатив и новшеств, которые становятся перспективными для эволюции образования и позитивно влияют на его </a:t>
            </a:r>
            <a:r>
              <a:rPr lang="ru-RU" sz="1800" dirty="0" smtClean="0"/>
              <a:t>развитие</a:t>
            </a:r>
          </a:p>
          <a:p>
            <a:endParaRPr lang="ru-RU" sz="1600" dirty="0"/>
          </a:p>
          <a:p>
            <a:pPr marL="0" indent="0">
              <a:buNone/>
            </a:pPr>
            <a:r>
              <a:rPr lang="ru-RU" sz="2000" b="1" i="1" dirty="0" smtClean="0"/>
              <a:t>3</a:t>
            </a:r>
            <a:r>
              <a:rPr lang="ru-RU" sz="2000" b="1" i="1" dirty="0"/>
              <a:t>. Результативность и </a:t>
            </a:r>
            <a:r>
              <a:rPr lang="ru-RU" sz="2000" b="1" i="1" dirty="0" smtClean="0"/>
              <a:t>оптимальность</a:t>
            </a:r>
            <a:endParaRPr lang="ru-RU" sz="2000" b="1" i="1" dirty="0"/>
          </a:p>
          <a:p>
            <a:pPr marL="0" indent="0" algn="just">
              <a:buNone/>
            </a:pPr>
            <a:r>
              <a:rPr lang="ru-RU" sz="1800" dirty="0" smtClean="0"/>
              <a:t>Достижение </a:t>
            </a:r>
            <a:r>
              <a:rPr lang="ru-RU" sz="1800" dirty="0"/>
              <a:t>лучших результатов по сравнению с массовой практикой с наименьшими затратами сил, времени, средств</a:t>
            </a:r>
          </a:p>
          <a:p>
            <a:pPr marL="0" indent="0">
              <a:buNone/>
            </a:pPr>
            <a:r>
              <a:rPr lang="ru-RU" sz="1800" b="1" dirty="0" smtClean="0"/>
              <a:t>      </a:t>
            </a:r>
            <a:endParaRPr lang="ru-RU" sz="1800" dirty="0" smtClean="0"/>
          </a:p>
        </p:txBody>
      </p:sp>
    </p:spTree>
    <p:extLst>
      <p:ext uri="{BB962C8B-B14F-4D97-AF65-F5344CB8AC3E}">
        <p14:creationId xmlns:p14="http://schemas.microsoft.com/office/powerpoint/2010/main" val="187024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t>Критерии оценки инновационного опыта работы</a:t>
            </a:r>
            <a:endParaRPr lang="ru-RU" sz="3600" dirty="0"/>
          </a:p>
        </p:txBody>
      </p:sp>
      <p:sp>
        <p:nvSpPr>
          <p:cNvPr id="3" name="Объект 2"/>
          <p:cNvSpPr>
            <a:spLocks noGrp="1"/>
          </p:cNvSpPr>
          <p:nvPr>
            <p:ph idx="1"/>
          </p:nvPr>
        </p:nvSpPr>
        <p:spPr/>
        <p:txBody>
          <a:bodyPr>
            <a:normAutofit/>
          </a:bodyPr>
          <a:lstStyle/>
          <a:p>
            <a:pPr marL="0" indent="0">
              <a:buNone/>
            </a:pPr>
            <a:r>
              <a:rPr lang="ru-RU" sz="2000" b="1" i="1" dirty="0" smtClean="0"/>
              <a:t>4</a:t>
            </a:r>
            <a:r>
              <a:rPr lang="ru-RU" sz="2000" b="1" i="1" dirty="0"/>
              <a:t>. </a:t>
            </a:r>
            <a:r>
              <a:rPr lang="ru-RU" sz="2000" b="1" i="1" dirty="0" smtClean="0"/>
              <a:t>Научность</a:t>
            </a:r>
            <a:endParaRPr lang="ru-RU" sz="2000" b="1" i="1" dirty="0"/>
          </a:p>
          <a:p>
            <a:pPr marL="0" indent="0" algn="just">
              <a:buNone/>
            </a:pPr>
            <a:r>
              <a:rPr lang="ru-RU" sz="1800" dirty="0" smtClean="0"/>
              <a:t>Передовой </a:t>
            </a:r>
            <a:r>
              <a:rPr lang="ru-RU" sz="1800" dirty="0"/>
              <a:t>опыт может (далее – ППО) быть или результатом творческих теоретических поисков педагога (руководящего работника), или его находкой в процессе проб и ошибок, но опыт всегда должен иметь научную основу. Одна из задач обобщения ППО и заключается в том, чтобы дать ему научное истолкование</a:t>
            </a:r>
            <a:r>
              <a:rPr lang="ru-RU" sz="1800" dirty="0" smtClean="0"/>
              <a:t>.</a:t>
            </a:r>
          </a:p>
          <a:p>
            <a:pPr marL="0" indent="0">
              <a:buNone/>
            </a:pPr>
            <a:endParaRPr lang="ru-RU" sz="1800" dirty="0"/>
          </a:p>
          <a:p>
            <a:pPr marL="0" indent="0">
              <a:buNone/>
            </a:pPr>
            <a:r>
              <a:rPr lang="ru-RU" sz="2000" b="1" i="1" dirty="0" smtClean="0"/>
              <a:t>5</a:t>
            </a:r>
            <a:r>
              <a:rPr lang="ru-RU" sz="2000" b="1" i="1" dirty="0"/>
              <a:t>. </a:t>
            </a:r>
            <a:r>
              <a:rPr lang="ru-RU" sz="2000" b="1" i="1" dirty="0" smtClean="0"/>
              <a:t>Стабильность</a:t>
            </a:r>
            <a:endParaRPr lang="ru-RU" sz="2000" b="1" i="1" dirty="0"/>
          </a:p>
          <a:p>
            <a:pPr marL="0" indent="0" algn="just">
              <a:buNone/>
            </a:pPr>
            <a:r>
              <a:rPr lang="ru-RU" sz="1800" dirty="0"/>
              <a:t>Длительное функционирование опыта. Постоянство успехов учебно-воспитательной работы</a:t>
            </a:r>
            <a:r>
              <a:rPr lang="ru-RU" sz="1800" dirty="0" smtClean="0"/>
              <a:t>.</a:t>
            </a:r>
          </a:p>
          <a:p>
            <a:pPr marL="0" indent="0">
              <a:buNone/>
            </a:pPr>
            <a:endParaRPr lang="ru-RU" sz="1800" dirty="0"/>
          </a:p>
          <a:p>
            <a:pPr marL="0" indent="0">
              <a:buNone/>
            </a:pPr>
            <a:r>
              <a:rPr lang="ru-RU" sz="2000" b="1" i="1" dirty="0" smtClean="0"/>
              <a:t>6</a:t>
            </a:r>
            <a:r>
              <a:rPr lang="ru-RU" sz="2000" b="1" i="1" dirty="0"/>
              <a:t>. </a:t>
            </a:r>
            <a:r>
              <a:rPr lang="ru-RU" sz="2000" b="1" i="1" dirty="0" err="1" smtClean="0"/>
              <a:t>Воспроизводимость</a:t>
            </a:r>
            <a:endParaRPr lang="ru-RU" sz="2000" b="1" i="1" dirty="0"/>
          </a:p>
          <a:p>
            <a:pPr marL="0" indent="0" algn="just">
              <a:buNone/>
            </a:pPr>
            <a:r>
              <a:rPr lang="ru-RU" sz="1800" dirty="0"/>
              <a:t>Возможность использования опыта другими педагогами (руководящими работниками), расширение опыта до массового.</a:t>
            </a:r>
          </a:p>
          <a:p>
            <a:endParaRPr lang="ru-RU" sz="1800" dirty="0" smtClean="0"/>
          </a:p>
        </p:txBody>
      </p:sp>
    </p:spTree>
    <p:extLst>
      <p:ext uri="{BB962C8B-B14F-4D97-AF65-F5344CB8AC3E}">
        <p14:creationId xmlns:p14="http://schemas.microsoft.com/office/powerpoint/2010/main" val="2840482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itchFamily="18" charset="0"/>
                <a:cs typeface="Times New Roman" pitchFamily="18" charset="0"/>
              </a:rPr>
              <a:t>Изменения </a:t>
            </a:r>
            <a:r>
              <a:rPr lang="ru-RU" sz="4000" b="1" dirty="0">
                <a:latin typeface="Times New Roman" pitchFamily="18" charset="0"/>
                <a:cs typeface="Times New Roman" pitchFamily="18" charset="0"/>
              </a:rPr>
              <a:t>и</a:t>
            </a:r>
            <a:r>
              <a:rPr lang="ru-RU" sz="4000" b="1" dirty="0" smtClean="0">
                <a:latin typeface="Times New Roman" pitchFamily="18" charset="0"/>
                <a:cs typeface="Times New Roman" pitchFamily="18" charset="0"/>
              </a:rPr>
              <a:t> Положении о БПО</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Пункт 1.1.</a:t>
            </a:r>
          </a:p>
          <a:p>
            <a:pPr marL="0" indent="0">
              <a:buNone/>
            </a:pPr>
            <a:r>
              <a:rPr lang="ru-RU" dirty="0" smtClean="0"/>
              <a:t>Старая редакция «Настоящее </a:t>
            </a:r>
            <a:r>
              <a:rPr lang="ru-RU" dirty="0"/>
              <a:t>Положение определяет порядок внесения инновационного педагогического и управленческого опыта в областной банк. Банк педагогического опыта (далее - БПО) – это база данных, которая содержит лучший педагогический и управленческий опыт, система фиксирования, классификации, хранения, поиска, получения и распространения информации о педагогическом опыте, удовлетворяющем критериям актуальности, новизны, стабильности результатов в течение не менее трёх лет </a:t>
            </a:r>
            <a:r>
              <a:rPr lang="ru-RU" b="1" dirty="0"/>
              <a:t>(конспект урока, занятия, сценарий, описание методики, технологии, сборник упражнений, задачник, статья, творческие, исследовательские работы учащихся, образовательная программа, учебное, учебно-методическое или методическое пособие, модуль обобщения опыта, информационная карта опыта, разработка электронно-образовательных ресурсов и т.п. (</a:t>
            </a:r>
            <a:r>
              <a:rPr lang="ru-RU" b="1" i="1" dirty="0"/>
              <a:t>Приложение 1</a:t>
            </a:r>
            <a:r>
              <a:rPr lang="ru-RU" b="1" dirty="0"/>
              <a:t>) (далее – материалы</a:t>
            </a:r>
            <a:r>
              <a:rPr lang="ru-RU" dirty="0"/>
              <a:t>).</a:t>
            </a:r>
          </a:p>
          <a:p>
            <a:pPr marL="0" indent="0">
              <a:buNone/>
            </a:pPr>
            <a:endParaRPr lang="ru-RU" dirty="0" smtClean="0"/>
          </a:p>
        </p:txBody>
      </p:sp>
    </p:spTree>
    <p:extLst>
      <p:ext uri="{BB962C8B-B14F-4D97-AF65-F5344CB8AC3E}">
        <p14:creationId xmlns:p14="http://schemas.microsoft.com/office/powerpoint/2010/main" val="40427762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1860</Words>
  <Application>Microsoft Office PowerPoint</Application>
  <PresentationFormat>Экран (4:3)</PresentationFormat>
  <Paragraphs>327</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Центр организационного и методического сопровождения мероприятий</vt:lpstr>
      <vt:lpstr>Направления работы Центра</vt:lpstr>
      <vt:lpstr>Педагогический опыт: обобщение, представление, распространение </vt:lpstr>
      <vt:lpstr>Банк педагогического опыта  (далее – БПО)</vt:lpstr>
      <vt:lpstr>Цель создания БПО</vt:lpstr>
      <vt:lpstr> Авторы педагогического, управленческого опыта </vt:lpstr>
      <vt:lpstr>Критерии оценки инновационного опыта работы</vt:lpstr>
      <vt:lpstr>Критерии оценки инновационного опыта работы</vt:lpstr>
      <vt:lpstr>Изменения и Положении о БПО</vt:lpstr>
      <vt:lpstr>Пункт 1.1. новая редакция</vt:lpstr>
      <vt:lpstr>Порядок внесения опыта в БПО</vt:lpstr>
      <vt:lpstr>Порядок внесения опыта  в БПО</vt:lpstr>
      <vt:lpstr>Форма представления педагогического (управленческого)опыта</vt:lpstr>
      <vt:lpstr>Материалы для БПО</vt:lpstr>
      <vt:lpstr>Материалы направляются</vt:lpstr>
      <vt:lpstr>Форма заявления</vt:lpstr>
      <vt:lpstr>Что выдается автору</vt:lpstr>
      <vt:lpstr>Профессиональные конкурсы как одна из наиболее активных форм повышения квалификации педагога</vt:lpstr>
      <vt:lpstr> «Учитель года Кировской области» 2017 год </vt:lpstr>
      <vt:lpstr>Профессиональные конкурсы- это:</vt:lpstr>
      <vt:lpstr>Главные задачи,  решаемые конкурсным движением</vt:lpstr>
      <vt:lpstr>Конкурсы, получившие признание педагогов области</vt:lpstr>
      <vt:lpstr>Издержки конкурсов профессионального мастерства</vt:lpstr>
      <vt:lpstr> Затруднения конкурсантов в  анализе педагогической деятельности </vt:lpstr>
      <vt:lpstr>Этапы по научно-методическому сопровождению конкурсного движения</vt:lpstr>
      <vt:lpstr>IV этап – научно-методическое сопровождение конкурсантов в постконкурсный период</vt:lpstr>
      <vt:lpstr>Сопровождение конкурсантов в постконкурсный период</vt:lpstr>
      <vt:lpstr>Сетевой образовательный проект «Авторская школа педагога»</vt:lpstr>
      <vt:lpstr>Основные направления и этапы работы авторских школ</vt:lpstr>
      <vt:lpstr>Ожидаемый результат  от реализации проекта</vt:lpstr>
      <vt:lpstr>План авторской школы</vt:lpstr>
      <vt:lpstr> Конкурс «Учитель года Кировской области» </vt:lpstr>
      <vt:lpstr>Фестиваль педагогического мастерства «Профессионализм. Творчество. Успех.» </vt:lpstr>
      <vt:lpstr>Программа I Фестиваля  (с 21 по 24 ноября 2017 года)</vt:lpstr>
      <vt:lpstr>Конкурс «Красивая школа- 2017»</vt:lpstr>
      <vt:lpstr>КОНТАКТЫ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Центр реализации ПНПО и сетевого взаимодействия МС</dc:title>
  <dc:creator>410</dc:creator>
  <cp:lastModifiedBy>411-03</cp:lastModifiedBy>
  <cp:revision>221</cp:revision>
  <cp:lastPrinted>2017-09-20T10:50:08Z</cp:lastPrinted>
  <dcterms:modified xsi:type="dcterms:W3CDTF">2017-09-20T10:52:31Z</dcterms:modified>
</cp:coreProperties>
</file>