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14.wmf" ContentType="image/x-wmf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799E155-EC16-490B-8A82-EEBCC330B82D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14.9.16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8F08126-5AA8-4587-B2FC-C54D23234202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77433C1D-8A1E-4EAA-92E5-106AD7B9F231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14.9.16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F0F8CE6-CE30-4267-9D2A-A080F18A8A86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DE116F9-CDB1-4222-8345-A5C2C4767964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14.9.16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8070EC7-34AB-4C11-A2D5-10CDBFE1FC88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685800" y="928800"/>
            <a:ext cx="7772040" cy="2671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Методическое обеспечение реализации ФГОС ДО в образовательных организациях Кировской области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И.Н. Севастьянова,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ст. преподаватель каф. ДиНОО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ИРО Кировской области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Рисунок 1" descr=""/>
          <p:cNvPicPr/>
          <p:nvPr/>
        </p:nvPicPr>
        <p:blipFill>
          <a:blip r:embed="rId1"/>
          <a:stretch/>
        </p:blipFill>
        <p:spPr>
          <a:xfrm>
            <a:off x="403560" y="395280"/>
            <a:ext cx="8336520" cy="606708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1" descr=""/>
          <p:cNvPicPr/>
          <p:nvPr/>
        </p:nvPicPr>
        <p:blipFill>
          <a:blip r:embed="rId1"/>
          <a:stretch/>
        </p:blipFill>
        <p:spPr>
          <a:xfrm>
            <a:off x="1373040" y="1123920"/>
            <a:ext cx="6397200" cy="4609800"/>
          </a:xfrm>
          <a:prstGeom prst="rect">
            <a:avLst/>
          </a:prstGeom>
          <a:ln w="9360">
            <a:noFill/>
          </a:ln>
        </p:spPr>
      </p:pic>
      <p:sp>
        <p:nvSpPr>
          <p:cNvPr id="132" name="CustomShape 1"/>
          <p:cNvSpPr/>
          <p:nvPr/>
        </p:nvSpPr>
        <p:spPr>
          <a:xfrm flipV="1">
            <a:off x="3962520" y="2428200"/>
            <a:ext cx="504360" cy="961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2"/>
          <p:cNvSpPr/>
          <p:nvPr/>
        </p:nvSpPr>
        <p:spPr>
          <a:xfrm>
            <a:off x="4500720" y="2428920"/>
            <a:ext cx="1214280" cy="713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3"/>
          <p:cNvSpPr/>
          <p:nvPr/>
        </p:nvSpPr>
        <p:spPr>
          <a:xfrm rot="5400000">
            <a:off x="4696200" y="4057560"/>
            <a:ext cx="1933200" cy="104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4"/>
          <p:cNvSpPr/>
          <p:nvPr/>
        </p:nvSpPr>
        <p:spPr>
          <a:xfrm flipH="1" flipV="1">
            <a:off x="3571200" y="4724280"/>
            <a:ext cx="2037960" cy="352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5"/>
          <p:cNvSpPr/>
          <p:nvPr/>
        </p:nvSpPr>
        <p:spPr>
          <a:xfrm flipV="1">
            <a:off x="3571920" y="3390120"/>
            <a:ext cx="390240" cy="133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Table 1"/>
          <p:cNvGraphicFramePr/>
          <p:nvPr/>
        </p:nvGraphicFramePr>
        <p:xfrm>
          <a:off x="142920" y="536040"/>
          <a:ext cx="8786520" cy="6178680"/>
        </p:xfrm>
        <a:graphic>
          <a:graphicData uri="http://schemas.openxmlformats.org/drawingml/2006/table">
            <a:tbl>
              <a:tblPr/>
              <a:tblGrid>
                <a:gridCol w="1714320"/>
                <a:gridCol w="4572360"/>
                <a:gridCol w="642600"/>
                <a:gridCol w="571320"/>
                <a:gridCol w="642600"/>
                <a:gridCol w="643320"/>
              </a:tblGrid>
              <a:tr h="203040">
                <a:tc rowSpan="2">
                  <a:txBody>
                    <a:bodyPr lIns="43200" rIns="432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Направления поддержки субъектности воспитанника в предметно-пространственной среде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43200" rIns="432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Характеристики развивающей предметно-пространственной среды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4">
                  <a:txBody>
                    <a:bodyPr lIns="43200" rIns="4320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141912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43200" rIns="4320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Уч.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200" rIns="4320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Уч.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200" rIns="4320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Уч.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200" rIns="4320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Уч.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72440">
                <a:tc rowSpan="3">
                  <a:txBody>
                    <a:bodyPr lIns="43200" rIns="4320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Поддержка активности воспитанника в пространственной среде через: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3200" rIns="4320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привлекательность  материалов, инструментов и оборудования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, которая способствует активному включению детей в деятельность.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Предметы являются привлекательными стимулами для активной деятельности детей.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287720">
                <a:tc>
                  <a:txBody>
                    <a:bodyPr lIns="43200" rIns="4320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-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доступность материалов, инструментов, игрушек, пособий,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что обеспечивает активное использование их детьми в деятельности. (Расположение на уровне роста детей, удобные шкафы, открытые полки, легко открывающиеся коробки, легко выдвигающиеся ящики и др.)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28520">
                <a:tc>
                  <a:txBody>
                    <a:bodyPr lIns="43200" rIns="4320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- комфортность и безопасность среды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предполагает удобство, продуманное расположение материалов, игрушек, обеспечивает возможность для индивидуальной и коллективной деятельности детей. Безопасность материалов и оборудования (отсутствие острых частей, сколов, торчащих гвоздей и др.), безопасность расположения мебели, электробезопасность, достаточность освещения, возможность влажной уборки во всех зонах активности детей.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3200" marR="432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8" name="CustomShape 2"/>
          <p:cNvSpPr/>
          <p:nvPr/>
        </p:nvSpPr>
        <p:spPr>
          <a:xfrm>
            <a:off x="956160" y="142920"/>
            <a:ext cx="7407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Оценка развивающего потенциала предметно-пространственной среды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500040" y="285840"/>
            <a:ext cx="8229240" cy="725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Выявление степени удовлетворенности родителей образовательной деятельностью ДОО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140" name="Table 2"/>
          <p:cNvGraphicFramePr/>
          <p:nvPr/>
        </p:nvGraphicFramePr>
        <p:xfrm>
          <a:off x="142920" y="1000080"/>
          <a:ext cx="8786520" cy="5457960"/>
        </p:xfrm>
        <a:graphic>
          <a:graphicData uri="http://schemas.openxmlformats.org/drawingml/2006/table">
            <a:tbl>
              <a:tblPr/>
              <a:tblGrid>
                <a:gridCol w="857160"/>
                <a:gridCol w="4714920"/>
                <a:gridCol w="757440"/>
                <a:gridCol w="614160"/>
                <a:gridCol w="614160"/>
                <a:gridCol w="614160"/>
                <a:gridCol w="614520"/>
              </a:tblGrid>
              <a:tr h="246600">
                <a:tc rowSpan="2"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Критерии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 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Показатели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Вопрос анкеты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4">
                  <a:txBody>
                    <a:bodyPr lIns="44640" rIns="446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Средний балл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312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_____учебный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_____учебный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_____учебный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_____учебный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0240">
                <a:tc rowSpan="6"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Удовлетворённость родителей присмотром и уходом в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
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 ДОО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640" rIns="44640" tIns="0" bIns="0"/>
                    <a:p>
                      <a:pPr lvl="1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Удовлетворенность питанием  воспитанников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8572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44640" rIns="44640" tIns="0" bIns="0"/>
                    <a:p>
                      <a:pPr lvl="1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Удовлетворенность</a:t>
                      </a: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с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анитарным состоянием  помещений детского сада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7632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44640" rIns="44640" tIns="0" bIns="0"/>
                    <a:p>
                      <a:pPr lvl="1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Удовлетворенность достаточным уровнем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медицинских,  профилактических и лечебно – оздоровительных  мероприятий, проводимых в детском саду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1.3                          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13832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44640" rIns="44640" tIns="0" bIns="0"/>
                    <a:p>
                      <a:pPr lvl="1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Удовлетворенность оснащенностью групп и территории детского сада для организации прогулок и образовательной деятельности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85720">
                <a:tc>
                  <a:txBody>
                    <a:bodyPr lIns="44640" rIns="44640" tIns="0" bIns="0"/>
                    <a:p>
                      <a:pPr lvl="1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Удовлетворенность уровнем безопасности пребывания детей в детском саду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81920">
                <a:tc>
                  <a:txBody>
                    <a:bodyPr lIns="44640" rIns="44640" tIns="0" bIns="0"/>
                    <a:p>
                      <a:pPr lvl="1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Calibri"/>
                        <a:buAutoNum type="arabicPeriod"/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Режим работы детского сада оптимален для полноценного развития ребенка  и удобен родителям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1.6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7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1. Выявление удовлетворённости родителей присмотром и уходом в ДОО</a:t>
            </a: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142" name="Table 2"/>
          <p:cNvGraphicFramePr/>
          <p:nvPr/>
        </p:nvGraphicFramePr>
        <p:xfrm>
          <a:off x="357120" y="1285920"/>
          <a:ext cx="8500680" cy="4928760"/>
        </p:xfrm>
        <a:graphic>
          <a:graphicData uri="http://schemas.openxmlformats.org/drawingml/2006/table">
            <a:tbl>
              <a:tblPr/>
              <a:tblGrid>
                <a:gridCol w="390960"/>
                <a:gridCol w="6158880"/>
                <a:gridCol w="492120"/>
                <a:gridCol w="492840"/>
                <a:gridCol w="965880"/>
              </a:tblGrid>
              <a:tr h="704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№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Вопрос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Да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Нет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Затрудняюсь ответить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04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1.1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Как Вы считаете,  достаточно ли обеспечены воспитанники разнообразным и вкусным  питанием в детском саду?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04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1.2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Удовлетворены ли Вы санитарным состоянием помещений в детском саду? (освещением, теплом, чистотой)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5624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1.3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Достаточен ли на Ваш взгляд уровень медицинских, профилактических и лечебно – оздоровительных  мероприятий, проводимых в детском саду? (физкультурные занятия, закаливания, утренние гимнастики, спортивные праздники, развлечения, прогулки)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04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1.4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Устраивает ли Вас оснащенность групп и благоустройство территории детского сада для организации прогулок и образовательной деятельности?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208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1.5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Достаточен ли  уровень соблюдения безопасности пребывания детей в детском саду?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04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1.6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Считаете ли Вы режим работы детского сада оптимальным для полноценного развития Вашего ребенка и удобным для Вас?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571320" y="214200"/>
            <a:ext cx="8229240" cy="582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Данные для аналитической справки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144" name="Table 2"/>
          <p:cNvGraphicFramePr/>
          <p:nvPr/>
        </p:nvGraphicFramePr>
        <p:xfrm>
          <a:off x="214200" y="857160"/>
          <a:ext cx="8643600" cy="5714640"/>
        </p:xfrm>
        <a:graphic>
          <a:graphicData uri="http://schemas.openxmlformats.org/drawingml/2006/table">
            <a:tbl>
              <a:tblPr/>
              <a:tblGrid>
                <a:gridCol w="5500800"/>
                <a:gridCol w="785520"/>
                <a:gridCol w="857160"/>
                <a:gridCol w="785520"/>
                <a:gridCol w="714600"/>
              </a:tblGrid>
              <a:tr h="622440">
                <a:tc>
                  <a:txBody>
                    <a:bodyPr lIns="44640" rIns="4464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Критерии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Уч.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Уч.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Уч.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Уч.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084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Количество семей, принявших участие в анкетировании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168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Количество родителей, удовлетворенных качеством образовательных услуг в группе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Удовлетворенность родителей присмотром и уходом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Удовлетворенность родителей образовательной деятельностью в ДОО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Удовлетворенность образовательных потребностей семьи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Участие семей в образовательной деятельности ДОО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Взаимодействие с родителями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168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Количество родителей, не  удовлетворенных качеством образовательных услуг в группе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Удовлетворенность родителей присмотром и уходом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Удовлетворенность родителей образовательной деятельностью в ДОО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Удовлетворенность образовательных потребностей семьи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Участие семей в образовательной деятельности ДОО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Взаимодействие с родителями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8168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Выявлена  динамика удовлетворенности родителей по критериям: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Удовлетворенность родителей присмотром и уходом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Удовлетворенность родителей образовательной деятельностью в ДОО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Удовлетворенность образовательных потребностей семьи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716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Участие семей в образовательной деятельности ДОО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2608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Взаимодействие с родителями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0" y="0"/>
            <a:ext cx="9143640" cy="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1214280" y="1143000"/>
            <a:ext cx="6571800" cy="5463000"/>
          </a:xfrm>
          <a:prstGeom prst="rect">
            <a:avLst/>
          </a:prstGeom>
          <a:ln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1741680" y="214200"/>
            <a:ext cx="563256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Спасибо за внимание 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Рисунок 3" descr=""/>
          <p:cNvPicPr/>
          <p:nvPr/>
        </p:nvPicPr>
        <p:blipFill>
          <a:blip r:embed="rId1"/>
          <a:stretch/>
        </p:blipFill>
        <p:spPr>
          <a:xfrm>
            <a:off x="2286000" y="500040"/>
            <a:ext cx="4357440" cy="5571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Рисунок 1" descr=""/>
          <p:cNvPicPr/>
          <p:nvPr/>
        </p:nvPicPr>
        <p:blipFill>
          <a:blip r:embed="rId1"/>
          <a:stretch/>
        </p:blipFill>
        <p:spPr>
          <a:xfrm>
            <a:off x="2500200" y="500040"/>
            <a:ext cx="4214520" cy="578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28760" y="214200"/>
            <a:ext cx="8229240" cy="582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Карта оценки психолого-педагогических условий реализации основной образовательной программы дошкольного образования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122" name="Table 2"/>
          <p:cNvGraphicFramePr/>
          <p:nvPr/>
        </p:nvGraphicFramePr>
        <p:xfrm>
          <a:off x="142920" y="857160"/>
          <a:ext cx="9000720" cy="5319720"/>
        </p:xfrm>
        <a:graphic>
          <a:graphicData uri="http://schemas.openxmlformats.org/drawingml/2006/table">
            <a:tbl>
              <a:tblPr/>
              <a:tblGrid>
                <a:gridCol w="511920"/>
                <a:gridCol w="1609920"/>
                <a:gridCol w="2634840"/>
                <a:gridCol w="585360"/>
                <a:gridCol w="658440"/>
                <a:gridCol w="438840"/>
                <a:gridCol w="585360"/>
                <a:gridCol w="511920"/>
                <a:gridCol w="511920"/>
                <a:gridCol w="523080"/>
                <a:gridCol w="429120"/>
              </a:tblGrid>
              <a:tr h="174240">
                <a:tc rowSpan="3">
                  <a:txBody>
                    <a:bodyPr lIns="44640" rIns="446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Педагогические компетентности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Критерии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(психолого-педагогические условия)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Показатели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8">
                  <a:txBody>
                    <a:bodyPr lIns="44640" rIns="446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Результаты оценки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36000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44640" rIns="446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44640" rIns="446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44640" rIns="446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44640" rIns="446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0336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44640" rIns="446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2000">
                <a:tc rowSpan="4">
                  <a:txBody>
                    <a:bodyPr lIns="44640" rIns="446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Развитие общения детей и взрослых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 доброжелателен по отношению к ребенку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Взрослый обращается доброжелательно,   называет  детей  по имени.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74240">
                <a:tc gridSpan="2"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Согласованная оценка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95880">
                <a:tc rowSpan="2"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 принимает  настроения, чувств, взглядов детей и ориентируется на них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Взрослые не прибегают к физическим наказаниям или другим не дисциплинарным методам, которые обижают, пугают или унижают детей.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91400">
                <a:tc>
                  <a:txBody>
                    <a:bodyPr lIns="44640" rIns="446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Взрослый проявляет внимание к настроениям, желаниям, достижениям и неудачам каждого ребенка, успокаивают и подбадривают  расстроенных детей и т.п. «Ты сегодня нам  очень помог, без тебя мы бы не справились», «Завтра получится еще лучше» в зависимости от ситуации)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44640" marR="44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Компетенция: </a:t>
            </a: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развитие общения детей и взрослых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Условия: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Педагог доброжелателен по отношению к ребенку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Педагог понимает  настроения, детей и ориентируется на них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Непосредственное общение педагога с каждым ребенком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Критерий: </a:t>
            </a:r>
            <a:r>
              <a:rPr b="0"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непосредственное общение педагога с каждым ребенком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142920" y="1571760"/>
            <a:ext cx="8857800" cy="5071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Показатели: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Взрослый в индивидуальном общении выбирает позицию «глаза на одном уровне».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Взрослый выслушивает детей заинтересованно, не прерывая их высказывания.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ответ на обращение ребенка взрослый  устанавливает доброжелательный зрительный контакт.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Взрослые для регуляции поведения ребенка используют невербальные средства общения (жесты, мимика, пантомимика)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Table 1"/>
          <p:cNvGraphicFramePr/>
          <p:nvPr/>
        </p:nvGraphicFramePr>
        <p:xfrm>
          <a:off x="285840" y="428760"/>
          <a:ext cx="8627040" cy="4689720"/>
        </p:xfrm>
        <a:graphic>
          <a:graphicData uri="http://schemas.openxmlformats.org/drawingml/2006/table">
            <a:tbl>
              <a:tblPr/>
              <a:tblGrid>
                <a:gridCol w="571320"/>
                <a:gridCol w="1500120"/>
                <a:gridCol w="2428920"/>
                <a:gridCol w="857160"/>
                <a:gridCol w="571320"/>
                <a:gridCol w="500040"/>
                <a:gridCol w="557640"/>
                <a:gridCol w="409680"/>
                <a:gridCol w="409680"/>
                <a:gridCol w="410040"/>
                <a:gridCol w="411120"/>
              </a:tblGrid>
              <a:tr h="174240">
                <a:tc rowSpan="3"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Педагогические компетентности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Критерии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(психолого-педагогические условия)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30240" rIns="30240" tIns="0" bIns="0"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Показатели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8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Результаты оценки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73152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0336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2000">
                <a:tc rowSpan="5"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Развитие общения детей и взрослых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 доброжелателен по отношению к ребенку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Взрослый обращается доброжелательно,   называет  детей  по имени.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74240">
                <a:tc v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Согласованная оценка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69760">
                <a:tc rowSpan="2"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 принимает  настроения, чувств, взглядов детей и ориентируется на них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Взрослые не прибегают к физическим наказаниям или другим не дисциплинарным методам, которые обижают, пугают или унижают детей.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65280"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Взрослый проявляет внимание к настроениям, желаниям, достижениям и неудачам каждого ребенка, успокаивают и подбадривают  расстроенных детей и т.п. «Ты сегодня нам  очень помог, без тебя мы бы не справились», «Завтра получится еще лучше» в зависимости от ситуации)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74240">
                <a:tc gridSpan="2"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Согласованная оценка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Table 1"/>
          <p:cNvGraphicFramePr/>
          <p:nvPr/>
        </p:nvGraphicFramePr>
        <p:xfrm>
          <a:off x="285840" y="428760"/>
          <a:ext cx="8627040" cy="4689720"/>
        </p:xfrm>
        <a:graphic>
          <a:graphicData uri="http://schemas.openxmlformats.org/drawingml/2006/table">
            <a:tbl>
              <a:tblPr/>
              <a:tblGrid>
                <a:gridCol w="571320"/>
                <a:gridCol w="1500120"/>
                <a:gridCol w="2428920"/>
                <a:gridCol w="857160"/>
                <a:gridCol w="571320"/>
                <a:gridCol w="500040"/>
                <a:gridCol w="557640"/>
                <a:gridCol w="409680"/>
                <a:gridCol w="409680"/>
                <a:gridCol w="410040"/>
                <a:gridCol w="411120"/>
              </a:tblGrid>
              <a:tr h="174240">
                <a:tc rowSpan="3"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Педагогические компетентности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Критерии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(психолого-педагогические условия)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30240" rIns="30240" tIns="0" bIns="0"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Показатели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8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Результаты оценки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73152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0336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2000">
                <a:tc rowSpan="5"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Развитие общения детей и взрослых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 доброжелателен по отношению к ребенку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Взрослый обращается доброжелательно,   называет  детей  по имени.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74240">
                <a:tc v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Согласованная оценка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69760">
                <a:tc rowSpan="2"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 принимает  настроения, чувств, взглядов детей и ориентируется на них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Взрослые не прибегают к физическим наказаниям или другим не дисциплинарным методам, которые обижают, пугают или унижают детей.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65280"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Взрослый проявляет внимание к настроениям, желаниям, достижениям и неудачам каждого ребенка, успокаивают и подбадривают  расстроенных детей и т.п. «Ты сегодня нам  очень помог, без тебя мы бы не справились», «Завтра получится еще лучше» в зависимости от ситуации)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74240">
                <a:tc gridSpan="2"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Согласованная оценка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Table 1"/>
          <p:cNvGraphicFramePr/>
          <p:nvPr/>
        </p:nvGraphicFramePr>
        <p:xfrm>
          <a:off x="285840" y="428760"/>
          <a:ext cx="8627040" cy="4689720"/>
        </p:xfrm>
        <a:graphic>
          <a:graphicData uri="http://schemas.openxmlformats.org/drawingml/2006/table">
            <a:tbl>
              <a:tblPr/>
              <a:tblGrid>
                <a:gridCol w="571320"/>
                <a:gridCol w="1500120"/>
                <a:gridCol w="2428920"/>
                <a:gridCol w="857160"/>
                <a:gridCol w="571320"/>
                <a:gridCol w="500040"/>
                <a:gridCol w="557640"/>
                <a:gridCol w="409680"/>
                <a:gridCol w="409680"/>
                <a:gridCol w="410040"/>
                <a:gridCol w="411120"/>
              </a:tblGrid>
              <a:tr h="174240">
                <a:tc rowSpan="3"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Педагогические компетентности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Критерии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(психолого-педагогические условия)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3">
                  <a:txBody>
                    <a:bodyPr lIns="30240" rIns="30240" tIns="0" bIns="0"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Показатели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8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Результаты оценки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73152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30240" rIns="30240" tIns="0" bIns="0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___________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Учебный год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0336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Самооценка педагога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Оценка эксперта (руководителя)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2000">
                <a:tc rowSpan="5">
                  <a:txBody>
                    <a:bodyPr lIns="30240" rIns="30240" tIns="0" bIns="0"/>
                    <a:p>
                      <a:pPr marL="7164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Развитие общения детей и взрослых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 доброжелателен по отношению к ребенку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Взрослый обращается доброжелательно,   называет  детей  по имени.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3cddd"/>
                    </a:solidFill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86120">
                <a:tc vMerge="1">
                  <a:tcPr>
                    <a:solidFill>
                      <a:srgbClr val="729fcf"/>
                    </a:solidFill>
                  </a:tcPr>
                </a:tc>
                <a:tc gridSpan="2"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Согласованная оценка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30240" rIns="30240" tIns="0" bIns="0"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69760">
                <a:tc rowSpan="2"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Педагог принимает  настроения, чувств, взглядов детей и ориентируется на них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Взрослые не прибегают к физическим наказаниям или другим не дисциплинарным методам, которые обижают, пугают или унижают детей.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3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3cddd"/>
                    </a:solidFill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65280">
                <a:tc>
                  <a:txBody>
                    <a:bodyPr lIns="30240" rIns="3024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Взрослый проявляет внимание к настроениям, желаниям, достижениям и неудачам каждого ребенка, успокаивают и подбадривают  расстроенных детей и т.п. «Ты сегодня нам  очень помог, без тебя мы бы не справились», «Завтра получится еще лучше» в зависимости от ситуации)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30240" rIns="30240" tIns="0" bIns="0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3cddd"/>
                    </a:solidFill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74240">
                <a:tc gridSpan="2">
                  <a:txBody>
                    <a:bodyPr lIns="30240" rIns="30240" tIns="0" bIns="0"/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Согласованная оценка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 lIns="30240" rIns="30240" tIns="0" bIns="0"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Calibri"/>
                        </a:rPr>
                        <a:t>2,5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99"/>
                    </a:solidFill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cPr marL="30240" marR="302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Application>LibreOffice/5.2.1.2$Windows_x86 LibreOffice_project/31dd62db80d4e60af04904455ec9c9219178d620</Application>
  <Words>1280</Words>
  <Paragraphs>236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2016-09-09T05:54:13Z</dcterms:created>
  <dc:creator>Севастьянова</dc:creator>
  <dc:description/>
  <dc:language>ru-RU</dc:language>
  <cp:lastModifiedBy/>
  <dcterms:modified xsi:type="dcterms:W3CDTF">2016-09-14T16:35:57Z</dcterms:modified>
  <cp:revision>33</cp:revision>
  <dc:subject/>
  <dc:title>Внутренняя оценка качества дошкольного образования как условие эффективности внешней оценки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