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10" autoAdjust="0"/>
  </p:normalViewPr>
  <p:slideViewPr>
    <p:cSldViewPr snapToGrid="0">
      <p:cViewPr varScale="1">
        <p:scale>
          <a:sx n="88" d="100"/>
          <a:sy n="88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1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49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1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458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26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33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8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3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2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8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1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9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9B6A02-1803-4C3E-AFE7-49A86BED54A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17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Модели организации консультационных пунктов в </a:t>
            </a:r>
            <a:r>
              <a:rPr lang="ru-RU" sz="4400" dirty="0" smtClean="0"/>
              <a:t>ДОО</a:t>
            </a:r>
            <a:br>
              <a:rPr lang="ru-RU" sz="4400" dirty="0" smtClean="0"/>
            </a:br>
            <a:r>
              <a:rPr lang="ru-RU" sz="4400" dirty="0" smtClean="0"/>
              <a:t>(по материалам Н.В. Тарасовой)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10416559" cy="1438363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Арасланова Елена Викторовна, </a:t>
            </a:r>
          </a:p>
          <a:p>
            <a:pPr algn="r"/>
            <a:r>
              <a:rPr lang="ru-RU" dirty="0" smtClean="0"/>
              <a:t>заведующая кафедрой </a:t>
            </a:r>
            <a:r>
              <a:rPr lang="ru-RU" dirty="0" err="1" smtClean="0"/>
              <a:t>ДиНОО</a:t>
            </a:r>
            <a:endParaRPr lang="ru-RU" dirty="0" smtClean="0"/>
          </a:p>
          <a:p>
            <a:pPr algn="r"/>
            <a:r>
              <a:rPr lang="ru-RU" dirty="0" smtClean="0"/>
              <a:t>ИРО Кировской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33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ПСИХОДИАГНОСТИКИ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36914"/>
            <a:ext cx="10196059" cy="48114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1. Определить </a:t>
            </a:r>
            <a:r>
              <a:rPr lang="ru-RU" dirty="0" smtClean="0"/>
              <a:t>степень обоснованности жалоб родителей на поведение и развитие ребенка. Решение этой диагностической задачи во многом предопределяет диагностику родительского отношения к ребенку и характер дальнейшей работы с родителями.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 smtClean="0"/>
              <a:t>. В том случае, если жалобы родителей полностью или частично обоснованы, необходимо оценить состояние психического развития ребенка, выявить и квалифицировать дефект развития, его природу.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 smtClean="0"/>
              <a:t>. На основании решения первых двух задач сформулировать дальнейшие диагностические цели (личностная характеристика родителей, родительского отношения и взаимоотношений с ребенком, отношений в семье в целом, отношений ребенка вне семьи), а также определить направление консультативной работы с родителями и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работы с ребенком.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09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2746" cy="10386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ПРИМЕНЕНИЕ МОДЕЛИ  С УЧЕТОМ РАЗЛИЧНЫХ КАТЕГОРИЙ ПОЛУЧАТЕЛЕЙ  УСЛУГ ЦЕНТРА (СЛУЖБЫ):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0200"/>
            <a:ext cx="10700657" cy="46481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• родители (законные представители) детей от 0-3 лет; обеспечивающие получение детьми дошкольного образования в форме семейного образования; </a:t>
            </a:r>
          </a:p>
          <a:p>
            <a:pPr marL="0" indent="0" algn="just">
              <a:buNone/>
            </a:pPr>
            <a:r>
              <a:rPr lang="ru-RU" sz="2400" dirty="0" smtClean="0"/>
              <a:t>• родители (законные представители) с детьми дошкольного возраста,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от 0 до 3 лет, не получающие услуги дошкольного образования в образовательной организации; </a:t>
            </a:r>
          </a:p>
          <a:p>
            <a:pPr marL="0" indent="0" algn="just">
              <a:buNone/>
            </a:pPr>
            <a:r>
              <a:rPr lang="ru-RU" sz="2400" dirty="0" smtClean="0"/>
              <a:t>• родители (законные представители) детей дошкольного возраста,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от 0 до 3 лет, получающие услуги дошкольного образования в дошкольной образовательной организации; </a:t>
            </a:r>
          </a:p>
          <a:p>
            <a:pPr marL="0" indent="0" algn="just">
              <a:buNone/>
            </a:pPr>
            <a:r>
              <a:rPr lang="ru-RU" sz="2400" dirty="0" smtClean="0"/>
              <a:t>• родители (законные представители) с детьми дошкольного возраста с особыми образовательными потребностями.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525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КОНСУЛЬТАТИВНАЯ МОДЕЛЬ РАБОТЫ  ЦЕНТРА (СЛУЖБЫ)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4827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рамках модели консультативная деятельность рассматривает довольно разнообразный перечень запросов, которые могут возникнуть у получателей услуг. Родители смогут получить не только психологическую консультацию, но и логопедическую и медицинскую.  </a:t>
            </a:r>
          </a:p>
          <a:p>
            <a:pPr marL="0" indent="0" algn="just">
              <a:buNone/>
            </a:pPr>
            <a:r>
              <a:rPr lang="ru-RU" dirty="0" smtClean="0"/>
              <a:t>Содержание консультативной помощи может включать информацию: </a:t>
            </a:r>
          </a:p>
          <a:p>
            <a:pPr marL="0" indent="0" algn="just">
              <a:buNone/>
            </a:pPr>
            <a:r>
              <a:rPr lang="ru-RU" dirty="0" smtClean="0"/>
              <a:t>• о закономерностях развития ребенка в раннем и младенческом возрасте; </a:t>
            </a:r>
          </a:p>
          <a:p>
            <a:pPr marL="0" indent="0" algn="just">
              <a:buNone/>
            </a:pPr>
            <a:r>
              <a:rPr lang="ru-RU" dirty="0" smtClean="0"/>
              <a:t> • об индивидуальных особенностях развития ребенка;</a:t>
            </a:r>
          </a:p>
          <a:p>
            <a:pPr marL="0" indent="0" algn="just">
              <a:buNone/>
            </a:pPr>
            <a:r>
              <a:rPr lang="ru-RU" dirty="0" smtClean="0"/>
              <a:t> • о задачах, направлениях и средствах развивающего взаимодействия взрослых с ребенком; </a:t>
            </a:r>
          </a:p>
          <a:p>
            <a:pPr marL="0" indent="0" algn="just">
              <a:buNone/>
            </a:pPr>
            <a:r>
              <a:rPr lang="ru-RU" dirty="0" smtClean="0"/>
              <a:t>• информацию об услугах оказываемых детям раннего возраста специалистами службы; </a:t>
            </a:r>
          </a:p>
          <a:p>
            <a:pPr marL="0" indent="0" algn="just">
              <a:buNone/>
            </a:pPr>
            <a:r>
              <a:rPr lang="ru-RU" dirty="0" smtClean="0"/>
              <a:t>• информацию о других, внешних учреждений и служб.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26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КОНСУЛЬТАТИВНАЯ ПОМОЩЬ МОЖЕТ РЕАЛИЗОВЫВАТЬСЯ: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smtClean="0"/>
              <a:t>процессе индивидуальных и групповых </a:t>
            </a:r>
            <a:r>
              <a:rPr lang="ru-RU" dirty="0" smtClean="0"/>
              <a:t>консультаций.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sz="2800" dirty="0" smtClean="0"/>
              <a:t>КОНСУЛЬТАЦИИ </a:t>
            </a:r>
            <a:r>
              <a:rPr lang="ru-RU" sz="2800" dirty="0" smtClean="0"/>
              <a:t>МОГУТ БЫТЬ: </a:t>
            </a:r>
            <a:r>
              <a:rPr lang="ru-RU" dirty="0" smtClean="0"/>
              <a:t> разовые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dirty="0" smtClean="0"/>
              <a:t>регулярные.   </a:t>
            </a:r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Субъектами консультативной деятельности являются педагоги и специалисты Службы.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5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11746" cy="1400530"/>
          </a:xfrm>
        </p:spPr>
        <p:txBody>
          <a:bodyPr/>
          <a:lstStyle/>
          <a:p>
            <a:pPr algn="ctr"/>
            <a:r>
              <a:rPr lang="ru-RU" sz="3600" dirty="0"/>
              <a:t>ЗАКАЗЧИК КОНСУЛЬТАТИВНОЙ ПОМОЩИ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/>
              <a:t>может быть как родитель, так и организация дошкольного образования  </a:t>
            </a:r>
            <a:br>
              <a:rPr lang="ru-RU" sz="3600" dirty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296886"/>
            <a:ext cx="10762117" cy="395151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Различные </a:t>
            </a:r>
            <a:r>
              <a:rPr lang="ru-RU" dirty="0"/>
              <a:t>сценарии организации консультативной помощи в центре: - психологическая консультация; - плановое групповое консультирование; - индивидуальное консультирование родителей; - консультирование родителей по запросу.  </a:t>
            </a:r>
          </a:p>
          <a:p>
            <a:pPr algn="just"/>
            <a:r>
              <a:rPr lang="ru-RU" dirty="0"/>
              <a:t>Наиболее часто в практике  ДОО востребованы следующие  виды социально-психологического консультирования:  возрастно-психологическое, поведенческое, семейное. 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Логопедическое консультирование. Медицинское консультирование.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77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ПРИМЕНЕНИЕ МОДЕЛИ  С УЧЕТОМ РАЗЛИЧНЫХ КАТЕГОРИЙ ПОЛУЧАТЕЛЕЙ  УСЛУГ ЦЕНТРА (СЛУЖБЫ):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086" y="2052918"/>
            <a:ext cx="11157857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• </a:t>
            </a:r>
            <a:r>
              <a:rPr lang="ru-RU" sz="2400" dirty="0"/>
              <a:t>родители (законные представители) детей от 0-3 лет; обеспечивающие получение детьми дошкольного образования в форме семейного образования;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• </a:t>
            </a:r>
            <a:r>
              <a:rPr lang="ru-RU" sz="2400" dirty="0"/>
              <a:t>родители (законные представители) с детьми дошкольного возраста, в </a:t>
            </a:r>
            <a:r>
              <a:rPr lang="ru-RU" sz="2400" dirty="0" err="1"/>
              <a:t>т.ч</a:t>
            </a:r>
            <a:r>
              <a:rPr lang="ru-RU" sz="2400" dirty="0"/>
              <a:t>. от 0 до 3 лет, не получающие услуги дошкольного образования в образовательной организации;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• </a:t>
            </a:r>
            <a:r>
              <a:rPr lang="ru-RU" sz="2400" dirty="0"/>
              <a:t>родители (законные представители) детей дошкольного возраста, в </a:t>
            </a:r>
            <a:r>
              <a:rPr lang="ru-RU" sz="2400" dirty="0" err="1"/>
              <a:t>т.ч</a:t>
            </a:r>
            <a:r>
              <a:rPr lang="ru-RU" sz="2400" dirty="0"/>
              <a:t>. от 0 до 3 лет, получающие услуги дошкольного образования в дошкольной образовательной организации</a:t>
            </a:r>
            <a:r>
              <a:rPr lang="ru-RU" sz="2400" dirty="0" smtClean="0"/>
              <a:t>;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/>
              <a:t>• родители (законные представители) с детьми дошкольного возраста с особыми образовательными потребностями.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2633721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84514"/>
            <a:ext cx="9934802" cy="4963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</a:t>
            </a: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Елена Викторовна</a:t>
            </a:r>
          </a:p>
          <a:p>
            <a:pPr marL="0" indent="0" algn="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elena-araslanova@rambler.ru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(8332) 49 14 44</a:t>
            </a:r>
          </a:p>
          <a:p>
            <a:pPr marL="0" indent="0" algn="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Осуществление организационно-аналитической поддержки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416629"/>
            <a:ext cx="8946541" cy="383177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МОДЕЛИ ОРГАНИЗАЦИИ ПОМОЩИ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 smtClean="0"/>
              <a:t>КОНСУЛЬТАЦИОННЫХ ЦЕНТРОВ</a:t>
            </a:r>
          </a:p>
          <a:p>
            <a:r>
              <a:rPr lang="ru-RU" dirty="0" smtClean="0"/>
              <a:t> психолого-педагогическая модель оказания помощи;</a:t>
            </a:r>
          </a:p>
          <a:p>
            <a:r>
              <a:rPr lang="ru-RU" dirty="0" smtClean="0"/>
              <a:t>диагностическая модель оказания помощи;</a:t>
            </a:r>
          </a:p>
          <a:p>
            <a:r>
              <a:rPr lang="ru-RU" dirty="0" smtClean="0"/>
              <a:t>консультативная модель оказания помощи.</a:t>
            </a:r>
          </a:p>
          <a:p>
            <a:pPr marL="0" indent="0">
              <a:buNone/>
            </a:pPr>
            <a:r>
              <a:rPr lang="ru-RU" dirty="0" smtClean="0"/>
              <a:t>По каждой модели предложен перечень разделов и примерных тематик занятий с родителями</a:t>
            </a:r>
          </a:p>
          <a:p>
            <a:pPr marL="0" indent="0">
              <a:buNone/>
            </a:pPr>
            <a:r>
              <a:rPr lang="ru-RU" dirty="0" smtClean="0"/>
              <a:t>www.firo.ru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77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МОДЕЛИ ОРГАНИЗАЦИИ ДЕЯТЕЛЬНОСТИ КОНСУЛЬТАЦИОННЫХ ЦЕНТРОВ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318657"/>
            <a:ext cx="9651774" cy="3929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ПСИХОЛОГО-ПЕДАГОГИЧЕСКАЯ МОДЕЛЬ РАБОТЫ ЦЕНТРА (СЛУЖБЫ)  </a:t>
            </a:r>
          </a:p>
          <a:p>
            <a:pPr marL="0" indent="0">
              <a:buNone/>
            </a:pPr>
            <a:r>
              <a:rPr lang="ru-RU" dirty="0" smtClean="0"/>
              <a:t>Оказание психолого-педагогической помощи родителям детей дошкольного возраста, в том числе от 0 до 3-х лет, не посещающих дошкольную образовательную организацию.  Психолого-педагогическая помощь направлена на выявление потенциальных возможностей ребенка, создание психолого-педагогических условий для гармоничного психического и социального развития ребенка.  </a:t>
            </a:r>
          </a:p>
          <a:p>
            <a:pPr marL="0" indent="0">
              <a:buNone/>
            </a:pPr>
            <a:r>
              <a:rPr lang="ru-RU" dirty="0" smtClean="0"/>
              <a:t>ДИАГНОСТИЧЕСКАЯ МОДЕЛЬ РАБОТЫ ЦЕНТРА (СЛУЖБЫ) </a:t>
            </a:r>
          </a:p>
          <a:p>
            <a:pPr marL="0" indent="0">
              <a:buNone/>
            </a:pPr>
            <a:r>
              <a:rPr lang="ru-RU" dirty="0" smtClean="0"/>
              <a:t>Определение уровня развития ребенка, его соответствие нормативным показателям ведущих для данного возраста линий развития </a:t>
            </a:r>
          </a:p>
          <a:p>
            <a:pPr marL="0" indent="0">
              <a:buNone/>
            </a:pPr>
            <a:r>
              <a:rPr lang="ru-RU" dirty="0" smtClean="0"/>
              <a:t>КОНСУЛЬТАТИВНАЯ МОДЕЛЬ РАБОТЫ ЦЕНТРА (СЛУЖБЫ)   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оздание необходимого информационного и мотивационного поля ранней психолого-педагогической помощи,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54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ПСИХОЛОГО-ПЕДАГОГИЧЕСКАЯ МОДЕЛЬ РАБОТЫ ЦЕНТРА (СЛУЖБЫ)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569029"/>
            <a:ext cx="10196059" cy="367937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Комплекс коррекционно-развивающих и организационно-методических мероприятий, нацеленных на создание оптимальных условий психического и социального развития ребёнка раннего возраста, развитии его возможностей в процессе специально организованного взаимодействия ребёнка с родителями и окружающим миром.  </a:t>
            </a:r>
          </a:p>
          <a:p>
            <a:pPr marL="0" indent="0" algn="just">
              <a:buNone/>
            </a:pPr>
            <a:r>
              <a:rPr lang="ru-RU" dirty="0" smtClean="0"/>
              <a:t>Содержание развивающей работы определяется в соответствии с возрастными и индивидуальными особенностями ребенка. 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0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41514"/>
            <a:ext cx="9404723" cy="10994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 smtClean="0"/>
              <a:t>ПЕРЕЧЕНЬ РАЗДЕЛОВ И ПРИМЕРНЫХ ТЕМАТИК ЗАНЯТИЙ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 </a:t>
            </a:r>
            <a:r>
              <a:rPr lang="ru-RU" sz="2700" dirty="0" smtClean="0"/>
              <a:t>РОДИТЕЛЯМИ </a:t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7919"/>
              </p:ext>
            </p:extLst>
          </p:nvPr>
        </p:nvGraphicFramePr>
        <p:xfrm>
          <a:off x="435429" y="1335797"/>
          <a:ext cx="1139734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578"/>
                <a:gridCol w="8642765"/>
              </a:tblGrid>
              <a:tr h="481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Раздел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Тематики</a:t>
                      </a:r>
                      <a:endParaRPr lang="ru-RU" sz="1600" dirty="0"/>
                    </a:p>
                  </a:txBody>
                  <a:tcPr/>
                </a:tc>
              </a:tr>
              <a:tr h="107542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Физическое развитие ребенка развития на различных ступенях дошкольного возраста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Гигиена, режим дня и питание как основа нормального физического развития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Гимнастика и закаливание Примерное недельное меню ребенка-дошкольника </a:t>
                      </a:r>
                    </a:p>
                  </a:txBody>
                  <a:tcPr/>
                </a:tc>
              </a:tr>
              <a:tr h="6792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Психоэмоциональное развитие ребенка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психоэмоциональной сферы ребенка Стрессовые события в жизни ребенка: профилактика и приемы снижения стрессовых нагрузок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330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Становление и развитие личности дошкольный возраст, старший дошкольный возраст)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Особенности становления и развития личности ребенка на различных ступенях дошкольного возраста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(ранее детство, младший Стили семейного воспитания и их влияние на формирование личности ребенка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551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Социально-психологическое развитие и социализация ребенка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Детские игры и упражнения для формирования и развития у ребенка коммуникативных компетенций Обеспечение успешной социализации ребенка в условиях семейного дошкольного образования.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9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ПРИМЕНЕНИЕ МОДЕЛИ  С УЧЕТОМ РАЗЛИЧНЫХ КАТЕГОРИЙ ПОЛУЧАТЕЛЕЙ  УСЛУГ ЦЕНТРА (СЛУЖБЫ): 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2052918"/>
            <a:ext cx="10439400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sz="2800" dirty="0" smtClean="0"/>
              <a:t>психолого-педагогическая помощь родителям семейной формы обучения детей дошкольного возраста;  </a:t>
            </a:r>
          </a:p>
          <a:p>
            <a:pPr marL="0" indent="0">
              <a:buNone/>
            </a:pPr>
            <a:r>
              <a:rPr lang="ru-RU" sz="2800" dirty="0" smtClean="0"/>
              <a:t>• с детьми дошкольного возраста, в </a:t>
            </a:r>
            <a:r>
              <a:rPr lang="ru-RU" sz="2800" dirty="0" err="1" smtClean="0"/>
              <a:t>т.ч</a:t>
            </a:r>
            <a:r>
              <a:rPr lang="ru-RU" sz="2800" dirty="0" smtClean="0"/>
              <a:t>. от 0 до 3 лет, как не получающих услуги, так и получающих услуги дошкольного образования в образовательной организации;  </a:t>
            </a:r>
          </a:p>
          <a:p>
            <a:pPr marL="0" indent="0">
              <a:buNone/>
            </a:pPr>
            <a:r>
              <a:rPr lang="ru-RU" sz="2800" dirty="0" smtClean="0"/>
              <a:t>• с детьми дошкольного возраста с особыми образовательными потребностями (требования ФГОС ДО).  </a:t>
            </a:r>
          </a:p>
        </p:txBody>
      </p:sp>
    </p:spTree>
    <p:extLst>
      <p:ext uri="{BB962C8B-B14F-4D97-AF65-F5344CB8AC3E}">
        <p14:creationId xmlns:p14="http://schemas.microsoft.com/office/powerpoint/2010/main" val="23393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ДИАГНОСТИЧЕСКАЯ МОДЕЛЬ РАБОТЫ ЦЕНТРА (СЛУЖБЫ)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78429"/>
            <a:ext cx="11016343" cy="45985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200" dirty="0" smtClean="0"/>
              <a:t>О</a:t>
            </a:r>
            <a:r>
              <a:rPr lang="ru-RU" sz="2200" dirty="0" smtClean="0"/>
              <a:t>ценка </a:t>
            </a:r>
            <a:r>
              <a:rPr lang="ru-RU" sz="2200" dirty="0" smtClean="0"/>
              <a:t>индивидуального развития детей представлена в ФГОС ДО в двух формах диагностики — педагогической и психологической. </a:t>
            </a:r>
          </a:p>
          <a:p>
            <a:pPr marL="0" indent="0" algn="just">
              <a:buNone/>
            </a:pPr>
            <a:r>
              <a:rPr lang="ru-RU" sz="2200" dirty="0" smtClean="0"/>
              <a:t>	О</a:t>
            </a:r>
            <a:r>
              <a:rPr lang="ru-RU" sz="2200" dirty="0" smtClean="0"/>
              <a:t>бъект </a:t>
            </a:r>
            <a:r>
              <a:rPr lang="ru-RU" sz="2200" dirty="0" smtClean="0"/>
              <a:t>диагностики- дети с отставанием или значительным опережением в развитии, с отклонениями в поведении, а помощь оказывается родителям в виде рекомендаций тех или иных решений. </a:t>
            </a:r>
          </a:p>
          <a:p>
            <a:pPr marL="0" indent="0" algn="just">
              <a:buNone/>
            </a:pPr>
            <a:r>
              <a:rPr lang="ru-RU" sz="2200" dirty="0"/>
              <a:t>	</a:t>
            </a:r>
            <a:r>
              <a:rPr lang="ru-RU" sz="2200" dirty="0" smtClean="0"/>
              <a:t>П</a:t>
            </a:r>
            <a:r>
              <a:rPr lang="ru-RU" sz="2200" dirty="0" smtClean="0"/>
              <a:t>сихологическая </a:t>
            </a:r>
            <a:r>
              <a:rPr lang="ru-RU" sz="2200" dirty="0" smtClean="0"/>
              <a:t>диагностика развития ребенка помимо решения собственных задач позволяет определить степень обоснованности жалоб родителей.  </a:t>
            </a:r>
          </a:p>
          <a:p>
            <a:pPr marL="0" indent="0" algn="just">
              <a:buNone/>
            </a:pPr>
            <a:r>
              <a:rPr lang="ru-RU" sz="2200" dirty="0"/>
              <a:t>	</a:t>
            </a:r>
            <a:r>
              <a:rPr lang="ru-RU" sz="2200" dirty="0" smtClean="0"/>
              <a:t>П</a:t>
            </a:r>
            <a:r>
              <a:rPr lang="ru-RU" sz="2200" dirty="0" smtClean="0"/>
              <a:t>сихологическая </a:t>
            </a:r>
            <a:r>
              <a:rPr lang="ru-RU" sz="2200" dirty="0" smtClean="0"/>
              <a:t>помощь родителям и детям осуществляется во всех случаях, но содержание ее различно.  </a:t>
            </a:r>
          </a:p>
          <a:p>
            <a:pPr marL="0" indent="0" algn="just">
              <a:buNone/>
            </a:pPr>
            <a:r>
              <a:rPr lang="ru-RU" sz="2200" dirty="0"/>
              <a:t>	</a:t>
            </a:r>
            <a:r>
              <a:rPr lang="ru-RU" sz="2200" dirty="0" smtClean="0"/>
              <a:t>Обобщенно </a:t>
            </a:r>
            <a:r>
              <a:rPr lang="ru-RU" sz="2200" dirty="0" smtClean="0"/>
              <a:t>возможные виды психологической работы в зависимости от жалоб родителей и их детерминант можно представить следующим образом.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2003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ВОЗМОЖНЫЕ ВИДЫ ПСИХОЛОГИЧЕСКОЙ РАБОТЫ В ЗАВИСИМОСТИ ОТ ЖАЛОБ РОДИТЕЛЕЙ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48749"/>
              </p:ext>
            </p:extLst>
          </p:nvPr>
        </p:nvGraphicFramePr>
        <p:xfrm>
          <a:off x="849086" y="1698625"/>
          <a:ext cx="1060268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159"/>
                <a:gridCol w="7423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Детерминанты необоснованных жалоб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Виды консультативной работы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977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Психологическая неграмотность родителей.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Искаженное родительское отношение 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Психопатология родителей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Информирование и разъяснение.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по изменению родительского отношения.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Направление в соответствующее лечебное учреждение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70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ВОЗМОЖНЫЕ ВИДЫ ПСИХОЛОГИЧЕСКОЙ РАБОТЫ В ЗАВИСИМОСТИ ОТ ЖАЛОБ РОДИТЕЛЕЙ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78165"/>
              </p:ext>
            </p:extLst>
          </p:nvPr>
        </p:nvGraphicFramePr>
        <p:xfrm>
          <a:off x="646111" y="1404257"/>
          <a:ext cx="1100160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809"/>
                <a:gridCol w="6993793"/>
              </a:tblGrid>
              <a:tr h="617349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Детерминанты обоснованных жалоб родителей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Виды консультативной работы </a:t>
                      </a:r>
                      <a:endParaRPr lang="ru-RU" dirty="0"/>
                    </a:p>
                  </a:txBody>
                  <a:tcPr/>
                </a:tc>
              </a:tr>
              <a:tr h="4586023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Психическое недоразвитие ребенка.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Задержка психического развития.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Поврежденное психическое развитие ребенка.</a:t>
                      </a:r>
                    </a:p>
                    <a:p>
                      <a:r>
                        <a:rPr lang="ru-RU" dirty="0" smtClean="0"/>
                        <a:t>Искаженное психическое развитие ребенка.</a:t>
                      </a:r>
                    </a:p>
                    <a:p>
                      <a:r>
                        <a:rPr lang="ru-RU" dirty="0" smtClean="0"/>
                        <a:t>Дисгармоничное психическое развитие ребенка.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Нарушения развития личностной сферы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Информирование родителей и направление ребенка к дефектологу.</a:t>
                      </a:r>
                    </a:p>
                    <a:p>
                      <a:pPr algn="just"/>
                      <a:r>
                        <a:rPr lang="ru-RU" dirty="0" smtClean="0"/>
                        <a:t>Информирование родителей, рекомендации по </a:t>
                      </a:r>
                    </a:p>
                    <a:p>
                      <a:pPr algn="just"/>
                      <a:r>
                        <a:rPr lang="ru-RU" dirty="0" smtClean="0"/>
                        <a:t>психологически грамотной организации занятий </a:t>
                      </a:r>
                    </a:p>
                    <a:p>
                      <a:pPr algn="just"/>
                      <a:r>
                        <a:rPr lang="ru-RU" dirty="0" smtClean="0"/>
                        <a:t>родителей с ребенком; возможно направление к дефектологу.</a:t>
                      </a:r>
                    </a:p>
                    <a:p>
                      <a:pPr algn="just"/>
                      <a:r>
                        <a:rPr lang="ru-RU" dirty="0" smtClean="0"/>
                        <a:t>Информирование родителей об особенностях ребенка, направление к психиатру.</a:t>
                      </a:r>
                    </a:p>
                    <a:p>
                      <a:pPr algn="just"/>
                      <a:r>
                        <a:rPr lang="ru-RU" dirty="0" smtClean="0"/>
                        <a:t>Направление к психиатру. Приспособление родителей к особенностям ребенка. </a:t>
                      </a:r>
                    </a:p>
                    <a:p>
                      <a:pPr algn="just"/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с родителями по нормализации их общения с ребенком. 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Направление ребенка на второй этап диагностики, </a:t>
                      </a:r>
                    </a:p>
                    <a:p>
                      <a:pPr algn="just"/>
                      <a:r>
                        <a:rPr lang="ru-RU" dirty="0" smtClean="0"/>
                        <a:t>дальнейшая </a:t>
                      </a:r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с ребенком и родителями.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4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1076</Words>
  <Application>Microsoft Office PowerPoint</Application>
  <PresentationFormat>Широкоэкранный</PresentationFormat>
  <Paragraphs>121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Ион</vt:lpstr>
      <vt:lpstr>Модели организации консультационных пунктов в ДОО (по материалам Н.В. Тарасовой)</vt:lpstr>
      <vt:lpstr>Осуществление организационно-аналитической поддержки </vt:lpstr>
      <vt:lpstr>МОДЕЛИ ОРГАНИЗАЦИИ ДЕЯТЕЛЬНОСТИ КОНСУЛЬТАЦИОННЫХ ЦЕНТРОВ  </vt:lpstr>
      <vt:lpstr>ПСИХОЛОГО-ПЕДАГОГИЧЕСКАЯ МОДЕЛЬ РАБОТЫ ЦЕНТРА (СЛУЖБЫ) </vt:lpstr>
      <vt:lpstr> ПЕРЕЧЕНЬ РАЗДЕЛОВ И ПРИМЕРНЫХ ТЕМАТИК ЗАНЯТИЙ  С РОДИТЕЛЯМИ  </vt:lpstr>
      <vt:lpstr>ПРИМЕНЕНИЕ МОДЕЛИ  С УЧЕТОМ РАЗЛИЧНЫХ КАТЕГОРИЙ ПОЛУЧАТЕЛЕЙ  УСЛУГ ЦЕНТРА (СЛУЖБЫ):  </vt:lpstr>
      <vt:lpstr>ДИАГНОСТИЧЕСКАЯ МОДЕЛЬ РАБОТЫ ЦЕНТРА (СЛУЖБЫ)  </vt:lpstr>
      <vt:lpstr>ВОЗМОЖНЫЕ ВИДЫ ПСИХОЛОГИЧЕСКОЙ РАБОТЫ В ЗАВИСИМОСТИ ОТ ЖАЛОБ РОДИТЕЛЕЙ </vt:lpstr>
      <vt:lpstr>ВОЗМОЖНЫЕ ВИДЫ ПСИХОЛОГИЧЕСКОЙ РАБОТЫ В ЗАВИСИМОСТИ ОТ ЖАЛОБ РОДИТЕЛЕЙ </vt:lpstr>
      <vt:lpstr>ЦЕЛИ ПСИХОДИАГНОСТИКИ  </vt:lpstr>
      <vt:lpstr>ПРИМЕНЕНИЕ МОДЕЛИ  С УЧЕТОМ РАЗЛИЧНЫХ КАТЕГОРИЙ ПОЛУЧАТЕЛЕЙ  УСЛУГ ЦЕНТРА (СЛУЖБЫ): </vt:lpstr>
      <vt:lpstr>КОНСУЛЬТАТИВНАЯ МОДЕЛЬ РАБОТЫ  ЦЕНТРА (СЛУЖБЫ)  </vt:lpstr>
      <vt:lpstr>КОНСУЛЬТАТИВНАЯ ПОМОЩЬ МОЖЕТ РЕАЛИЗОВЫВАТЬСЯ:  </vt:lpstr>
      <vt:lpstr>ЗАКАЗЧИК КОНСУЛЬТАТИВНОЙ ПОМОЩИ: может быть как родитель, так и организация дошкольного образования    </vt:lpstr>
      <vt:lpstr>ПРИМЕНЕНИЕ МОДЕЛИ  С УЧЕТОМ РАЗЛИЧНЫХ КАТЕГОРИЙ ПОЛУЧАТЕЛЕЙ  УСЛУГ ЦЕНТРА (СЛУЖБЫ):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организации консультационных пунктов в ДОО</dc:title>
  <dc:creator>Арасланова</dc:creator>
  <cp:lastModifiedBy>Арасланова</cp:lastModifiedBy>
  <cp:revision>13</cp:revision>
  <dcterms:created xsi:type="dcterms:W3CDTF">2016-09-13T12:32:26Z</dcterms:created>
  <dcterms:modified xsi:type="dcterms:W3CDTF">2016-09-14T07:46:36Z</dcterms:modified>
</cp:coreProperties>
</file>