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0EBD2E7-0727-44BC-ABA2-6DB1731CFEDC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49DF55B-5746-49A6-BF0F-872BA577CA23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77ECCF5-9087-4065-AF93-F077F2C03DB2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79FC457-A0EC-4626-9F22-3954270E9594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F41995F-03F1-499C-8082-3F686A273B18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7BD2500-DA31-4811-B93A-7507AFA396D2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519497D-05C5-482D-84C5-E7EB417E8A96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3737997-2193-47CB-93E3-1C43F4F366EB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8601249-5D19-4D62-83A9-3C950E33899B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1280E79-49B1-43F2-852F-B49C7D5612BA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DFEEF46-591F-4838-A136-DF216A23AC5C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18A3798-BA7C-4203-9110-364B41025856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73971DC-5EC5-4B3D-9212-2F428A4490AE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91BC984-06BC-4781-9139-9E2D260113D4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ABA848A-71C5-4058-B2BB-F83E40EE96AC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797BBAE-0D2D-401E-8753-879D16DCF83D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A3DC7DC-3301-4466-B664-6D404CA1E1F2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6F8333A-36D4-4194-AB6B-C238AA72B0D1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A051FE3-E98A-45FA-B142-3032F072D9CD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396399D-D55A-45CA-98D1-2FBF77592331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FE85487-1884-4A45-A9E9-64729B69C62D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A98431B-39CF-417B-8DCA-D7E2CBC3D0FF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3537E90-E8C3-420B-B200-E50FCB2BF3E8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01186D1-E340-439A-BA8A-452A9FAA3B62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4D09D98-4FCC-4415-A915-0B3500363DD4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431A3C7-916B-477B-8075-CEE6233E201D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22.5.17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A0ED487-38FC-49B2-8794-76A24866E733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vchistous@mail.ru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2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Line 4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Line 5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5357880" y="3571920"/>
            <a:ext cx="3578760" cy="167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743040" indent="-285480"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ЧИСТОУСОВ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285480"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Владислав Анатольевич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кандидат педагогических наук, докторант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E-mail:</a:t>
            </a:r>
            <a:r>
              <a:rPr b="1" lang="ru-RU" sz="16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600" spc="-1" strike="noStrike" u="sng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 Narrow"/>
                <a:hlinkClick r:id="rId1"/>
              </a:rPr>
              <a:t>vchistous@mail.ru</a:t>
            </a:r>
            <a:r>
              <a:rPr b="1" lang="ru-RU" sz="16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0" y="5500800"/>
            <a:ext cx="9143640" cy="785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8"/>
          <p:cNvSpPr/>
          <p:nvPr/>
        </p:nvSpPr>
        <p:spPr>
          <a:xfrm>
            <a:off x="3857760" y="1500120"/>
            <a:ext cx="5143320" cy="123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5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ПРОЕКТИРОВАНИЕ ОПЕРЕЖАЮЩЕГО ОБРАЗОВАНИЯ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5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КОНТЕКСТЕ НЕЛИНЕЙНОСТИ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0" y="5500800"/>
            <a:ext cx="9143640" cy="7297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Научно-практический семинар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«ОПЕРЕЖАЮЩЕЕ ПРОФЕССИОНАЛЬНОЕ ОБРАЗОВАНИЕ: ИННОВАЦИОННЫЕ МОДЕЛИ, СОДЕРЖАНИЕ, ТЕХНОЛОГИИ»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г.  Вятские Поляны, 19 мая 2017 г.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428760" y="785880"/>
            <a:ext cx="3071520" cy="35002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1"/>
          <p:cNvSpPr/>
          <p:nvPr/>
        </p:nvSpPr>
        <p:spPr>
          <a:xfrm rot="5400000">
            <a:off x="-535320" y="535680"/>
            <a:ext cx="3714480" cy="2642760"/>
          </a:xfrm>
          <a:prstGeom prst="arc">
            <a:avLst>
              <a:gd name="adj1" fmla="val 16200000"/>
              <a:gd name="adj2" fmla="val 0"/>
            </a:avLst>
          </a:prstGeom>
          <a:noFill/>
          <a:ln w="114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2"/>
          <p:cNvSpPr/>
          <p:nvPr/>
        </p:nvSpPr>
        <p:spPr>
          <a:xfrm>
            <a:off x="2643120" y="3357720"/>
            <a:ext cx="178200" cy="713880"/>
          </a:xfrm>
          <a:prstGeom prst="arc">
            <a:avLst>
              <a:gd name="adj1" fmla="val 10409143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3"/>
          <p:cNvSpPr/>
          <p:nvPr/>
        </p:nvSpPr>
        <p:spPr>
          <a:xfrm flipV="1">
            <a:off x="2821680" y="3357000"/>
            <a:ext cx="178200" cy="713880"/>
          </a:xfrm>
          <a:prstGeom prst="arc">
            <a:avLst>
              <a:gd name="adj1" fmla="val 10409143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4"/>
          <p:cNvSpPr/>
          <p:nvPr/>
        </p:nvSpPr>
        <p:spPr>
          <a:xfrm>
            <a:off x="3000240" y="3357720"/>
            <a:ext cx="178200" cy="713880"/>
          </a:xfrm>
          <a:prstGeom prst="arc">
            <a:avLst>
              <a:gd name="adj1" fmla="val 10409143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15"/>
          <p:cNvSpPr/>
          <p:nvPr/>
        </p:nvSpPr>
        <p:spPr>
          <a:xfrm flipV="1">
            <a:off x="3179160" y="3357000"/>
            <a:ext cx="178200" cy="713880"/>
          </a:xfrm>
          <a:prstGeom prst="arc">
            <a:avLst>
              <a:gd name="adj1" fmla="val 10409143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6"/>
          <p:cNvSpPr/>
          <p:nvPr/>
        </p:nvSpPr>
        <p:spPr>
          <a:xfrm>
            <a:off x="2286000" y="3357720"/>
            <a:ext cx="178200" cy="713880"/>
          </a:xfrm>
          <a:prstGeom prst="arc">
            <a:avLst>
              <a:gd name="adj1" fmla="val 10409143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7"/>
          <p:cNvSpPr/>
          <p:nvPr/>
        </p:nvSpPr>
        <p:spPr>
          <a:xfrm flipV="1">
            <a:off x="2464560" y="3357000"/>
            <a:ext cx="178200" cy="713880"/>
          </a:xfrm>
          <a:prstGeom prst="arc">
            <a:avLst>
              <a:gd name="adj1" fmla="val 10409143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18"/>
          <p:cNvSpPr/>
          <p:nvPr/>
        </p:nvSpPr>
        <p:spPr>
          <a:xfrm flipV="1">
            <a:off x="642960" y="999360"/>
            <a:ext cx="945720" cy="713880"/>
          </a:xfrm>
          <a:prstGeom prst="arc">
            <a:avLst>
              <a:gd name="adj1" fmla="val 16200000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19"/>
          <p:cNvSpPr/>
          <p:nvPr/>
        </p:nvSpPr>
        <p:spPr>
          <a:xfrm flipV="1" rot="10800000">
            <a:off x="2535480" y="1713600"/>
            <a:ext cx="945720" cy="713880"/>
          </a:xfrm>
          <a:prstGeom prst="arc">
            <a:avLst>
              <a:gd name="adj1" fmla="val 16200000"/>
              <a:gd name="adj2" fmla="val 0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0"/>
          <p:cNvSpPr/>
          <p:nvPr/>
        </p:nvSpPr>
        <p:spPr>
          <a:xfrm flipH="1">
            <a:off x="642600" y="1714320"/>
            <a:ext cx="473400" cy="360"/>
          </a:xfrm>
          <a:prstGeom prst="line">
            <a:avLst/>
          </a:prstGeom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21"/>
          <p:cNvSpPr/>
          <p:nvPr/>
        </p:nvSpPr>
        <p:spPr>
          <a:xfrm flipH="1">
            <a:off x="2062080" y="1000080"/>
            <a:ext cx="509400" cy="360"/>
          </a:xfrm>
          <a:prstGeom prst="line">
            <a:avLst/>
          </a:prstGeom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2"/>
          <p:cNvSpPr/>
          <p:nvPr/>
        </p:nvSpPr>
        <p:spPr>
          <a:xfrm flipH="1">
            <a:off x="955800" y="2354040"/>
            <a:ext cx="658440" cy="72720"/>
          </a:xfrm>
          <a:prstGeom prst="arc">
            <a:avLst>
              <a:gd name="adj1" fmla="val 16200000"/>
              <a:gd name="adj2" fmla="val 5481035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3"/>
          <p:cNvSpPr/>
          <p:nvPr/>
        </p:nvSpPr>
        <p:spPr>
          <a:xfrm>
            <a:off x="1050480" y="2427120"/>
            <a:ext cx="438840" cy="72720"/>
          </a:xfrm>
          <a:prstGeom prst="arc">
            <a:avLst>
              <a:gd name="adj1" fmla="val 16200000"/>
              <a:gd name="adj2" fmla="val 5481035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4"/>
          <p:cNvSpPr/>
          <p:nvPr/>
        </p:nvSpPr>
        <p:spPr>
          <a:xfrm>
            <a:off x="831240" y="2238840"/>
            <a:ext cx="877680" cy="114480"/>
          </a:xfrm>
          <a:prstGeom prst="arc">
            <a:avLst>
              <a:gd name="adj1" fmla="val 16200000"/>
              <a:gd name="adj2" fmla="val 5481035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25"/>
          <p:cNvSpPr/>
          <p:nvPr/>
        </p:nvSpPr>
        <p:spPr>
          <a:xfrm flipH="1">
            <a:off x="642240" y="2071800"/>
            <a:ext cx="1285560" cy="167040"/>
          </a:xfrm>
          <a:prstGeom prst="arc">
            <a:avLst>
              <a:gd name="adj1" fmla="val 16200000"/>
              <a:gd name="adj2" fmla="val 5481035"/>
            </a:avLst>
          </a:prstGeom>
          <a:noFill/>
          <a:ln w="60480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Line 5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6"/>
          <p:cNvSpPr/>
          <p:nvPr/>
        </p:nvSpPr>
        <p:spPr>
          <a:xfrm>
            <a:off x="3857760" y="1571760"/>
            <a:ext cx="5071680" cy="412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П.Н. Новиков; С.Я. Батышев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3.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Содержание и характер профессионального образования должны соответствовать требованиям техники и технологиям, находящимся на стадии  проектирования.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Количество работников высококвалифицированного, преимущественно умственного, труда должно опережать существующий спрос производства в кадрах данной квалификации.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Развитие профессиональных знаний и умений должно происходить в целях повышения стоимости рабочей силы и развивающихся талантов (способностей) работников, способных давать высокие дивиденды индивидуального и общественного характера в течение длительного времени.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7"/>
          <p:cNvSpPr/>
          <p:nvPr/>
        </p:nvSpPr>
        <p:spPr>
          <a:xfrm>
            <a:off x="0" y="285840"/>
            <a:ext cx="89294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4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8"/>
          <p:cNvSpPr/>
          <p:nvPr/>
        </p:nvSpPr>
        <p:spPr>
          <a:xfrm>
            <a:off x="428760" y="3019680"/>
            <a:ext cx="3071520" cy="3484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Обоснование аспектов: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Личностный (формирование инновационного (преобразующего) интеллекта)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Содержательный (ядро знаний, приращение знаний)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Проектировочный (содержание и характер профессионального образования должны соответствовать требованиям техники и технологиям, находящимся на стадии  проектирования)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9"/>
          <p:cNvSpPr/>
          <p:nvPr/>
        </p:nvSpPr>
        <p:spPr>
          <a:xfrm>
            <a:off x="357120" y="285840"/>
            <a:ext cx="3214440" cy="27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10"/>
          <p:cNvSpPr/>
          <p:nvPr/>
        </p:nvSpPr>
        <p:spPr>
          <a:xfrm>
            <a:off x="571320" y="428760"/>
            <a:ext cx="2499840" cy="642600"/>
          </a:xfrm>
          <a:prstGeom prst="chevron">
            <a:avLst>
              <a:gd name="adj" fmla="val 21111"/>
            </a:avLst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ИННОВАЦИОННЫЙ ПРЕОБРАЗУЮЩИЙ ИНТЕЛЛЕКТ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11"/>
          <p:cNvSpPr/>
          <p:nvPr/>
        </p:nvSpPr>
        <p:spPr>
          <a:xfrm>
            <a:off x="2214720" y="1571760"/>
            <a:ext cx="12139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ЯДРО ЗНАНИЙ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Line 12"/>
          <p:cNvSpPr/>
          <p:nvPr/>
        </p:nvSpPr>
        <p:spPr>
          <a:xfrm>
            <a:off x="2285640" y="1857240"/>
            <a:ext cx="92880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3"/>
          <p:cNvSpPr/>
          <p:nvPr/>
        </p:nvSpPr>
        <p:spPr>
          <a:xfrm>
            <a:off x="869400" y="1357200"/>
            <a:ext cx="987480" cy="4284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14"/>
          <p:cNvSpPr/>
          <p:nvPr/>
        </p:nvSpPr>
        <p:spPr>
          <a:xfrm>
            <a:off x="642960" y="1214280"/>
            <a:ext cx="1428480" cy="71388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15"/>
          <p:cNvSpPr/>
          <p:nvPr/>
        </p:nvSpPr>
        <p:spPr>
          <a:xfrm>
            <a:off x="1214280" y="1428840"/>
            <a:ext cx="285480" cy="28548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Line 16"/>
          <p:cNvSpPr/>
          <p:nvPr/>
        </p:nvSpPr>
        <p:spPr>
          <a:xfrm flipH="1" flipV="1">
            <a:off x="1357200" y="1571400"/>
            <a:ext cx="928440" cy="28584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17"/>
          <p:cNvSpPr/>
          <p:nvPr/>
        </p:nvSpPr>
        <p:spPr>
          <a:xfrm>
            <a:off x="928800" y="2571840"/>
            <a:ext cx="356760" cy="356760"/>
          </a:xfrm>
          <a:prstGeom prst="chevron">
            <a:avLst>
              <a:gd name="adj" fmla="val 3089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8"/>
          <p:cNvSpPr/>
          <p:nvPr/>
        </p:nvSpPr>
        <p:spPr>
          <a:xfrm>
            <a:off x="92880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19"/>
          <p:cNvSpPr/>
          <p:nvPr/>
        </p:nvSpPr>
        <p:spPr>
          <a:xfrm>
            <a:off x="57132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custDash>
              <a:ds d="1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20"/>
          <p:cNvSpPr/>
          <p:nvPr/>
        </p:nvSpPr>
        <p:spPr>
          <a:xfrm>
            <a:off x="164304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custDash>
              <a:ds d="1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21"/>
          <p:cNvSpPr/>
          <p:nvPr/>
        </p:nvSpPr>
        <p:spPr>
          <a:xfrm>
            <a:off x="200016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custDash>
              <a:ds d="1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22"/>
          <p:cNvSpPr/>
          <p:nvPr/>
        </p:nvSpPr>
        <p:spPr>
          <a:xfrm>
            <a:off x="235728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custDash>
              <a:ds d="1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23"/>
          <p:cNvSpPr/>
          <p:nvPr/>
        </p:nvSpPr>
        <p:spPr>
          <a:xfrm>
            <a:off x="271476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custDash>
              <a:ds d="1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24"/>
          <p:cNvSpPr/>
          <p:nvPr/>
        </p:nvSpPr>
        <p:spPr>
          <a:xfrm>
            <a:off x="1285920" y="2071800"/>
            <a:ext cx="356760" cy="356760"/>
          </a:xfrm>
          <a:prstGeom prst="chevron">
            <a:avLst>
              <a:gd name="adj" fmla="val 30896"/>
            </a:avLst>
          </a:prstGeom>
          <a:noFill/>
          <a:ln>
            <a:solidFill>
              <a:schemeClr val="tx2">
                <a:lumMod val="50000"/>
              </a:schemeClr>
            </a:solidFill>
            <a:custDash>
              <a:ds d="1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25"/>
          <p:cNvSpPr/>
          <p:nvPr/>
        </p:nvSpPr>
        <p:spPr>
          <a:xfrm rot="5400000">
            <a:off x="1001160" y="2499480"/>
            <a:ext cx="14256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5840">
            <a:solidFill>
              <a:schemeClr val="tx2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5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6"/>
          <p:cNvSpPr/>
          <p:nvPr/>
        </p:nvSpPr>
        <p:spPr>
          <a:xfrm>
            <a:off x="0" y="285840"/>
            <a:ext cx="8857800" cy="77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Прикладное развитие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7"/>
          <p:cNvSpPr/>
          <p:nvPr/>
        </p:nvSpPr>
        <p:spPr>
          <a:xfrm>
            <a:off x="3786120" y="2076120"/>
            <a:ext cx="5143320" cy="390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М.В. Журавлева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«Актуальность опережающего профессионального образования продиктована необходимостью формирования инновационной экономики, поэтому его основной целью является удовлетворение потребности ее отраслей в прогностически ориентированных высококвалифицированных кадрах».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Г.М. Гринберг, М.В. Лукьяненко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«Результатом» опережающего обучения «должен стать уровень образования студентов, удовлетворяющий потребностям государства, общества, личности».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Line 5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6"/>
          <p:cNvSpPr/>
          <p:nvPr/>
        </p:nvSpPr>
        <p:spPr>
          <a:xfrm>
            <a:off x="0" y="285840"/>
            <a:ext cx="88578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5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7"/>
          <p:cNvSpPr/>
          <p:nvPr/>
        </p:nvSpPr>
        <p:spPr>
          <a:xfrm>
            <a:off x="3786120" y="1924200"/>
            <a:ext cx="5143320" cy="323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В.И. Загвязинский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Опережающее образование – «ориентир развития образования на среднесрочную и долговременную перспективу»; «такое образование … должно в идеале опережать развитие экономики и социальной сферы, иначе оно обречено вечно быть догоняющим. Оно должно ориентироваться не только на современный рынок труда… Образование призвано опережать традиционную массовую практику, опираясь на сочетание гуманистических традиций и новаторских технологий».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4"/>
          <p:cNvSpPr/>
          <p:nvPr/>
        </p:nvSpPr>
        <p:spPr>
          <a:xfrm>
            <a:off x="0" y="285840"/>
            <a:ext cx="88578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5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5"/>
          <p:cNvSpPr/>
          <p:nvPr/>
        </p:nvSpPr>
        <p:spPr>
          <a:xfrm>
            <a:off x="3786120" y="1454760"/>
            <a:ext cx="5143320" cy="432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В.И. Загвязинский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«Понятие «опережающее» … характеризует содержательную сторону образовательных программ, форм организации учебного процесса, особенности применяемых обучающих технологий, которые должны обеспечить объем и структуру профессиональных знаний, характер мышления и уровень духовного развития личности, ориентированных на «завтрашний день». Является в определенном смысле моделью науки и передовой практики, отражает динамику научно-технического прогресса. В условиях рыночной экономики увеличивает конкурентоспособность рабочей силы, так как повышает ее качество за счет развития адаптивности, способности к непрерывному самообразованию, чувства нового и т.д.».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6"/>
          <p:cNvSpPr/>
          <p:nvPr/>
        </p:nvSpPr>
        <p:spPr>
          <a:xfrm>
            <a:off x="428760" y="4084200"/>
            <a:ext cx="3071520" cy="2268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1. </a:t>
            </a: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Моделирование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областей профессиональной деятельности и профессионального образования, с ориентиром на АДАПТАЦИЮ выпускника к среде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2. </a:t>
            </a: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Сопоставление феноменов: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«Образование»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«Технологии»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7"/>
          <p:cNvSpPr/>
          <p:nvPr/>
        </p:nvSpPr>
        <p:spPr>
          <a:xfrm>
            <a:off x="285840" y="571320"/>
            <a:ext cx="3357360" cy="342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8"/>
          <p:cNvSpPr/>
          <p:nvPr/>
        </p:nvSpPr>
        <p:spPr>
          <a:xfrm>
            <a:off x="500040" y="100008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ТЕХНОЛОГИИ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9"/>
          <p:cNvSpPr/>
          <p:nvPr/>
        </p:nvSpPr>
        <p:spPr>
          <a:xfrm>
            <a:off x="682920" y="1500120"/>
            <a:ext cx="7452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0"/>
          <p:cNvSpPr/>
          <p:nvPr/>
        </p:nvSpPr>
        <p:spPr>
          <a:xfrm>
            <a:off x="500040" y="235728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ОБРАЗОВАНИЕ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11"/>
          <p:cNvSpPr/>
          <p:nvPr/>
        </p:nvSpPr>
        <p:spPr>
          <a:xfrm>
            <a:off x="682920" y="2786040"/>
            <a:ext cx="97596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2"/>
          <p:cNvSpPr/>
          <p:nvPr/>
        </p:nvSpPr>
        <p:spPr>
          <a:xfrm>
            <a:off x="2025360" y="2786040"/>
            <a:ext cx="40284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custDash>
              <a:ds d="4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3"/>
          <p:cNvSpPr/>
          <p:nvPr/>
        </p:nvSpPr>
        <p:spPr>
          <a:xfrm>
            <a:off x="1659240" y="2786040"/>
            <a:ext cx="365760" cy="499680"/>
          </a:xfrm>
          <a:prstGeom prst="rightArrow">
            <a:avLst>
              <a:gd name="adj1" fmla="val 50000"/>
              <a:gd name="adj2" fmla="val 7101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14"/>
          <p:cNvSpPr/>
          <p:nvPr/>
        </p:nvSpPr>
        <p:spPr>
          <a:xfrm>
            <a:off x="1428840" y="1500120"/>
            <a:ext cx="7452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15"/>
          <p:cNvSpPr/>
          <p:nvPr/>
        </p:nvSpPr>
        <p:spPr>
          <a:xfrm>
            <a:off x="2143080" y="1500120"/>
            <a:ext cx="7452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16"/>
          <p:cNvSpPr/>
          <p:nvPr/>
        </p:nvSpPr>
        <p:spPr>
          <a:xfrm>
            <a:off x="2428920" y="2786040"/>
            <a:ext cx="49968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17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18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Line 5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6"/>
          <p:cNvSpPr/>
          <p:nvPr/>
        </p:nvSpPr>
        <p:spPr>
          <a:xfrm>
            <a:off x="0" y="285840"/>
            <a:ext cx="9000720" cy="77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Прикладное развитие (подготовка инженеров)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7"/>
          <p:cNvSpPr/>
          <p:nvPr/>
        </p:nvSpPr>
        <p:spPr>
          <a:xfrm>
            <a:off x="571320" y="1451520"/>
            <a:ext cx="8357760" cy="4755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Р.С. Сафин, Е.А. Корчагин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«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Реализация идеи опережающего образования: опережающий уровень образования студентов по отношению к текущим проблемам производства; саморазвитие личности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»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Н.А. Читалин, А.Р. Камалеева, В.С. Щербаков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Опережающее инженерное образование есть совокупность аспектов: стратегическое опережение (долгосрочная прогностика на базе фундаментальных исследований); тактическое опережение (подготовка к поиску перспективных технико-технологических решений на основе методологии инженерной деятельности); операциональное опережение (подготовка к освоению следующего поколения технологий).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М.А. Поливанов</a:t>
            </a:r>
            <a:r>
              <a:rPr b="0" lang="ru-RU" sz="18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«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Целью опережающего образования является формирование у будущих специалистов высокого уровня их общей и профессиональной образованности, вооружение их методологией деятельности, позволяющей адаптироваться в условиях непрерывного развития науки и техники. Современный инженер должен быть готов к освоению новых перспективных направлений в области высоких и прорывных технологий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Line 5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6"/>
          <p:cNvSpPr/>
          <p:nvPr/>
        </p:nvSpPr>
        <p:spPr>
          <a:xfrm>
            <a:off x="428760" y="955440"/>
            <a:ext cx="8500680" cy="5547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В.М. Приходько, З.С. Сазонова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«Предпосылкой обеспечения опережающей профессиональной подготовки бакалавров, магистров, специалистов и кадров высшей квалификации должна стать профессионально-педагогическая подготовка всех членов преподавательских коллективов вузов, соответствующая как текущим, так и проектируемым требованиям государства, работодателей и международного профессионального сообщества»; «Система опережающей подготовки должна быть адаптивной, способной перестраиваться»</a:t>
            </a: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И.Ю. Степанова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«Стратегическая ориентация на опережение предполагает разворачивание теоретической и практической подготовки с учетом установки на позитивные изменения в ценностных ориентациях студентов, взаимосвязанности формирования общекультурных и профессиональных компетенций, норм поведения и общения как необходимых факторов для успешного решения задач  профессиональной деятельности педагога в ближайшей перспективе, … предусматривается восполнение дефицитов сформированных компетенций с позиций отдаленной перспективы профессиональной деятельности»</a:t>
            </a: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Е.В. Бондаревская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«Опережающий подход в образовании означает ориентацию на подготовку педагогов, умеющих работать с процессами развития, обладающих творческими способностями и способностями к инновациям»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7"/>
          <p:cNvSpPr/>
          <p:nvPr/>
        </p:nvSpPr>
        <p:spPr>
          <a:xfrm>
            <a:off x="0" y="285840"/>
            <a:ext cx="9000720" cy="77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Прикладное развитие (подготовка педагогов)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4"/>
          <p:cNvSpPr/>
          <p:nvPr/>
        </p:nvSpPr>
        <p:spPr>
          <a:xfrm>
            <a:off x="0" y="285840"/>
            <a:ext cx="88578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6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5"/>
          <p:cNvSpPr/>
          <p:nvPr/>
        </p:nvSpPr>
        <p:spPr>
          <a:xfrm>
            <a:off x="3786120" y="701640"/>
            <a:ext cx="5143320" cy="582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Р.С. Сафин, Е.А. Корчагин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«Опережающая подготовка кадров по новым перспективным … профессиям»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В.М. Кутузов, Н.В. Лысенко, С.О. Шапошников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«Современное инженерное образование должно быть прогнозно-опережающим по отношению к динамично изменяющимся технологиям по профилю специальности. Учитывая, что в современном производстве появился термин «опережающие технологии» … принципиально новые технологии, обеспечивающие лидерство на мировом рынке, новое инженерное образование должно опережать «опережающие технологии»»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Р.Г. Стронгин, Е.В. Чупрунов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 современных условиях (период действия технологий меньше периода подготовки кадров) «задачей университетов становится опережение в осознании перспективных потребностей в кадровом сопровождении развития и упреждающее введение соответствующих образовательных программ»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>
            <a:off x="428760" y="4014360"/>
            <a:ext cx="3071520" cy="251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1. </a:t>
            </a: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Моделирование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областей профессиональной деятельности, профессионального образования, с ориентиром на КАДРОВОЕ СОПРОВОЖДЕНИЕ процессов в среде.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2. </a:t>
            </a: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Сопоставление феноменов: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«Образование»;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«Технологии»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>
            <a:off x="285840" y="500040"/>
            <a:ext cx="3357360" cy="342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>
          <a:xfrm>
            <a:off x="500040" y="92880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ТЕХНОЛОГИИ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>
            <a:off x="682920" y="1428840"/>
            <a:ext cx="7452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>
          <a:xfrm>
            <a:off x="500040" y="228600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ОБРАЗОВАНИЕ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11"/>
          <p:cNvSpPr/>
          <p:nvPr/>
        </p:nvSpPr>
        <p:spPr>
          <a:xfrm>
            <a:off x="682920" y="2714760"/>
            <a:ext cx="110232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12"/>
          <p:cNvSpPr/>
          <p:nvPr/>
        </p:nvSpPr>
        <p:spPr>
          <a:xfrm>
            <a:off x="1785960" y="2714760"/>
            <a:ext cx="365760" cy="499680"/>
          </a:xfrm>
          <a:prstGeom prst="rightArrow">
            <a:avLst>
              <a:gd name="adj1" fmla="val 50000"/>
              <a:gd name="adj2" fmla="val 7101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13"/>
          <p:cNvSpPr/>
          <p:nvPr/>
        </p:nvSpPr>
        <p:spPr>
          <a:xfrm>
            <a:off x="1428840" y="1428840"/>
            <a:ext cx="7452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14"/>
          <p:cNvSpPr/>
          <p:nvPr/>
        </p:nvSpPr>
        <p:spPr>
          <a:xfrm>
            <a:off x="2143080" y="1428840"/>
            <a:ext cx="7452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15"/>
          <p:cNvSpPr/>
          <p:nvPr/>
        </p:nvSpPr>
        <p:spPr>
          <a:xfrm>
            <a:off x="2143080" y="2714760"/>
            <a:ext cx="78552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Line 16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Line 17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Line 4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5"/>
          <p:cNvSpPr/>
          <p:nvPr/>
        </p:nvSpPr>
        <p:spPr>
          <a:xfrm>
            <a:off x="3643200" y="357120"/>
            <a:ext cx="55004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ПАРАДОКС СОВРЕМЕННОГО СОСТОЯНИЯ ТЕОРИИ ОПЕРЕЖАЮЩЕГО ОБРАЗОВАНИЯ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6"/>
          <p:cNvSpPr/>
          <p:nvPr/>
        </p:nvSpPr>
        <p:spPr>
          <a:xfrm>
            <a:off x="571320" y="3929040"/>
            <a:ext cx="8286480" cy="176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Ни широкий разброс опыта и представлений авторов, ни совокупность разработанных паттернов знания не создают четкого и ясного понимания  в вопросе: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Как проектировать опережающее профессиональное образование в нелинейных условиях?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52" name="Рисунок 13" descr=""/>
          <p:cNvPicPr/>
          <p:nvPr/>
        </p:nvPicPr>
        <p:blipFill>
          <a:blip r:embed="rId1"/>
          <a:stretch/>
        </p:blipFill>
        <p:spPr>
          <a:xfrm>
            <a:off x="285840" y="857160"/>
            <a:ext cx="3297960" cy="2557080"/>
          </a:xfrm>
          <a:prstGeom prst="rect">
            <a:avLst/>
          </a:prstGeom>
          <a:ln>
            <a:noFill/>
          </a:ln>
        </p:spPr>
      </p:pic>
      <p:sp>
        <p:nvSpPr>
          <p:cNvPr id="253" name="Line 7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Line 2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Line 4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Line 5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9" name="Рисунок 1" descr=""/>
          <p:cNvPicPr/>
          <p:nvPr/>
        </p:nvPicPr>
        <p:blipFill>
          <a:blip r:embed="rId1"/>
          <a:stretch/>
        </p:blipFill>
        <p:spPr>
          <a:xfrm>
            <a:off x="428760" y="857160"/>
            <a:ext cx="3063240" cy="3331440"/>
          </a:xfrm>
          <a:prstGeom prst="rect">
            <a:avLst/>
          </a:prstGeom>
          <a:ln>
            <a:noFill/>
          </a:ln>
        </p:spPr>
      </p:pic>
      <p:sp>
        <p:nvSpPr>
          <p:cNvPr id="260" name="CustomShape 6"/>
          <p:cNvSpPr/>
          <p:nvPr/>
        </p:nvSpPr>
        <p:spPr>
          <a:xfrm>
            <a:off x="1571760" y="5286240"/>
            <a:ext cx="7071840" cy="642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32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ПРОЕКТИРОВОЧНЫЕ РЕШЕНИЯ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0" y="214200"/>
            <a:ext cx="9143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МОДЕЛИ ПРОЕКТИРОВАНИЯ ОБРАЗОВАТЕЛЬНОГО ПРОЦЕССА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РАЗЛИЧНЫХ УСЛОВИЯХ СРЕДЫ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Line 2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Line 3"/>
          <p:cNvSpPr/>
          <p:nvPr/>
        </p:nvSpPr>
        <p:spPr>
          <a:xfrm>
            <a:off x="0" y="14256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4"/>
          <p:cNvSpPr/>
          <p:nvPr/>
        </p:nvSpPr>
        <p:spPr>
          <a:xfrm>
            <a:off x="0" y="857160"/>
            <a:ext cx="91436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А. ДОГОНЯЮЩЕЕ ОБРАЗОВАНИЕ В УСЛОВИЯХ ЛИНЕЙНОГО РАЗВИТИЯ СРЕДЫ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(ИНДУСТРИАЛЬНОЕ ОБРАЗОВАНИЕ)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5"/>
          <p:cNvSpPr/>
          <p:nvPr/>
        </p:nvSpPr>
        <p:spPr>
          <a:xfrm>
            <a:off x="428760" y="1428840"/>
            <a:ext cx="7572240" cy="2854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Line 6"/>
          <p:cNvSpPr/>
          <p:nvPr/>
        </p:nvSpPr>
        <p:spPr>
          <a:xfrm>
            <a:off x="428400" y="1785600"/>
            <a:ext cx="757260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7"/>
          <p:cNvSpPr/>
          <p:nvPr/>
        </p:nvSpPr>
        <p:spPr>
          <a:xfrm>
            <a:off x="8143920" y="14288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8"/>
          <p:cNvSpPr/>
          <p:nvPr/>
        </p:nvSpPr>
        <p:spPr>
          <a:xfrm>
            <a:off x="428760" y="1857240"/>
            <a:ext cx="192852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Line 9"/>
          <p:cNvSpPr/>
          <p:nvPr/>
        </p:nvSpPr>
        <p:spPr>
          <a:xfrm>
            <a:off x="428400" y="2214360"/>
            <a:ext cx="757260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0"/>
          <p:cNvSpPr/>
          <p:nvPr/>
        </p:nvSpPr>
        <p:spPr>
          <a:xfrm>
            <a:off x="8143920" y="18572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11"/>
          <p:cNvSpPr/>
          <p:nvPr/>
        </p:nvSpPr>
        <p:spPr>
          <a:xfrm>
            <a:off x="2357280" y="2286000"/>
            <a:ext cx="71388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Line 12"/>
          <p:cNvSpPr/>
          <p:nvPr/>
        </p:nvSpPr>
        <p:spPr>
          <a:xfrm>
            <a:off x="428400" y="2643120"/>
            <a:ext cx="757260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13"/>
          <p:cNvSpPr/>
          <p:nvPr/>
        </p:nvSpPr>
        <p:spPr>
          <a:xfrm>
            <a:off x="8143920" y="228600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14"/>
          <p:cNvSpPr/>
          <p:nvPr/>
        </p:nvSpPr>
        <p:spPr>
          <a:xfrm>
            <a:off x="8143920" y="271476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Line 15"/>
          <p:cNvSpPr/>
          <p:nvPr/>
        </p:nvSpPr>
        <p:spPr>
          <a:xfrm>
            <a:off x="428400" y="3286080"/>
            <a:ext cx="7572600" cy="360"/>
          </a:xfrm>
          <a:prstGeom prst="line">
            <a:avLst/>
          </a:prstGeom>
          <a:ln w="3816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16"/>
          <p:cNvSpPr/>
          <p:nvPr/>
        </p:nvSpPr>
        <p:spPr>
          <a:xfrm>
            <a:off x="8143920" y="328608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CustomShape 17"/>
          <p:cNvSpPr/>
          <p:nvPr/>
        </p:nvSpPr>
        <p:spPr>
          <a:xfrm>
            <a:off x="7572240" y="350028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18"/>
          <p:cNvSpPr/>
          <p:nvPr/>
        </p:nvSpPr>
        <p:spPr>
          <a:xfrm>
            <a:off x="7572240" y="39290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Line 19"/>
          <p:cNvSpPr/>
          <p:nvPr/>
        </p:nvSpPr>
        <p:spPr>
          <a:xfrm>
            <a:off x="428400" y="4786200"/>
            <a:ext cx="764388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20"/>
          <p:cNvSpPr/>
          <p:nvPr/>
        </p:nvSpPr>
        <p:spPr>
          <a:xfrm>
            <a:off x="7572240" y="435780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1"/>
          <p:cNvSpPr/>
          <p:nvPr/>
        </p:nvSpPr>
        <p:spPr>
          <a:xfrm>
            <a:off x="3071880" y="2714760"/>
            <a:ext cx="4928760" cy="2854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CustomShape 22"/>
          <p:cNvSpPr/>
          <p:nvPr/>
        </p:nvSpPr>
        <p:spPr>
          <a:xfrm>
            <a:off x="3071880" y="3000240"/>
            <a:ext cx="2854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23"/>
          <p:cNvSpPr/>
          <p:nvPr/>
        </p:nvSpPr>
        <p:spPr>
          <a:xfrm>
            <a:off x="3643200" y="3000240"/>
            <a:ext cx="2854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24"/>
          <p:cNvSpPr/>
          <p:nvPr/>
        </p:nvSpPr>
        <p:spPr>
          <a:xfrm>
            <a:off x="3929040" y="3000240"/>
            <a:ext cx="2854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CustomShape 25"/>
          <p:cNvSpPr/>
          <p:nvPr/>
        </p:nvSpPr>
        <p:spPr>
          <a:xfrm>
            <a:off x="4214880" y="3000240"/>
            <a:ext cx="2854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CustomShape 26"/>
          <p:cNvSpPr/>
          <p:nvPr/>
        </p:nvSpPr>
        <p:spPr>
          <a:xfrm>
            <a:off x="4500720" y="3000240"/>
            <a:ext cx="32857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27"/>
          <p:cNvSpPr/>
          <p:nvPr/>
        </p:nvSpPr>
        <p:spPr>
          <a:xfrm>
            <a:off x="7786800" y="300024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28"/>
          <p:cNvSpPr/>
          <p:nvPr/>
        </p:nvSpPr>
        <p:spPr>
          <a:xfrm>
            <a:off x="3357720" y="3000240"/>
            <a:ext cx="2854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29"/>
          <p:cNvSpPr/>
          <p:nvPr/>
        </p:nvSpPr>
        <p:spPr>
          <a:xfrm>
            <a:off x="4572000" y="3500280"/>
            <a:ext cx="499680" cy="285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30"/>
          <p:cNvSpPr/>
          <p:nvPr/>
        </p:nvSpPr>
        <p:spPr>
          <a:xfrm>
            <a:off x="4786200" y="3929040"/>
            <a:ext cx="499680" cy="285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31"/>
          <p:cNvSpPr/>
          <p:nvPr/>
        </p:nvSpPr>
        <p:spPr>
          <a:xfrm>
            <a:off x="5286240" y="4357800"/>
            <a:ext cx="1071360" cy="285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32"/>
          <p:cNvSpPr/>
          <p:nvPr/>
        </p:nvSpPr>
        <p:spPr>
          <a:xfrm>
            <a:off x="4572000" y="4929120"/>
            <a:ext cx="1785600" cy="28548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33"/>
          <p:cNvSpPr/>
          <p:nvPr/>
        </p:nvSpPr>
        <p:spPr>
          <a:xfrm>
            <a:off x="4000320" y="5214960"/>
            <a:ext cx="285480" cy="213840"/>
          </a:xfrm>
          <a:prstGeom prst="rect">
            <a:avLst/>
          </a:prstGeom>
          <a:noFill/>
          <a:ln>
            <a:solidFill>
              <a:srgbClr val="ffc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34"/>
          <p:cNvSpPr/>
          <p:nvPr/>
        </p:nvSpPr>
        <p:spPr>
          <a:xfrm>
            <a:off x="4572000" y="5214960"/>
            <a:ext cx="285480" cy="213840"/>
          </a:xfrm>
          <a:prstGeom prst="rect">
            <a:avLst/>
          </a:prstGeom>
          <a:noFill/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35"/>
          <p:cNvSpPr/>
          <p:nvPr/>
        </p:nvSpPr>
        <p:spPr>
          <a:xfrm>
            <a:off x="4857840" y="5214960"/>
            <a:ext cx="213840" cy="213840"/>
          </a:xfrm>
          <a:prstGeom prst="rect">
            <a:avLst/>
          </a:prstGeom>
          <a:noFill/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36"/>
          <p:cNvSpPr/>
          <p:nvPr/>
        </p:nvSpPr>
        <p:spPr>
          <a:xfrm>
            <a:off x="5072040" y="5214960"/>
            <a:ext cx="213840" cy="213840"/>
          </a:xfrm>
          <a:prstGeom prst="rect">
            <a:avLst/>
          </a:prstGeom>
          <a:noFill/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37"/>
          <p:cNvSpPr/>
          <p:nvPr/>
        </p:nvSpPr>
        <p:spPr>
          <a:xfrm>
            <a:off x="5286240" y="5214960"/>
            <a:ext cx="1071360" cy="213840"/>
          </a:xfrm>
          <a:prstGeom prst="rect">
            <a:avLst/>
          </a:prstGeom>
          <a:noFill/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38"/>
          <p:cNvSpPr/>
          <p:nvPr/>
        </p:nvSpPr>
        <p:spPr>
          <a:xfrm>
            <a:off x="6357960" y="5214960"/>
            <a:ext cx="213840" cy="213840"/>
          </a:xfrm>
          <a:prstGeom prst="rect">
            <a:avLst/>
          </a:prstGeom>
          <a:noFill/>
          <a:ln>
            <a:solidFill>
              <a:srgbClr val="ffc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39"/>
          <p:cNvSpPr/>
          <p:nvPr/>
        </p:nvSpPr>
        <p:spPr>
          <a:xfrm>
            <a:off x="4286160" y="5214960"/>
            <a:ext cx="285480" cy="213840"/>
          </a:xfrm>
          <a:prstGeom prst="rect">
            <a:avLst/>
          </a:prstGeom>
          <a:noFill/>
          <a:ln>
            <a:solidFill>
              <a:srgbClr val="ffc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40"/>
          <p:cNvSpPr/>
          <p:nvPr/>
        </p:nvSpPr>
        <p:spPr>
          <a:xfrm flipH="1" flipV="1" rot="5400000">
            <a:off x="5393160" y="3964320"/>
            <a:ext cx="192852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3080">
            <a:solidFill>
              <a:srgbClr val="ffc000"/>
            </a:solidFill>
            <a:custDash>
              <a:ds d="100000" sp="100000"/>
            </a:custDash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41"/>
          <p:cNvSpPr/>
          <p:nvPr/>
        </p:nvSpPr>
        <p:spPr>
          <a:xfrm>
            <a:off x="4000320" y="1428840"/>
            <a:ext cx="350028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общенаучного и методологического знания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42"/>
          <p:cNvSpPr/>
          <p:nvPr/>
        </p:nvSpPr>
        <p:spPr>
          <a:xfrm>
            <a:off x="4071960" y="1857240"/>
            <a:ext cx="350028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фундаментального знания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43"/>
          <p:cNvSpPr/>
          <p:nvPr/>
        </p:nvSpPr>
        <p:spPr>
          <a:xfrm>
            <a:off x="4071960" y="2286000"/>
            <a:ext cx="350028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прикладного знания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44"/>
          <p:cNvSpPr/>
          <p:nvPr/>
        </p:nvSpPr>
        <p:spPr>
          <a:xfrm>
            <a:off x="1428840" y="2714760"/>
            <a:ext cx="1356840" cy="45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жизненных циклов изделий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45"/>
          <p:cNvSpPr/>
          <p:nvPr/>
        </p:nvSpPr>
        <p:spPr>
          <a:xfrm>
            <a:off x="1214280" y="3571920"/>
            <a:ext cx="328572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ctr">
              <a:lnSpc>
                <a:spcPct val="100000"/>
              </a:lnSpc>
              <a:buClr>
                <a:srgbClr val="10243e"/>
              </a:buClr>
              <a:buFont typeface="Wingdings" charset="2"/>
              <a:buChar char=""/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разработки образовательных программ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46"/>
          <p:cNvSpPr/>
          <p:nvPr/>
        </p:nvSpPr>
        <p:spPr>
          <a:xfrm>
            <a:off x="1285920" y="3857760"/>
            <a:ext cx="3142800" cy="45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ctr">
              <a:lnSpc>
                <a:spcPct val="100000"/>
              </a:lnSpc>
              <a:buClr>
                <a:srgbClr val="10243e"/>
              </a:buClr>
              <a:buFont typeface="Wingdings" charset="2"/>
              <a:buChar char=""/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подготовки педагогов к реализации образовательных программ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Line 47"/>
          <p:cNvSpPr/>
          <p:nvPr/>
        </p:nvSpPr>
        <p:spPr>
          <a:xfrm>
            <a:off x="428400" y="3857400"/>
            <a:ext cx="700092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Line 48"/>
          <p:cNvSpPr/>
          <p:nvPr/>
        </p:nvSpPr>
        <p:spPr>
          <a:xfrm>
            <a:off x="428400" y="4286160"/>
            <a:ext cx="700092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49"/>
          <p:cNvSpPr/>
          <p:nvPr/>
        </p:nvSpPr>
        <p:spPr>
          <a:xfrm>
            <a:off x="1428840" y="4357800"/>
            <a:ext cx="271440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ctr">
              <a:lnSpc>
                <a:spcPct val="100000"/>
              </a:lnSpc>
              <a:buClr>
                <a:srgbClr val="10243e"/>
              </a:buClr>
              <a:buFont typeface="Wingdings" charset="2"/>
              <a:buChar char=""/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подготовки обучающихся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0" name="CustomShape 50"/>
          <p:cNvSpPr/>
          <p:nvPr/>
        </p:nvSpPr>
        <p:spPr>
          <a:xfrm>
            <a:off x="714240" y="1428840"/>
            <a:ext cx="571320" cy="33573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51"/>
          <p:cNvSpPr/>
          <p:nvPr/>
        </p:nvSpPr>
        <p:spPr>
          <a:xfrm>
            <a:off x="1428840" y="3357720"/>
            <a:ext cx="271440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Страта образовательного процесса: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52"/>
          <p:cNvSpPr/>
          <p:nvPr/>
        </p:nvSpPr>
        <p:spPr>
          <a:xfrm>
            <a:off x="1357200" y="5000760"/>
            <a:ext cx="2571480" cy="27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Жизненный цикл подготовки кадров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53"/>
          <p:cNvSpPr/>
          <p:nvPr/>
        </p:nvSpPr>
        <p:spPr>
          <a:xfrm rot="16200000">
            <a:off x="-363240" y="2935440"/>
            <a:ext cx="2714400" cy="272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ГРАДИЕНТ  ТРАНСЛЯЦИИ ЗНАНИЯ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14" name="Table 54"/>
          <p:cNvGraphicFramePr/>
          <p:nvPr/>
        </p:nvGraphicFramePr>
        <p:xfrm>
          <a:off x="214200" y="5500800"/>
          <a:ext cx="8715240" cy="742680"/>
        </p:xfrm>
        <a:graphic>
          <a:graphicData uri="http://schemas.openxmlformats.org/drawingml/2006/table">
            <a:tbl>
              <a:tblPr/>
              <a:tblGrid>
                <a:gridCol w="1928520"/>
                <a:gridCol w="1000080"/>
                <a:gridCol w="1535760"/>
                <a:gridCol w="1464480"/>
                <a:gridCol w="1857240"/>
                <a:gridCol w="929160"/>
              </a:tblGrid>
              <a:tr h="27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Изменения среды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Линейные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2808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Параметры модели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10243e"/>
                      </a:solidFill>
                    </a:lnL>
                    <a:lnR w="2808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Подготовка педагогов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Дискретная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</a:tr>
              <a:tr h="334080">
                <a:tc row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Ведущий функциональный принцип педагогических систем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Трансляция знания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2808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t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жц изд  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&gt;&gt;  t 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жц подг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t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экспл изд  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&gt;&gt;  t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о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2808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Проектирование образовательного процесса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Дискретное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</a:tr>
              <a:tr h="334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t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экспл изд  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&gt;&gt;  t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разр изд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T</a:t>
                      </a:r>
                      <a:r>
                        <a:rPr b="0" lang="ru-RU" sz="14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п   </a:t>
                      </a:r>
                      <a:r>
                        <a:rPr b="0" lang="ru-RU" sz="14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→  min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2808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315" name="CustomShape 55"/>
          <p:cNvSpPr/>
          <p:nvPr/>
        </p:nvSpPr>
        <p:spPr>
          <a:xfrm>
            <a:off x="6715080" y="6500880"/>
            <a:ext cx="1714320" cy="356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© Чистоусов В.А.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4"/>
          <p:cNvSpPr/>
          <p:nvPr/>
        </p:nvSpPr>
        <p:spPr>
          <a:xfrm>
            <a:off x="714240" y="3511800"/>
            <a:ext cx="8072280" cy="2438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Calibri"/>
              </a:rPr>
              <a:t>Единственное, что мы знаем о будущем, – там всё будет по-другому. Стараться предсказать будущее – всё равно, что ехать ночью по проселочной дороге без фар, глядя в заднее стекло. Лучший способ предсказать будущее – создать его самому.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Calibri"/>
              </a:rPr>
              <a:t>Питер Друкер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Line 5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Line 6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5" name="Picture 2" descr=""/>
          <p:cNvPicPr/>
          <p:nvPr/>
        </p:nvPicPr>
        <p:blipFill>
          <a:blip r:embed="rId1"/>
          <a:stretch/>
        </p:blipFill>
        <p:spPr>
          <a:xfrm>
            <a:off x="357120" y="785880"/>
            <a:ext cx="3214440" cy="228564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214200" y="642960"/>
            <a:ext cx="5285880" cy="57862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chemeClr val="tx1"/>
            </a:solidFill>
            <a:custDash>
              <a:ds d="800000" sp="300000"/>
              <a:ds d="100000" sp="300000"/>
              <a:ds d="1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Line 2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Line 3"/>
          <p:cNvSpPr/>
          <p:nvPr/>
        </p:nvSpPr>
        <p:spPr>
          <a:xfrm>
            <a:off x="0" y="14256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4"/>
          <p:cNvSpPr/>
          <p:nvPr/>
        </p:nvSpPr>
        <p:spPr>
          <a:xfrm>
            <a:off x="0" y="142920"/>
            <a:ext cx="91436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Б. ОПЕРЕЖАЮЩЕЕ ОБРАЗОВАНИЕ В УСЛОВИЯХ НЕЛИНЕЙНОГО РАЗВИТИЯ СРЕДЫ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(ПОСТИНДУСТРИАЛЬНОЕ ОБРАЗОВАНИЕ)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CustomShape 5"/>
          <p:cNvSpPr/>
          <p:nvPr/>
        </p:nvSpPr>
        <p:spPr>
          <a:xfrm>
            <a:off x="785880" y="785880"/>
            <a:ext cx="7214760" cy="2854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Line 6"/>
          <p:cNvSpPr/>
          <p:nvPr/>
        </p:nvSpPr>
        <p:spPr>
          <a:xfrm>
            <a:off x="428400" y="1142640"/>
            <a:ext cx="757260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2" name="CustomShape 7"/>
          <p:cNvSpPr/>
          <p:nvPr/>
        </p:nvSpPr>
        <p:spPr>
          <a:xfrm>
            <a:off x="8143920" y="78588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8"/>
          <p:cNvSpPr/>
          <p:nvPr/>
        </p:nvSpPr>
        <p:spPr>
          <a:xfrm>
            <a:off x="2571840" y="1214280"/>
            <a:ext cx="57132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Line 9"/>
          <p:cNvSpPr/>
          <p:nvPr/>
        </p:nvSpPr>
        <p:spPr>
          <a:xfrm>
            <a:off x="714240" y="1571400"/>
            <a:ext cx="728676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10"/>
          <p:cNvSpPr/>
          <p:nvPr/>
        </p:nvSpPr>
        <p:spPr>
          <a:xfrm>
            <a:off x="8143920" y="121428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CustomShape 11"/>
          <p:cNvSpPr/>
          <p:nvPr/>
        </p:nvSpPr>
        <p:spPr>
          <a:xfrm>
            <a:off x="2571840" y="1643040"/>
            <a:ext cx="57132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Line 12"/>
          <p:cNvSpPr/>
          <p:nvPr/>
        </p:nvSpPr>
        <p:spPr>
          <a:xfrm>
            <a:off x="714240" y="2000160"/>
            <a:ext cx="728676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CustomShape 13"/>
          <p:cNvSpPr/>
          <p:nvPr/>
        </p:nvSpPr>
        <p:spPr>
          <a:xfrm>
            <a:off x="8143920" y="16430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CustomShape 14"/>
          <p:cNvSpPr/>
          <p:nvPr/>
        </p:nvSpPr>
        <p:spPr>
          <a:xfrm>
            <a:off x="8143920" y="207180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Line 15"/>
          <p:cNvSpPr/>
          <p:nvPr/>
        </p:nvSpPr>
        <p:spPr>
          <a:xfrm>
            <a:off x="714240" y="4929120"/>
            <a:ext cx="7286760" cy="360"/>
          </a:xfrm>
          <a:prstGeom prst="line">
            <a:avLst/>
          </a:prstGeom>
          <a:ln w="3816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CustomShape 16"/>
          <p:cNvSpPr/>
          <p:nvPr/>
        </p:nvSpPr>
        <p:spPr>
          <a:xfrm>
            <a:off x="8143920" y="50720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CustomShape 17"/>
          <p:cNvSpPr/>
          <p:nvPr/>
        </p:nvSpPr>
        <p:spPr>
          <a:xfrm>
            <a:off x="7572240" y="550080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CustomShape 18"/>
          <p:cNvSpPr/>
          <p:nvPr/>
        </p:nvSpPr>
        <p:spPr>
          <a:xfrm>
            <a:off x="7572240" y="50720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19"/>
          <p:cNvSpPr/>
          <p:nvPr/>
        </p:nvSpPr>
        <p:spPr>
          <a:xfrm>
            <a:off x="7572240" y="6000840"/>
            <a:ext cx="499680" cy="333720"/>
          </a:xfrm>
          <a:prstGeom prst="rect">
            <a:avLst/>
          </a:prstGeom>
          <a:noFill/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S53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20"/>
          <p:cNvSpPr/>
          <p:nvPr/>
        </p:nvSpPr>
        <p:spPr>
          <a:xfrm>
            <a:off x="2643120" y="207180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21"/>
          <p:cNvSpPr/>
          <p:nvPr/>
        </p:nvSpPr>
        <p:spPr>
          <a:xfrm>
            <a:off x="3071880" y="207180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CustomShape 22"/>
          <p:cNvSpPr/>
          <p:nvPr/>
        </p:nvSpPr>
        <p:spPr>
          <a:xfrm>
            <a:off x="3286080" y="207180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23"/>
          <p:cNvSpPr/>
          <p:nvPr/>
        </p:nvSpPr>
        <p:spPr>
          <a:xfrm>
            <a:off x="3500280" y="207180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24"/>
          <p:cNvSpPr/>
          <p:nvPr/>
        </p:nvSpPr>
        <p:spPr>
          <a:xfrm>
            <a:off x="3714840" y="2071800"/>
            <a:ext cx="1285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CustomShape 25"/>
          <p:cNvSpPr/>
          <p:nvPr/>
        </p:nvSpPr>
        <p:spPr>
          <a:xfrm>
            <a:off x="5000760" y="207180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CustomShape 26"/>
          <p:cNvSpPr/>
          <p:nvPr/>
        </p:nvSpPr>
        <p:spPr>
          <a:xfrm>
            <a:off x="2857320" y="207180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27"/>
          <p:cNvSpPr/>
          <p:nvPr/>
        </p:nvSpPr>
        <p:spPr>
          <a:xfrm>
            <a:off x="2643120" y="5572080"/>
            <a:ext cx="2785680" cy="285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28"/>
          <p:cNvSpPr/>
          <p:nvPr/>
        </p:nvSpPr>
        <p:spPr>
          <a:xfrm>
            <a:off x="2643120" y="5072040"/>
            <a:ext cx="2785680" cy="285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CustomShape 29"/>
          <p:cNvSpPr/>
          <p:nvPr/>
        </p:nvSpPr>
        <p:spPr>
          <a:xfrm>
            <a:off x="2643120" y="6000840"/>
            <a:ext cx="2785680" cy="285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5" name="Line 30"/>
          <p:cNvSpPr/>
          <p:nvPr/>
        </p:nvSpPr>
        <p:spPr>
          <a:xfrm>
            <a:off x="714240" y="5500440"/>
            <a:ext cx="671508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Line 31"/>
          <p:cNvSpPr/>
          <p:nvPr/>
        </p:nvSpPr>
        <p:spPr>
          <a:xfrm>
            <a:off x="714240" y="5929200"/>
            <a:ext cx="671508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CustomShape 32"/>
          <p:cNvSpPr/>
          <p:nvPr/>
        </p:nvSpPr>
        <p:spPr>
          <a:xfrm>
            <a:off x="6715080" y="6357960"/>
            <a:ext cx="1714320" cy="499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© Чистоусов В.А.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33"/>
          <p:cNvSpPr/>
          <p:nvPr/>
        </p:nvSpPr>
        <p:spPr>
          <a:xfrm>
            <a:off x="3143160" y="1214280"/>
            <a:ext cx="42840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34"/>
          <p:cNvSpPr/>
          <p:nvPr/>
        </p:nvSpPr>
        <p:spPr>
          <a:xfrm>
            <a:off x="3143160" y="1643040"/>
            <a:ext cx="42840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Line 35"/>
          <p:cNvSpPr/>
          <p:nvPr/>
        </p:nvSpPr>
        <p:spPr>
          <a:xfrm>
            <a:off x="714240" y="6357600"/>
            <a:ext cx="7286760" cy="360"/>
          </a:xfrm>
          <a:prstGeom prst="line">
            <a:avLst/>
          </a:prstGeom>
          <a:ln w="1584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CustomShape 36"/>
          <p:cNvSpPr/>
          <p:nvPr/>
        </p:nvSpPr>
        <p:spPr>
          <a:xfrm>
            <a:off x="4500720" y="278604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37"/>
          <p:cNvSpPr/>
          <p:nvPr/>
        </p:nvSpPr>
        <p:spPr>
          <a:xfrm>
            <a:off x="4857840" y="278604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38"/>
          <p:cNvSpPr/>
          <p:nvPr/>
        </p:nvSpPr>
        <p:spPr>
          <a:xfrm>
            <a:off x="5000760" y="278604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39"/>
          <p:cNvSpPr/>
          <p:nvPr/>
        </p:nvSpPr>
        <p:spPr>
          <a:xfrm>
            <a:off x="5214960" y="278604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CustomShape 40"/>
          <p:cNvSpPr/>
          <p:nvPr/>
        </p:nvSpPr>
        <p:spPr>
          <a:xfrm>
            <a:off x="5429160" y="2786040"/>
            <a:ext cx="9997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CustomShape 41"/>
          <p:cNvSpPr/>
          <p:nvPr/>
        </p:nvSpPr>
        <p:spPr>
          <a:xfrm>
            <a:off x="6429240" y="278604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7" name="CustomShape 42"/>
          <p:cNvSpPr/>
          <p:nvPr/>
        </p:nvSpPr>
        <p:spPr>
          <a:xfrm>
            <a:off x="4714920" y="278604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CustomShape 43"/>
          <p:cNvSpPr/>
          <p:nvPr/>
        </p:nvSpPr>
        <p:spPr>
          <a:xfrm>
            <a:off x="4929120" y="31431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9" name="CustomShape 44"/>
          <p:cNvSpPr/>
          <p:nvPr/>
        </p:nvSpPr>
        <p:spPr>
          <a:xfrm>
            <a:off x="5214960" y="31431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0" name="CustomShape 45"/>
          <p:cNvSpPr/>
          <p:nvPr/>
        </p:nvSpPr>
        <p:spPr>
          <a:xfrm>
            <a:off x="5357880" y="31431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CustomShape 46"/>
          <p:cNvSpPr/>
          <p:nvPr/>
        </p:nvSpPr>
        <p:spPr>
          <a:xfrm>
            <a:off x="5500800" y="31431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47"/>
          <p:cNvSpPr/>
          <p:nvPr/>
        </p:nvSpPr>
        <p:spPr>
          <a:xfrm>
            <a:off x="5643720" y="3143160"/>
            <a:ext cx="9284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3" name="CustomShape 48"/>
          <p:cNvSpPr/>
          <p:nvPr/>
        </p:nvSpPr>
        <p:spPr>
          <a:xfrm>
            <a:off x="6572160" y="31431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CustomShape 49"/>
          <p:cNvSpPr/>
          <p:nvPr/>
        </p:nvSpPr>
        <p:spPr>
          <a:xfrm>
            <a:off x="5072040" y="31431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5" name="CustomShape 50"/>
          <p:cNvSpPr/>
          <p:nvPr/>
        </p:nvSpPr>
        <p:spPr>
          <a:xfrm>
            <a:off x="5143680" y="3500280"/>
            <a:ext cx="709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CustomShape 51"/>
          <p:cNvSpPr/>
          <p:nvPr/>
        </p:nvSpPr>
        <p:spPr>
          <a:xfrm>
            <a:off x="5357880" y="35002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7" name="CustomShape 52"/>
          <p:cNvSpPr/>
          <p:nvPr/>
        </p:nvSpPr>
        <p:spPr>
          <a:xfrm>
            <a:off x="5500800" y="35002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8" name="CustomShape 53"/>
          <p:cNvSpPr/>
          <p:nvPr/>
        </p:nvSpPr>
        <p:spPr>
          <a:xfrm>
            <a:off x="5643720" y="35002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9" name="CustomShape 54"/>
          <p:cNvSpPr/>
          <p:nvPr/>
        </p:nvSpPr>
        <p:spPr>
          <a:xfrm>
            <a:off x="5786280" y="3500280"/>
            <a:ext cx="85680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0" name="CustomShape 55"/>
          <p:cNvSpPr/>
          <p:nvPr/>
        </p:nvSpPr>
        <p:spPr>
          <a:xfrm>
            <a:off x="6643800" y="35002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CustomShape 56"/>
          <p:cNvSpPr/>
          <p:nvPr/>
        </p:nvSpPr>
        <p:spPr>
          <a:xfrm>
            <a:off x="5214960" y="35002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CustomShape 57"/>
          <p:cNvSpPr/>
          <p:nvPr/>
        </p:nvSpPr>
        <p:spPr>
          <a:xfrm>
            <a:off x="5286240" y="3857760"/>
            <a:ext cx="709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CustomShape 58"/>
          <p:cNvSpPr/>
          <p:nvPr/>
        </p:nvSpPr>
        <p:spPr>
          <a:xfrm>
            <a:off x="5500800" y="38577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4" name="CustomShape 59"/>
          <p:cNvSpPr/>
          <p:nvPr/>
        </p:nvSpPr>
        <p:spPr>
          <a:xfrm>
            <a:off x="5643720" y="38577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CustomShape 60"/>
          <p:cNvSpPr/>
          <p:nvPr/>
        </p:nvSpPr>
        <p:spPr>
          <a:xfrm>
            <a:off x="5786280" y="38577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CustomShape 61"/>
          <p:cNvSpPr/>
          <p:nvPr/>
        </p:nvSpPr>
        <p:spPr>
          <a:xfrm>
            <a:off x="5929200" y="3857760"/>
            <a:ext cx="7855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CustomShape 62"/>
          <p:cNvSpPr/>
          <p:nvPr/>
        </p:nvSpPr>
        <p:spPr>
          <a:xfrm>
            <a:off x="6715080" y="38577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CustomShape 63"/>
          <p:cNvSpPr/>
          <p:nvPr/>
        </p:nvSpPr>
        <p:spPr>
          <a:xfrm>
            <a:off x="5357880" y="385776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CustomShape 64"/>
          <p:cNvSpPr/>
          <p:nvPr/>
        </p:nvSpPr>
        <p:spPr>
          <a:xfrm>
            <a:off x="5429160" y="4214880"/>
            <a:ext cx="709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0" name="CustomShape 65"/>
          <p:cNvSpPr/>
          <p:nvPr/>
        </p:nvSpPr>
        <p:spPr>
          <a:xfrm>
            <a:off x="5643720" y="42148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CustomShape 66"/>
          <p:cNvSpPr/>
          <p:nvPr/>
        </p:nvSpPr>
        <p:spPr>
          <a:xfrm>
            <a:off x="5786280" y="42148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2" name="CustomShape 67"/>
          <p:cNvSpPr/>
          <p:nvPr/>
        </p:nvSpPr>
        <p:spPr>
          <a:xfrm>
            <a:off x="5929200" y="42148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CustomShape 68"/>
          <p:cNvSpPr/>
          <p:nvPr/>
        </p:nvSpPr>
        <p:spPr>
          <a:xfrm>
            <a:off x="6072120" y="4214880"/>
            <a:ext cx="7138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4" name="CustomShape 69"/>
          <p:cNvSpPr/>
          <p:nvPr/>
        </p:nvSpPr>
        <p:spPr>
          <a:xfrm>
            <a:off x="6786720" y="42148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70"/>
          <p:cNvSpPr/>
          <p:nvPr/>
        </p:nvSpPr>
        <p:spPr>
          <a:xfrm>
            <a:off x="5500800" y="421488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CustomShape 71"/>
          <p:cNvSpPr/>
          <p:nvPr/>
        </p:nvSpPr>
        <p:spPr>
          <a:xfrm>
            <a:off x="5500800" y="4572000"/>
            <a:ext cx="709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7" name="CustomShape 72"/>
          <p:cNvSpPr/>
          <p:nvPr/>
        </p:nvSpPr>
        <p:spPr>
          <a:xfrm>
            <a:off x="5643720" y="4572000"/>
            <a:ext cx="709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8" name="CustomShape 73"/>
          <p:cNvSpPr/>
          <p:nvPr/>
        </p:nvSpPr>
        <p:spPr>
          <a:xfrm>
            <a:off x="5715000" y="457200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CustomShape 74"/>
          <p:cNvSpPr/>
          <p:nvPr/>
        </p:nvSpPr>
        <p:spPr>
          <a:xfrm>
            <a:off x="5857920" y="457200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0" name="CustomShape 75"/>
          <p:cNvSpPr/>
          <p:nvPr/>
        </p:nvSpPr>
        <p:spPr>
          <a:xfrm>
            <a:off x="6000840" y="4572000"/>
            <a:ext cx="71388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CustomShape 76"/>
          <p:cNvSpPr/>
          <p:nvPr/>
        </p:nvSpPr>
        <p:spPr>
          <a:xfrm>
            <a:off x="6715080" y="457200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2" name="CustomShape 77"/>
          <p:cNvSpPr/>
          <p:nvPr/>
        </p:nvSpPr>
        <p:spPr>
          <a:xfrm>
            <a:off x="5572080" y="4572000"/>
            <a:ext cx="7092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3" name="CustomShape 78"/>
          <p:cNvSpPr/>
          <p:nvPr/>
        </p:nvSpPr>
        <p:spPr>
          <a:xfrm>
            <a:off x="3571920" y="1214280"/>
            <a:ext cx="42840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4" name="CustomShape 79"/>
          <p:cNvSpPr/>
          <p:nvPr/>
        </p:nvSpPr>
        <p:spPr>
          <a:xfrm>
            <a:off x="4000320" y="1214280"/>
            <a:ext cx="42840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5" name="CustomShape 80"/>
          <p:cNvSpPr/>
          <p:nvPr/>
        </p:nvSpPr>
        <p:spPr>
          <a:xfrm>
            <a:off x="4429080" y="1214280"/>
            <a:ext cx="42840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6" name="CustomShape 81"/>
          <p:cNvSpPr/>
          <p:nvPr/>
        </p:nvSpPr>
        <p:spPr>
          <a:xfrm>
            <a:off x="4857840" y="1214280"/>
            <a:ext cx="21384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7" name="CustomShape 82"/>
          <p:cNvSpPr/>
          <p:nvPr/>
        </p:nvSpPr>
        <p:spPr>
          <a:xfrm>
            <a:off x="5072040" y="1214280"/>
            <a:ext cx="21384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8" name="CustomShape 83"/>
          <p:cNvSpPr/>
          <p:nvPr/>
        </p:nvSpPr>
        <p:spPr>
          <a:xfrm>
            <a:off x="5286240" y="1214280"/>
            <a:ext cx="21384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8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9" name="CustomShape 84"/>
          <p:cNvSpPr/>
          <p:nvPr/>
        </p:nvSpPr>
        <p:spPr>
          <a:xfrm>
            <a:off x="3571920" y="1643040"/>
            <a:ext cx="42840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CustomShape 85"/>
          <p:cNvSpPr/>
          <p:nvPr/>
        </p:nvSpPr>
        <p:spPr>
          <a:xfrm>
            <a:off x="4000320" y="1643040"/>
            <a:ext cx="35676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1" name="CustomShape 86"/>
          <p:cNvSpPr/>
          <p:nvPr/>
        </p:nvSpPr>
        <p:spPr>
          <a:xfrm>
            <a:off x="4357800" y="1643040"/>
            <a:ext cx="35676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2" name="CustomShape 87"/>
          <p:cNvSpPr/>
          <p:nvPr/>
        </p:nvSpPr>
        <p:spPr>
          <a:xfrm>
            <a:off x="4714920" y="1643040"/>
            <a:ext cx="35676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3" name="CustomShape 88"/>
          <p:cNvSpPr/>
          <p:nvPr/>
        </p:nvSpPr>
        <p:spPr>
          <a:xfrm>
            <a:off x="5072040" y="1643040"/>
            <a:ext cx="28548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4" name="CustomShape 89"/>
          <p:cNvSpPr/>
          <p:nvPr/>
        </p:nvSpPr>
        <p:spPr>
          <a:xfrm>
            <a:off x="5357880" y="1643040"/>
            <a:ext cx="213840" cy="285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8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5" name="CustomShape 90"/>
          <p:cNvSpPr/>
          <p:nvPr/>
        </p:nvSpPr>
        <p:spPr>
          <a:xfrm>
            <a:off x="3643200" y="242892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6" name="CustomShape 91"/>
          <p:cNvSpPr/>
          <p:nvPr/>
        </p:nvSpPr>
        <p:spPr>
          <a:xfrm>
            <a:off x="4000320" y="242892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CustomShape 92"/>
          <p:cNvSpPr/>
          <p:nvPr/>
        </p:nvSpPr>
        <p:spPr>
          <a:xfrm>
            <a:off x="4143240" y="242892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8" name="CustomShape 93"/>
          <p:cNvSpPr/>
          <p:nvPr/>
        </p:nvSpPr>
        <p:spPr>
          <a:xfrm>
            <a:off x="4357800" y="2428920"/>
            <a:ext cx="21384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9" name="CustomShape 94"/>
          <p:cNvSpPr/>
          <p:nvPr/>
        </p:nvSpPr>
        <p:spPr>
          <a:xfrm>
            <a:off x="4572000" y="2428920"/>
            <a:ext cx="1285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0" name="CustomShape 95"/>
          <p:cNvSpPr/>
          <p:nvPr/>
        </p:nvSpPr>
        <p:spPr>
          <a:xfrm>
            <a:off x="5857920" y="242892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CustomShape 96"/>
          <p:cNvSpPr/>
          <p:nvPr/>
        </p:nvSpPr>
        <p:spPr>
          <a:xfrm>
            <a:off x="3857760" y="2428920"/>
            <a:ext cx="142560" cy="2138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2" name="CustomShape 97"/>
          <p:cNvSpPr/>
          <p:nvPr/>
        </p:nvSpPr>
        <p:spPr>
          <a:xfrm flipH="1" flipV="1" rot="5400000">
            <a:off x="3607920" y="4178520"/>
            <a:ext cx="36421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3080">
            <a:solidFill>
              <a:srgbClr val="ffc000"/>
            </a:solidFill>
            <a:custDash>
              <a:ds d="100000" sp="100000"/>
            </a:custDash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3" name="CustomShape 98"/>
          <p:cNvSpPr/>
          <p:nvPr/>
        </p:nvSpPr>
        <p:spPr>
          <a:xfrm>
            <a:off x="357120" y="785880"/>
            <a:ext cx="356760" cy="395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4" name="CustomShape 99"/>
          <p:cNvSpPr/>
          <p:nvPr/>
        </p:nvSpPr>
        <p:spPr>
          <a:xfrm rot="16200000">
            <a:off x="-1643040" y="3357720"/>
            <a:ext cx="5643360" cy="356760"/>
          </a:xfrm>
          <a:prstGeom prst="rect">
            <a:avLst/>
          </a:prstGeom>
          <a:solidFill>
            <a:schemeClr val="accent5">
              <a:lumMod val="75000"/>
              <a:alpha val="75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5" name="CustomShape 100"/>
          <p:cNvSpPr/>
          <p:nvPr/>
        </p:nvSpPr>
        <p:spPr>
          <a:xfrm rot="16200000">
            <a:off x="-1731960" y="3535920"/>
            <a:ext cx="5643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4280">
            <a:solidFill>
              <a:schemeClr val="accent5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6" name="CustomShape 101"/>
          <p:cNvSpPr/>
          <p:nvPr/>
        </p:nvSpPr>
        <p:spPr>
          <a:xfrm flipH="1" rot="16200000">
            <a:off x="-1554120" y="3535920"/>
            <a:ext cx="5643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4280">
            <a:solidFill>
              <a:schemeClr val="accent5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7" name="CustomShape 102"/>
          <p:cNvSpPr/>
          <p:nvPr/>
        </p:nvSpPr>
        <p:spPr>
          <a:xfrm rot="16200000">
            <a:off x="1428480" y="5500800"/>
            <a:ext cx="1428480" cy="28548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8" name="CustomShape 103"/>
          <p:cNvSpPr/>
          <p:nvPr/>
        </p:nvSpPr>
        <p:spPr>
          <a:xfrm rot="16200000">
            <a:off x="1357560" y="5643360"/>
            <a:ext cx="14284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4280">
            <a:solidFill>
              <a:schemeClr val="accent5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9" name="CustomShape 104"/>
          <p:cNvSpPr/>
          <p:nvPr/>
        </p:nvSpPr>
        <p:spPr>
          <a:xfrm flipH="1" rot="16200000">
            <a:off x="1499760" y="5643360"/>
            <a:ext cx="14284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4280">
            <a:solidFill>
              <a:schemeClr val="accent5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0" name="CustomShape 105"/>
          <p:cNvSpPr/>
          <p:nvPr/>
        </p:nvSpPr>
        <p:spPr>
          <a:xfrm rot="16200000">
            <a:off x="-535680" y="4036320"/>
            <a:ext cx="4357440" cy="285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1" name="CustomShape 106"/>
          <p:cNvSpPr/>
          <p:nvPr/>
        </p:nvSpPr>
        <p:spPr>
          <a:xfrm rot="16200000">
            <a:off x="-606600" y="4178880"/>
            <a:ext cx="4357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4280">
            <a:solidFill>
              <a:schemeClr val="accent5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2" name="CustomShape 107"/>
          <p:cNvSpPr/>
          <p:nvPr/>
        </p:nvSpPr>
        <p:spPr>
          <a:xfrm flipH="1" rot="16200000">
            <a:off x="-464760" y="4178880"/>
            <a:ext cx="4357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4280">
            <a:solidFill>
              <a:schemeClr val="accent5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423" name="Table 108"/>
          <p:cNvGraphicFramePr/>
          <p:nvPr/>
        </p:nvGraphicFramePr>
        <p:xfrm>
          <a:off x="714240" y="2428920"/>
          <a:ext cx="2714400" cy="616680"/>
        </p:xfrm>
        <a:graphic>
          <a:graphicData uri="http://schemas.openxmlformats.org/drawingml/2006/table">
            <a:tbl>
              <a:tblPr/>
              <a:tblGrid>
                <a:gridCol w="1326960"/>
                <a:gridCol w="1387440"/>
              </a:tblGrid>
              <a:tr h="27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Изменения среды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Нелинейные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04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Ведущий функциональный принцип педагогических систем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Генерация знания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4" name="Table 109"/>
          <p:cNvGraphicFramePr/>
          <p:nvPr/>
        </p:nvGraphicFramePr>
        <p:xfrm>
          <a:off x="1357200" y="3857760"/>
          <a:ext cx="3214440" cy="741240"/>
        </p:xfrm>
        <a:graphic>
          <a:graphicData uri="http://schemas.openxmlformats.org/drawingml/2006/table">
            <a:tbl>
              <a:tblPr/>
              <a:tblGrid>
                <a:gridCol w="1285560"/>
                <a:gridCol w="1928880"/>
              </a:tblGrid>
              <a:tr h="481680">
                <a:tc row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Параметры модели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t</a:t>
                      </a:r>
                      <a:r>
                        <a:rPr b="0" lang="ru-RU" sz="12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жц изд  </a:t>
                      </a: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&lt;&lt;  t </a:t>
                      </a:r>
                      <a:r>
                        <a:rPr b="0" lang="ru-RU" sz="12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жц подг</a:t>
                      </a: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5684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t</a:t>
                      </a:r>
                      <a:r>
                        <a:rPr b="0" lang="ru-RU" sz="12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Пр   </a:t>
                      </a: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=  t</a:t>
                      </a:r>
                      <a:r>
                        <a:rPr b="0" lang="ru-RU" sz="12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П</a:t>
                      </a: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=  t</a:t>
                      </a:r>
                      <a:r>
                        <a:rPr b="0" lang="ru-RU" sz="12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О</a:t>
                      </a: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= t </a:t>
                      </a:r>
                      <a:r>
                        <a:rPr b="0" lang="ru-RU" sz="1200" spc="-1" strike="noStrike" baseline="-25000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жц подг</a:t>
                      </a:r>
                      <a:r>
                        <a:rPr b="0" lang="ru-RU" sz="1200" spc="-1" strike="noStrike">
                          <a:solidFill>
                            <a:srgbClr val="10243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5" name="Table 110"/>
          <p:cNvGraphicFramePr/>
          <p:nvPr/>
        </p:nvGraphicFramePr>
        <p:xfrm>
          <a:off x="7000920" y="2643120"/>
          <a:ext cx="1820520" cy="999720"/>
        </p:xfrm>
        <a:graphic>
          <a:graphicData uri="http://schemas.openxmlformats.org/drawingml/2006/table">
            <a:tbl>
              <a:tblPr/>
              <a:tblGrid>
                <a:gridCol w="1820880"/>
              </a:tblGrid>
              <a:tr h="5000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Подготовка субъектов образовательных систем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000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Непрерывная,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синхронизированная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6" name="Table 111"/>
          <p:cNvGraphicFramePr/>
          <p:nvPr/>
        </p:nvGraphicFramePr>
        <p:xfrm>
          <a:off x="500040" y="5072040"/>
          <a:ext cx="1356840" cy="928440"/>
        </p:xfrm>
        <a:graphic>
          <a:graphicData uri="http://schemas.openxmlformats.org/drawingml/2006/table">
            <a:tbl>
              <a:tblPr/>
              <a:tblGrid>
                <a:gridCol w="1357200"/>
              </a:tblGrid>
              <a:tr h="6393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Проектирование образовательного процесса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89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Narrow"/>
                        </a:rPr>
                        <a:t>Непрерывное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0243e"/>
                      </a:solidFill>
                    </a:lnL>
                    <a:lnR w="12240">
                      <a:solidFill>
                        <a:srgbClr val="10243e"/>
                      </a:solidFill>
                    </a:lnR>
                    <a:lnT w="12240">
                      <a:solidFill>
                        <a:srgbClr val="10243e"/>
                      </a:solidFill>
                    </a:lnT>
                    <a:lnB w="12240">
                      <a:solidFill>
                        <a:srgbClr val="10243e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ransition>
    <p:wipe dir="r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Line 2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9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Line 4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Line 5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CustomShape 6"/>
          <p:cNvSpPr/>
          <p:nvPr/>
        </p:nvSpPr>
        <p:spPr>
          <a:xfrm>
            <a:off x="3786120" y="357120"/>
            <a:ext cx="52146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НЕЛИНЕЙНО-ДЕТЕРМИНИРОВАННОЕ ПРОЕКТИРОВАНИЕ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3" name="CustomShape 7"/>
          <p:cNvSpPr/>
          <p:nvPr/>
        </p:nvSpPr>
        <p:spPr>
          <a:xfrm>
            <a:off x="3857760" y="3000240"/>
            <a:ext cx="5071680" cy="21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Нелинейно-детерминированное проектирование </a:t>
            </a: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– </a:t>
            </a: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системообразующий компонент деятельности субъектов и средство обеспечения успешности образовательных систем в условиях нелинейной динамики среды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4" name="Рисунок 9" descr=""/>
          <p:cNvPicPr/>
          <p:nvPr/>
        </p:nvPicPr>
        <p:blipFill>
          <a:blip r:embed="rId1"/>
          <a:stretch/>
        </p:blipFill>
        <p:spPr>
          <a:xfrm>
            <a:off x="357120" y="1035720"/>
            <a:ext cx="3285720" cy="2464200"/>
          </a:xfrm>
          <a:prstGeom prst="rect">
            <a:avLst/>
          </a:prstGeom>
          <a:ln>
            <a:noFill/>
          </a:ln>
        </p:spPr>
      </p:pic>
      <p:sp>
        <p:nvSpPr>
          <p:cNvPr id="435" name="CustomShape 8"/>
          <p:cNvSpPr/>
          <p:nvPr/>
        </p:nvSpPr>
        <p:spPr>
          <a:xfrm>
            <a:off x="6715080" y="6357960"/>
            <a:ext cx="1714320" cy="499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© Чистоусов В.А.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7" name="Line 2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8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9" name="Line 4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0" name="Line 5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1" name="CustomShape 6"/>
          <p:cNvSpPr/>
          <p:nvPr/>
        </p:nvSpPr>
        <p:spPr>
          <a:xfrm>
            <a:off x="0" y="285840"/>
            <a:ext cx="9143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ОСОБЕННОСТИ СПРОЕКТИРОВАННОЙ МОДЕЛИ ОПЕРЕЖАЮЩЕГО ОБРАЗОВАНИЯ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2" name="Picture 2" descr=""/>
          <p:cNvPicPr/>
          <p:nvPr/>
        </p:nvPicPr>
        <p:blipFill>
          <a:blip r:embed="rId1"/>
          <a:stretch/>
        </p:blipFill>
        <p:spPr>
          <a:xfrm>
            <a:off x="1071360" y="1928880"/>
            <a:ext cx="1307520" cy="999720"/>
          </a:xfrm>
          <a:prstGeom prst="rect">
            <a:avLst/>
          </a:prstGeom>
          <a:ln>
            <a:noFill/>
          </a:ln>
        </p:spPr>
      </p:pic>
      <p:sp>
        <p:nvSpPr>
          <p:cNvPr id="443" name="CustomShape 7"/>
          <p:cNvSpPr/>
          <p:nvPr/>
        </p:nvSpPr>
        <p:spPr>
          <a:xfrm>
            <a:off x="857160" y="1928880"/>
            <a:ext cx="8000640" cy="99972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marL="177840" indent="-216000" algn="r">
              <a:lnSpc>
                <a:spcPct val="100000"/>
              </a:lnSpc>
              <a:buClr>
                <a:srgbClr val="10243e"/>
              </a:buClr>
              <a:buFont typeface="Wingdings" charset="2"/>
              <a:buChar char=""/>
            </a:pPr>
            <a:r>
              <a:rPr b="1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Субъектно-проектировочный аспект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Синхронизация дифференцированного опережения (внутрифирменная подготовка субъектов образовательных систем)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4" name="Picture 4" descr=""/>
          <p:cNvPicPr/>
          <p:nvPr/>
        </p:nvPicPr>
        <p:blipFill>
          <a:blip r:embed="rId2"/>
          <a:stretch/>
        </p:blipFill>
        <p:spPr>
          <a:xfrm>
            <a:off x="1071360" y="3071880"/>
            <a:ext cx="1307520" cy="999720"/>
          </a:xfrm>
          <a:prstGeom prst="rect">
            <a:avLst/>
          </a:prstGeom>
          <a:ln>
            <a:noFill/>
          </a:ln>
        </p:spPr>
      </p:pic>
      <p:sp>
        <p:nvSpPr>
          <p:cNvPr id="445" name="CustomShape 8"/>
          <p:cNvSpPr/>
          <p:nvPr/>
        </p:nvSpPr>
        <p:spPr>
          <a:xfrm>
            <a:off x="857160" y="3071880"/>
            <a:ext cx="8000640" cy="99972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marL="177840" indent="-216000" algn="r">
              <a:lnSpc>
                <a:spcPct val="100000"/>
              </a:lnSpc>
              <a:buClr>
                <a:srgbClr val="10243e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Коммуникационно-проектировочный аспект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Расширение пространств взаимодействий,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организация  многомерных коммуникаций акторов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6" name="Picture 6" descr=""/>
          <p:cNvPicPr/>
          <p:nvPr/>
        </p:nvPicPr>
        <p:blipFill>
          <a:blip r:embed="rId3"/>
          <a:stretch/>
        </p:blipFill>
        <p:spPr>
          <a:xfrm>
            <a:off x="1071360" y="4214880"/>
            <a:ext cx="1307520" cy="999720"/>
          </a:xfrm>
          <a:prstGeom prst="rect">
            <a:avLst/>
          </a:prstGeom>
          <a:ln>
            <a:noFill/>
          </a:ln>
        </p:spPr>
      </p:pic>
      <p:sp>
        <p:nvSpPr>
          <p:cNvPr id="447" name="CustomShape 9"/>
          <p:cNvSpPr/>
          <p:nvPr/>
        </p:nvSpPr>
        <p:spPr>
          <a:xfrm>
            <a:off x="857160" y="4214880"/>
            <a:ext cx="8000640" cy="99972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marL="177840" indent="-216000" algn="r">
              <a:lnSpc>
                <a:spcPct val="100000"/>
              </a:lnSpc>
              <a:buClr>
                <a:srgbClr val="10243e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</a:t>
            </a:r>
            <a:r>
              <a:rPr b="1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Знаниево-проектировочный аспект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Генерирование новейшего знания; систематизация, структурирование, картирование знания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8" name="Picture 3" descr=""/>
          <p:cNvPicPr/>
          <p:nvPr/>
        </p:nvPicPr>
        <p:blipFill>
          <a:blip r:embed="rId4"/>
          <a:stretch/>
        </p:blipFill>
        <p:spPr>
          <a:xfrm>
            <a:off x="1071360" y="5357880"/>
            <a:ext cx="1307520" cy="999720"/>
          </a:xfrm>
          <a:prstGeom prst="rect">
            <a:avLst/>
          </a:prstGeom>
          <a:ln>
            <a:noFill/>
          </a:ln>
        </p:spPr>
      </p:pic>
      <p:sp>
        <p:nvSpPr>
          <p:cNvPr id="449" name="CustomShape 10"/>
          <p:cNvSpPr/>
          <p:nvPr/>
        </p:nvSpPr>
        <p:spPr>
          <a:xfrm>
            <a:off x="857160" y="5357880"/>
            <a:ext cx="8000640" cy="99972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marL="177840" indent="-216000" algn="r">
              <a:lnSpc>
                <a:spcPct val="100000"/>
              </a:lnSpc>
              <a:buClr>
                <a:srgbClr val="10243e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</a:t>
            </a:r>
            <a:r>
              <a:rPr b="1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Программно-проектировочный аспект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Конструирование инновационных образовательных программ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многомерном компетентностном пространстве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0" name="CustomShape 11"/>
          <p:cNvSpPr/>
          <p:nvPr/>
        </p:nvSpPr>
        <p:spPr>
          <a:xfrm>
            <a:off x="6715080" y="6429240"/>
            <a:ext cx="1714320" cy="42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© Чистоусов В.А.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1" name="Picture 3" descr=""/>
          <p:cNvPicPr/>
          <p:nvPr/>
        </p:nvPicPr>
        <p:blipFill>
          <a:blip r:embed="rId5"/>
          <a:stretch/>
        </p:blipFill>
        <p:spPr>
          <a:xfrm>
            <a:off x="1071360" y="785880"/>
            <a:ext cx="1285560" cy="1002240"/>
          </a:xfrm>
          <a:prstGeom prst="rect">
            <a:avLst/>
          </a:prstGeom>
          <a:ln>
            <a:noFill/>
          </a:ln>
        </p:spPr>
      </p:pic>
      <p:sp>
        <p:nvSpPr>
          <p:cNvPr id="452" name="CustomShape 12"/>
          <p:cNvSpPr/>
          <p:nvPr/>
        </p:nvSpPr>
        <p:spPr>
          <a:xfrm>
            <a:off x="857160" y="785880"/>
            <a:ext cx="8000640" cy="99972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marL="177840" indent="-216000" algn="r">
              <a:lnSpc>
                <a:spcPct val="100000"/>
              </a:lnSpc>
              <a:buClr>
                <a:srgbClr val="10243e"/>
              </a:buClr>
              <a:buFont typeface="Wingdings" charset="2"/>
              <a:buChar char=""/>
            </a:pPr>
            <a:r>
              <a:rPr b="0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6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Организационно-проектировочный аспект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55680" indent="35388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Трансформация образовательных организаций в формат самообучающихся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  <p:timing>
    <p:tnLst>
      <p:par>
        <p:cTn id="34" dur="indefinite" restart="never" nodeType="tmRoot">
          <p:childTnLst>
            <p:seq>
              <p:cTn id="35" dur="indefinite" nodeType="mainSeq">
                <p:childTnLst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Line 1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4" name="Line 2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5" name="CustomShape 3"/>
          <p:cNvSpPr/>
          <p:nvPr/>
        </p:nvSpPr>
        <p:spPr>
          <a:xfrm>
            <a:off x="0" y="285840"/>
            <a:ext cx="91436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КОНСТРУИРОВАНИЕ ОБРАЗОВАТЕЛЬНЫХ ПРОГРАММ В МНОГОМЕРНОМ КОМПЕТЕНТНОСТНОМ ПРОСТРАНСТВЕ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6" name="CustomShape 4"/>
          <p:cNvSpPr/>
          <p:nvPr/>
        </p:nvSpPr>
        <p:spPr>
          <a:xfrm>
            <a:off x="5500800" y="4929120"/>
            <a:ext cx="164268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Компетенция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WSR </a:t>
            </a:r>
            <a:r>
              <a:rPr b="1" lang="ru-RU" sz="1600" spc="-1" strike="noStrike" baseline="-25000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7" name="Line 5"/>
          <p:cNvSpPr/>
          <p:nvPr/>
        </p:nvSpPr>
        <p:spPr>
          <a:xfrm>
            <a:off x="5643360" y="5572080"/>
            <a:ext cx="1285920" cy="3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8" name="Line 6"/>
          <p:cNvSpPr/>
          <p:nvPr/>
        </p:nvSpPr>
        <p:spPr>
          <a:xfrm flipH="1" flipV="1">
            <a:off x="5286240" y="4786200"/>
            <a:ext cx="357120" cy="78588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9" name="CustomShape 7"/>
          <p:cNvSpPr/>
          <p:nvPr/>
        </p:nvSpPr>
        <p:spPr>
          <a:xfrm rot="16200000">
            <a:off x="3499920" y="3643560"/>
            <a:ext cx="2785680" cy="1071360"/>
          </a:xfrm>
          <a:prstGeom prst="flowChartMagneticDisk">
            <a:avLst/>
          </a:prstGeom>
          <a:solidFill>
            <a:srgbClr val="00b050">
              <a:alpha val="15000"/>
            </a:srgbClr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0" name="CustomShape 8"/>
          <p:cNvSpPr/>
          <p:nvPr/>
        </p:nvSpPr>
        <p:spPr>
          <a:xfrm>
            <a:off x="2000160" y="4500720"/>
            <a:ext cx="142848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Компетенция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WSR </a:t>
            </a:r>
            <a:r>
              <a:rPr b="1" lang="ru-RU" sz="1600" spc="-1" strike="noStrike" baseline="-25000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1" name="Line 9"/>
          <p:cNvSpPr/>
          <p:nvPr/>
        </p:nvSpPr>
        <p:spPr>
          <a:xfrm>
            <a:off x="2143080" y="5143320"/>
            <a:ext cx="1071360" cy="3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2" name="Line 10"/>
          <p:cNvSpPr/>
          <p:nvPr/>
        </p:nvSpPr>
        <p:spPr>
          <a:xfrm flipV="1">
            <a:off x="3214440" y="4714560"/>
            <a:ext cx="285840" cy="4287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3" name="CustomShape 11"/>
          <p:cNvSpPr/>
          <p:nvPr/>
        </p:nvSpPr>
        <p:spPr>
          <a:xfrm rot="16200000">
            <a:off x="2249640" y="3750840"/>
            <a:ext cx="2785680" cy="428400"/>
          </a:xfrm>
          <a:prstGeom prst="flowChartMagneticDisk">
            <a:avLst/>
          </a:prstGeom>
          <a:solidFill>
            <a:srgbClr val="00b050">
              <a:alpha val="15000"/>
            </a:srgbClr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4" name="CustomShape 12"/>
          <p:cNvSpPr/>
          <p:nvPr/>
        </p:nvSpPr>
        <p:spPr>
          <a:xfrm>
            <a:off x="5786280" y="4214880"/>
            <a:ext cx="164268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Компетенция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WSR </a:t>
            </a:r>
            <a:r>
              <a:rPr b="1" lang="ru-RU" sz="1600" spc="-1" strike="noStrike" baseline="-25000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5" name="Line 13"/>
          <p:cNvSpPr/>
          <p:nvPr/>
        </p:nvSpPr>
        <p:spPr>
          <a:xfrm>
            <a:off x="6000480" y="4786200"/>
            <a:ext cx="1214640" cy="3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6" name="Line 14"/>
          <p:cNvSpPr/>
          <p:nvPr/>
        </p:nvSpPr>
        <p:spPr>
          <a:xfrm flipH="1" flipV="1">
            <a:off x="5715000" y="4214520"/>
            <a:ext cx="285480" cy="57168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7" name="CustomShape 15"/>
          <p:cNvSpPr/>
          <p:nvPr/>
        </p:nvSpPr>
        <p:spPr>
          <a:xfrm rot="16200000">
            <a:off x="4822200" y="3250800"/>
            <a:ext cx="1785600" cy="428400"/>
          </a:xfrm>
          <a:prstGeom prst="flowChartMagneticDisk">
            <a:avLst/>
          </a:prstGeom>
          <a:solidFill>
            <a:srgbClr val="00b050">
              <a:alpha val="15000"/>
            </a:srgbClr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8" name="CustomShape 16"/>
          <p:cNvSpPr/>
          <p:nvPr/>
        </p:nvSpPr>
        <p:spPr>
          <a:xfrm>
            <a:off x="3356640" y="2357280"/>
            <a:ext cx="2857320" cy="1642680"/>
          </a:xfrm>
          <a:prstGeom prst="flowChartMagneticDisk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9" name="CustomShape 17"/>
          <p:cNvSpPr/>
          <p:nvPr/>
        </p:nvSpPr>
        <p:spPr>
          <a:xfrm>
            <a:off x="6429240" y="3571920"/>
            <a:ext cx="20714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Профессиональный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стандарт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0" name="Line 18"/>
          <p:cNvSpPr/>
          <p:nvPr/>
        </p:nvSpPr>
        <p:spPr>
          <a:xfrm flipH="1" flipV="1">
            <a:off x="6072120" y="3500280"/>
            <a:ext cx="357120" cy="6429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1" name="Line 19"/>
          <p:cNvSpPr/>
          <p:nvPr/>
        </p:nvSpPr>
        <p:spPr>
          <a:xfrm>
            <a:off x="6429240" y="4143240"/>
            <a:ext cx="2000160" cy="3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2" name="CustomShape 20"/>
          <p:cNvSpPr/>
          <p:nvPr/>
        </p:nvSpPr>
        <p:spPr>
          <a:xfrm>
            <a:off x="856440" y="2500200"/>
            <a:ext cx="4428720" cy="785520"/>
          </a:xfrm>
          <a:prstGeom prst="flowChartMagneticDisk">
            <a:avLst/>
          </a:prstGeom>
          <a:solidFill>
            <a:schemeClr val="accent1">
              <a:alpha val="1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3" name="CustomShape 21"/>
          <p:cNvSpPr/>
          <p:nvPr/>
        </p:nvSpPr>
        <p:spPr>
          <a:xfrm>
            <a:off x="428760" y="1928880"/>
            <a:ext cx="999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ФГОС-3+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4" name="Line 22"/>
          <p:cNvSpPr/>
          <p:nvPr/>
        </p:nvSpPr>
        <p:spPr>
          <a:xfrm>
            <a:off x="499680" y="2285640"/>
            <a:ext cx="785880" cy="3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5" name="Line 23"/>
          <p:cNvSpPr/>
          <p:nvPr/>
        </p:nvSpPr>
        <p:spPr>
          <a:xfrm>
            <a:off x="1285560" y="2285640"/>
            <a:ext cx="214560" cy="35748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6" name="CustomShape 24"/>
          <p:cNvSpPr/>
          <p:nvPr/>
        </p:nvSpPr>
        <p:spPr>
          <a:xfrm>
            <a:off x="3286080" y="5786280"/>
            <a:ext cx="214272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Δ Профессиональная деятельность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7" name="Line 25"/>
          <p:cNvSpPr/>
          <p:nvPr/>
        </p:nvSpPr>
        <p:spPr>
          <a:xfrm>
            <a:off x="3286080" y="6357600"/>
            <a:ext cx="214308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8" name="Line 26"/>
          <p:cNvSpPr/>
          <p:nvPr/>
        </p:nvSpPr>
        <p:spPr>
          <a:xfrm flipH="1" flipV="1">
            <a:off x="2928600" y="5786280"/>
            <a:ext cx="357480" cy="571320"/>
          </a:xfrm>
          <a:prstGeom prst="line">
            <a:avLst/>
          </a:prstGeom>
          <a:ln w="12600">
            <a:solidFill>
              <a:schemeClr val="tx1"/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9" name="CustomShape 27"/>
          <p:cNvSpPr/>
          <p:nvPr/>
        </p:nvSpPr>
        <p:spPr>
          <a:xfrm rot="3461400">
            <a:off x="-517680" y="4617000"/>
            <a:ext cx="4024440" cy="314640"/>
          </a:xfrm>
          <a:prstGeom prst="ellipse">
            <a:avLst/>
          </a:prstGeom>
          <a:noFill/>
          <a:ln w="28440">
            <a:solidFill>
              <a:srgbClr val="7030a0"/>
            </a:solidFill>
            <a:custDash>
              <a:ds d="8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0" name="Line 28"/>
          <p:cNvSpPr/>
          <p:nvPr/>
        </p:nvSpPr>
        <p:spPr>
          <a:xfrm flipH="1">
            <a:off x="571320" y="714240"/>
            <a:ext cx="7715160" cy="2286000"/>
          </a:xfrm>
          <a:prstGeom prst="line">
            <a:avLst/>
          </a:prstGeom>
          <a:ln w="28440">
            <a:solidFill>
              <a:srgbClr val="7030a0"/>
            </a:solidFill>
            <a:custDash>
              <a:ds d="8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1" name="Line 29"/>
          <p:cNvSpPr/>
          <p:nvPr/>
        </p:nvSpPr>
        <p:spPr>
          <a:xfrm flipH="1">
            <a:off x="2643120" y="714240"/>
            <a:ext cx="5643360" cy="5715000"/>
          </a:xfrm>
          <a:prstGeom prst="line">
            <a:avLst/>
          </a:prstGeom>
          <a:ln w="28440">
            <a:solidFill>
              <a:srgbClr val="7030a0"/>
            </a:solidFill>
            <a:custDash>
              <a:ds d="8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2" name="CustomShape 30"/>
          <p:cNvSpPr/>
          <p:nvPr/>
        </p:nvSpPr>
        <p:spPr>
          <a:xfrm>
            <a:off x="1357200" y="3643200"/>
            <a:ext cx="121392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ФГОС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по ТОП-50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3" name="Line 31"/>
          <p:cNvSpPr/>
          <p:nvPr/>
        </p:nvSpPr>
        <p:spPr>
          <a:xfrm>
            <a:off x="1571400" y="4214520"/>
            <a:ext cx="1071720" cy="36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4" name="Line 32"/>
          <p:cNvSpPr/>
          <p:nvPr/>
        </p:nvSpPr>
        <p:spPr>
          <a:xfrm flipV="1">
            <a:off x="2643120" y="3857400"/>
            <a:ext cx="214200" cy="357120"/>
          </a:xfrm>
          <a:prstGeom prst="line">
            <a:avLst/>
          </a:prstGeom>
          <a:ln w="12600">
            <a:solidFill>
              <a:schemeClr val="tx2">
                <a:lumMod val="50000"/>
              </a:schemeClr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5" name="CustomShape 33"/>
          <p:cNvSpPr/>
          <p:nvPr/>
        </p:nvSpPr>
        <p:spPr>
          <a:xfrm rot="19809000">
            <a:off x="2484360" y="2856240"/>
            <a:ext cx="2840400" cy="980640"/>
          </a:xfrm>
          <a:prstGeom prst="flowChartMagneticDisk">
            <a:avLst/>
          </a:prstGeom>
          <a:solidFill>
            <a:srgbClr val="ffc000">
              <a:alpha val="15000"/>
            </a:srgbClr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6" name="CustomShape 34"/>
          <p:cNvSpPr/>
          <p:nvPr/>
        </p:nvSpPr>
        <p:spPr>
          <a:xfrm rot="3544800">
            <a:off x="6454800" y="153360"/>
            <a:ext cx="1242360" cy="2568960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7030a0">
                  <a:alpha val="55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9654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7" name="CustomShape 35"/>
          <p:cNvSpPr/>
          <p:nvPr/>
        </p:nvSpPr>
        <p:spPr>
          <a:xfrm rot="3574800">
            <a:off x="5349960" y="2014200"/>
            <a:ext cx="1250280" cy="175320"/>
          </a:xfrm>
          <a:prstGeom prst="ellipse">
            <a:avLst/>
          </a:prstGeo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7400000"/>
          </a:gradFill>
          <a:ln w="28440">
            <a:solidFill>
              <a:srgbClr val="7030a0"/>
            </a:solidFill>
            <a:custDash>
              <a:ds d="8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8" name="CustomShape 36"/>
          <p:cNvSpPr/>
          <p:nvPr/>
        </p:nvSpPr>
        <p:spPr>
          <a:xfrm>
            <a:off x="6786720" y="2357280"/>
            <a:ext cx="214272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Δ Область прогнозного развития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Line 37"/>
          <p:cNvSpPr/>
          <p:nvPr/>
        </p:nvSpPr>
        <p:spPr>
          <a:xfrm>
            <a:off x="6858000" y="2928600"/>
            <a:ext cx="20001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0" name="Line 38"/>
          <p:cNvSpPr/>
          <p:nvPr/>
        </p:nvSpPr>
        <p:spPr>
          <a:xfrm flipH="1" flipV="1">
            <a:off x="6500520" y="2285640"/>
            <a:ext cx="357480" cy="642960"/>
          </a:xfrm>
          <a:prstGeom prst="line">
            <a:avLst/>
          </a:prstGeom>
          <a:ln w="12600">
            <a:solidFill>
              <a:schemeClr val="tx1"/>
            </a:solidFill>
            <a:round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1" name="CustomShape 39"/>
          <p:cNvSpPr/>
          <p:nvPr/>
        </p:nvSpPr>
        <p:spPr>
          <a:xfrm>
            <a:off x="6715080" y="6429240"/>
            <a:ext cx="1714320" cy="42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© Чистоусов В.А.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7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0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3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5" name="CustomShape 4"/>
          <p:cNvSpPr/>
          <p:nvPr/>
        </p:nvSpPr>
        <p:spPr>
          <a:xfrm>
            <a:off x="714240" y="3796200"/>
            <a:ext cx="8072280" cy="2103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Calibri"/>
              </a:rPr>
              <a:t>Нельзя ничего изменить, сражаясь с существующей реальностью. Чтобы что-то изменить, создайте новую модель, которая сделает существующую безнадежно устаревшей.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Calibri"/>
              </a:rPr>
              <a:t>Ричард Бакминстер Фуллер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6" name="Line 5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7" name="Line 6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8" name="Picture 3" descr=""/>
          <p:cNvPicPr/>
          <p:nvPr/>
        </p:nvPicPr>
        <p:blipFill>
          <a:blip r:embed="rId1"/>
          <a:stretch/>
        </p:blipFill>
        <p:spPr>
          <a:xfrm>
            <a:off x="357120" y="642960"/>
            <a:ext cx="3214440" cy="242856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0" name="Line 2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1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2" name="Line 4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3" name="Line 5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4" name="CustomShape 6"/>
          <p:cNvSpPr/>
          <p:nvPr/>
        </p:nvSpPr>
        <p:spPr>
          <a:xfrm>
            <a:off x="2071800" y="3786120"/>
            <a:ext cx="6857640" cy="233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1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БЛАГОДАРЮ ЗА ВНИМАНИЕ!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</a:t>
            </a: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1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Чистоусов В.А., 2017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Line 2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"/>
          <p:cNvSpPr/>
          <p:nvPr/>
        </p:nvSpPr>
        <p:spPr>
          <a:xfrm>
            <a:off x="0" y="657216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5"/>
          <p:cNvSpPr/>
          <p:nvPr/>
        </p:nvSpPr>
        <p:spPr>
          <a:xfrm>
            <a:off x="3786120" y="285840"/>
            <a:ext cx="5214600" cy="10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АКТУАЛИЗАЦИЯ ПРОБЛЕМЫ ПРОЕКТИРОВАНИЯ ОПЕРЕЖАЮЩЕГО ОБРАЗОВАНИЯ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2" descr=""/>
          <p:cNvPicPr/>
          <p:nvPr/>
        </p:nvPicPr>
        <p:blipFill>
          <a:blip r:embed="rId1"/>
          <a:stretch/>
        </p:blipFill>
        <p:spPr>
          <a:xfrm>
            <a:off x="285840" y="961200"/>
            <a:ext cx="3357360" cy="1824480"/>
          </a:xfrm>
          <a:prstGeom prst="rect">
            <a:avLst/>
          </a:prstGeom>
          <a:ln w="9360">
            <a:noFill/>
          </a:ln>
        </p:spPr>
      </p:pic>
      <p:sp>
        <p:nvSpPr>
          <p:cNvPr id="82" name="Line 6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7"/>
          <p:cNvSpPr/>
          <p:nvPr/>
        </p:nvSpPr>
        <p:spPr>
          <a:xfrm>
            <a:off x="3857760" y="1785960"/>
            <a:ext cx="49287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Обстоятельство 1.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Нелинейные процессы, характеризующие развитие цивилизации.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8"/>
          <p:cNvSpPr/>
          <p:nvPr/>
        </p:nvSpPr>
        <p:spPr>
          <a:xfrm>
            <a:off x="3857760" y="3071880"/>
            <a:ext cx="4928760" cy="191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Обстоятельство 2.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Уменьшение времени полного жизненного цикла систем (изделий; программ) относительно времени полного жизненного цикла подготовки кадров в системе профессионального образования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9"/>
          <p:cNvSpPr/>
          <p:nvPr/>
        </p:nvSpPr>
        <p:spPr>
          <a:xfrm>
            <a:off x="3857760" y="5214960"/>
            <a:ext cx="49287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Обстоятельство 3.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Изменение функционала образования в динамике технологических укладов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6" dur="500"/>
                                        <p:tgtEl>
                                          <p:spTgt spid="84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9" dur="500"/>
                                        <p:tgtEl>
                                          <p:spTgt spid="84">
                                            <p:txEl>
                                              <p:pRg st="20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4" dur="500"/>
                                        <p:tgtEl>
                                          <p:spTgt spid="85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2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Line 4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Line 5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6"/>
          <p:cNvSpPr/>
          <p:nvPr/>
        </p:nvSpPr>
        <p:spPr>
          <a:xfrm>
            <a:off x="3786120" y="357120"/>
            <a:ext cx="5214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ТЕРМИНЫ И ОПРЕДЕЛЕНИЯ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7"/>
          <p:cNvSpPr/>
          <p:nvPr/>
        </p:nvSpPr>
        <p:spPr>
          <a:xfrm>
            <a:off x="3929040" y="2714760"/>
            <a:ext cx="4928760" cy="283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ОПЕРЕДИТЬ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1. В прямом смысле: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двигаясь в одном направлении с кем / чем-нибудь, оказаться впереди, обогнать, поспеть раньше 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2. В переносном смысле: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превзойти, пойти дальше других в каком-нибудь отношении.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Толковый словарь русского языка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Рисунок 11" descr=""/>
          <p:cNvPicPr/>
          <p:nvPr/>
        </p:nvPicPr>
        <p:blipFill>
          <a:blip r:embed="rId1"/>
          <a:stretch/>
        </p:blipFill>
        <p:spPr>
          <a:xfrm>
            <a:off x="428760" y="571320"/>
            <a:ext cx="3071520" cy="390276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28" dur="indefinite" restart="never" nodeType="tmRoot">
          <p:childTnLst>
            <p:seq>
              <p:cTn id="2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Line 4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Line 5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6"/>
          <p:cNvSpPr/>
          <p:nvPr/>
        </p:nvSpPr>
        <p:spPr>
          <a:xfrm>
            <a:off x="3643200" y="285840"/>
            <a:ext cx="550044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ИСПОЛЬЗОВАНИЕ ТЕРМИНА «ОПЕРЕЖЕНИЕ»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7"/>
          <p:cNvSpPr/>
          <p:nvPr/>
        </p:nvSpPr>
        <p:spPr>
          <a:xfrm>
            <a:off x="3786120" y="785880"/>
            <a:ext cx="5071680" cy="611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0720" indent="272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Применительно к науке: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нормативно-оперативное опережение;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практико-обеспечивающее опережение;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0720" indent="272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Применительно к образованию: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глобальном смысле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: без достаточных пояснений;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социально-экономическом и профессионально-педагогическом смыслах: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отражение связи целей, содержания, технологий реализуемых образовательных программ с перспективными процессами во внешней среде, с проблемами, возникающими  в деятельности выпускников;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методическом смысле: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применение приема заблаговременного введения в рассмотрение элементов последующих учебных тем в процессе преподавания учебной дисциплины;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личностном смысле: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самосовершенствование субъектов образовательных систем;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 эволюционном смысле: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развитие собственно опережающего образования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Рисунок 11" descr=""/>
          <p:cNvPicPr/>
          <p:nvPr/>
        </p:nvPicPr>
        <p:blipFill>
          <a:blip r:embed="rId1"/>
          <a:stretch/>
        </p:blipFill>
        <p:spPr>
          <a:xfrm>
            <a:off x="357120" y="714240"/>
            <a:ext cx="3214440" cy="21456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0" dur="indefinite" restart="never" nodeType="tmRoot">
          <p:childTnLst>
            <p:seq>
              <p:cTn id="3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0" y="285840"/>
            <a:ext cx="89294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1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Line 4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5"/>
          <p:cNvSpPr/>
          <p:nvPr/>
        </p:nvSpPr>
        <p:spPr>
          <a:xfrm>
            <a:off x="3857760" y="1553400"/>
            <a:ext cx="5143320" cy="4480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М.Н. Скаткин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Образование «может избежать отставания, если… будет ориентироваться не только на сегодняшние, но и на завтрашние запросы жизни»</a:t>
            </a: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Б.С. Гершунский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«С одной стороны, любая система образования должна «вырастать» из исторически складывающихся, преемственных и весьма медленно сменяющих друг друга образовательных парадигм и доктрин, а, с другой, – она должна быть естественно прогностичной, устремленной в будущее, поскольку выпускники учебных заведений любого типа должны будут жить и трудиться в существенно новых условиях, отличных от условий их … учебной деятельности»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6"/>
          <p:cNvSpPr/>
          <p:nvPr/>
        </p:nvSpPr>
        <p:spPr>
          <a:xfrm>
            <a:off x="428760" y="4433760"/>
            <a:ext cx="3071520" cy="974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Сопоставление феноменов: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«Образование»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«Время»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7"/>
          <p:cNvSpPr/>
          <p:nvPr/>
        </p:nvSpPr>
        <p:spPr>
          <a:xfrm>
            <a:off x="285840" y="571320"/>
            <a:ext cx="3357360" cy="342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8"/>
          <p:cNvSpPr/>
          <p:nvPr/>
        </p:nvSpPr>
        <p:spPr>
          <a:xfrm>
            <a:off x="500040" y="100008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ВРЕМЯ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9"/>
          <p:cNvSpPr/>
          <p:nvPr/>
        </p:nvSpPr>
        <p:spPr>
          <a:xfrm>
            <a:off x="682920" y="1500120"/>
            <a:ext cx="97596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10"/>
          <p:cNvSpPr/>
          <p:nvPr/>
        </p:nvSpPr>
        <p:spPr>
          <a:xfrm>
            <a:off x="1659240" y="1500120"/>
            <a:ext cx="152496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custDash>
              <a:ds d="4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11"/>
          <p:cNvSpPr/>
          <p:nvPr/>
        </p:nvSpPr>
        <p:spPr>
          <a:xfrm>
            <a:off x="500040" y="235728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ОБРАЗОВАНИЕ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12"/>
          <p:cNvSpPr/>
          <p:nvPr/>
        </p:nvSpPr>
        <p:spPr>
          <a:xfrm>
            <a:off x="682920" y="2786040"/>
            <a:ext cx="97596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13"/>
          <p:cNvSpPr/>
          <p:nvPr/>
        </p:nvSpPr>
        <p:spPr>
          <a:xfrm>
            <a:off x="2025360" y="2786040"/>
            <a:ext cx="115884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custDash>
              <a:ds d="4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14"/>
          <p:cNvSpPr/>
          <p:nvPr/>
        </p:nvSpPr>
        <p:spPr>
          <a:xfrm>
            <a:off x="1659240" y="2786040"/>
            <a:ext cx="365760" cy="499680"/>
          </a:xfrm>
          <a:prstGeom prst="rightArrow">
            <a:avLst>
              <a:gd name="adj1" fmla="val 50000"/>
              <a:gd name="adj2" fmla="val 7101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Line 15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Line 16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  <p:timing>
    <p:tnLst>
      <p:par>
        <p:cTn id="32" dur="indefinite" restart="never" nodeType="tmRoot">
          <p:childTnLst>
            <p:seq>
              <p:cTn id="3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4"/>
          <p:cNvSpPr/>
          <p:nvPr/>
        </p:nvSpPr>
        <p:spPr>
          <a:xfrm>
            <a:off x="0" y="285840"/>
            <a:ext cx="89294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2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3857760" y="1950120"/>
            <a:ext cx="5000400" cy="3536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Ю.П. Похолков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«Опережающим инженерным образованием будем считать высшее профессиональное в области техники и технологий, организованное на базе передовых научных, научно-технических разработок и образовательных технологий, позволяющее подготавливать высококлассных специалистов и команды профессионалов, обладающих исключительными компетенциями и способностью эффективно использовать их в практической инженерной деятельности»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6"/>
          <p:cNvSpPr/>
          <p:nvPr/>
        </p:nvSpPr>
        <p:spPr>
          <a:xfrm>
            <a:off x="357120" y="4366440"/>
            <a:ext cx="3142800" cy="1460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Сопоставление феноменов: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«Образование 1»  (опережающее)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«Образование 2» (традиционное)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285840" y="571320"/>
            <a:ext cx="3357360" cy="342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8"/>
          <p:cNvSpPr/>
          <p:nvPr/>
        </p:nvSpPr>
        <p:spPr>
          <a:xfrm>
            <a:off x="500040" y="100008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ОБРАЗОВАНИЕ 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9"/>
          <p:cNvSpPr/>
          <p:nvPr/>
        </p:nvSpPr>
        <p:spPr>
          <a:xfrm>
            <a:off x="682920" y="1500120"/>
            <a:ext cx="245988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0"/>
          <p:cNvSpPr/>
          <p:nvPr/>
        </p:nvSpPr>
        <p:spPr>
          <a:xfrm rot="16200000">
            <a:off x="1781280" y="2076480"/>
            <a:ext cx="365760" cy="499680"/>
          </a:xfrm>
          <a:prstGeom prst="rightArrow">
            <a:avLst>
              <a:gd name="adj1" fmla="val 50000"/>
              <a:gd name="adj2" fmla="val 7101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11"/>
          <p:cNvSpPr/>
          <p:nvPr/>
        </p:nvSpPr>
        <p:spPr>
          <a:xfrm>
            <a:off x="500040" y="2500200"/>
            <a:ext cx="2928600" cy="11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ОБРАЗОВАНИЕ 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12"/>
          <p:cNvSpPr/>
          <p:nvPr/>
        </p:nvSpPr>
        <p:spPr>
          <a:xfrm>
            <a:off x="682920" y="2928960"/>
            <a:ext cx="245988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Line 13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Line 14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Line 2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Line 3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4"/>
          <p:cNvSpPr/>
          <p:nvPr/>
        </p:nvSpPr>
        <p:spPr>
          <a:xfrm>
            <a:off x="0" y="285840"/>
            <a:ext cx="89294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3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428760" y="4154400"/>
            <a:ext cx="3071520" cy="2100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Сопоставление феноменов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ru-RU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 рамках многомерной модели: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Знание как субстрат деятельности;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Деятельность субъектов образования;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Время</a:t>
            </a:r>
            <a:r>
              <a:rPr b="0" i="1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3857760" y="989640"/>
            <a:ext cx="5000400" cy="5456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А.И. Субетто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«Закон опережающего развития качества человека, качества образовательных систем в обществе и качества общественного интеллекта реализуется через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системы принципов опережения: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272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первичного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 учебном процессе;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272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двойного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при подготовке профессорско-преподавательского состава;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272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тройного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при подготовке кадров высшей квалификации, при проведении фундаментальных исследований.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Важнейшим из проявлений этих закона и принципов является закон опережения живого знания, транслируемого в образовательном процессе и получаемого специалистом, по отношению к знанию, овеществленному в технологиях, в производстве, в социальном и экономическом опыте»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285840" y="571320"/>
            <a:ext cx="3357360" cy="342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8"/>
          <p:cNvSpPr/>
          <p:nvPr/>
        </p:nvSpPr>
        <p:spPr>
          <a:xfrm>
            <a:off x="428760" y="1285920"/>
            <a:ext cx="64260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III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9"/>
          <p:cNvSpPr/>
          <p:nvPr/>
        </p:nvSpPr>
        <p:spPr>
          <a:xfrm>
            <a:off x="1071360" y="1785960"/>
            <a:ext cx="64260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II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10"/>
          <p:cNvSpPr/>
          <p:nvPr/>
        </p:nvSpPr>
        <p:spPr>
          <a:xfrm>
            <a:off x="1714320" y="2286000"/>
            <a:ext cx="642600" cy="4996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11"/>
          <p:cNvSpPr/>
          <p:nvPr/>
        </p:nvSpPr>
        <p:spPr>
          <a:xfrm>
            <a:off x="2357280" y="2786040"/>
            <a:ext cx="642600" cy="499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12"/>
          <p:cNvSpPr/>
          <p:nvPr/>
        </p:nvSpPr>
        <p:spPr>
          <a:xfrm>
            <a:off x="428760" y="3286080"/>
            <a:ext cx="314280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1680">
            <a:solidFill>
              <a:schemeClr val="tx2">
                <a:lumMod val="50000"/>
              </a:schemeClr>
            </a:solidFill>
            <a:round/>
            <a:tailEnd len="lg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13"/>
          <p:cNvSpPr/>
          <p:nvPr/>
        </p:nvSpPr>
        <p:spPr>
          <a:xfrm flipH="1" flipV="1" rot="5400000">
            <a:off x="1106640" y="2035440"/>
            <a:ext cx="25009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1680">
            <a:solidFill>
              <a:schemeClr val="tx2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14"/>
          <p:cNvSpPr/>
          <p:nvPr/>
        </p:nvSpPr>
        <p:spPr>
          <a:xfrm>
            <a:off x="2714760" y="3357720"/>
            <a:ext cx="7855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ВРЕМЯ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15"/>
          <p:cNvSpPr/>
          <p:nvPr/>
        </p:nvSpPr>
        <p:spPr>
          <a:xfrm>
            <a:off x="1214280" y="857160"/>
            <a:ext cx="10713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ЗНАНИЕ 1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16"/>
          <p:cNvSpPr/>
          <p:nvPr/>
        </p:nvSpPr>
        <p:spPr>
          <a:xfrm>
            <a:off x="2500200" y="857160"/>
            <a:ext cx="10713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6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ЗНАНИЕ 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Line 17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Line 18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Line 1"/>
          <p:cNvSpPr/>
          <p:nvPr/>
        </p:nvSpPr>
        <p:spPr>
          <a:xfrm>
            <a:off x="364320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2"/>
          <p:cNvSpPr/>
          <p:nvPr/>
        </p:nvSpPr>
        <p:spPr>
          <a:xfrm>
            <a:off x="357120" y="0"/>
            <a:ext cx="3214440" cy="6857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Line 3"/>
          <p:cNvSpPr/>
          <p:nvPr/>
        </p:nvSpPr>
        <p:spPr>
          <a:xfrm flipV="1">
            <a:off x="285480" y="0"/>
            <a:ext cx="360" cy="6858000"/>
          </a:xfrm>
          <a:prstGeom prst="line">
            <a:avLst/>
          </a:prstGeom>
          <a:ln w="82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Line 4"/>
          <p:cNvSpPr/>
          <p:nvPr/>
        </p:nvSpPr>
        <p:spPr>
          <a:xfrm>
            <a:off x="0" y="214200"/>
            <a:ext cx="9144000" cy="360"/>
          </a:xfrm>
          <a:prstGeom prst="line">
            <a:avLst/>
          </a:prstGeom>
          <a:ln w="2844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Line 5"/>
          <p:cNvSpPr/>
          <p:nvPr/>
        </p:nvSpPr>
        <p:spPr>
          <a:xfrm>
            <a:off x="0" y="6643440"/>
            <a:ext cx="9144000" cy="360"/>
          </a:xfrm>
          <a:prstGeom prst="line">
            <a:avLst/>
          </a:prstGeom>
          <a:ln w="2062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6"/>
          <p:cNvSpPr/>
          <p:nvPr/>
        </p:nvSpPr>
        <p:spPr>
          <a:xfrm>
            <a:off x="571320" y="2426040"/>
            <a:ext cx="8357760" cy="39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2. Профессиональное образование способствует постоянному повышению степени развития этих (природных) способностей с последующей их реализацией за счет оптимального сочетания и диверсификации каждой из основных составляющих обучения: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содержания – путем постоянного приращения объема знаний на базе запрограммированного достаточного минимума (ядра знаний);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образовательного процесса  –  путем выбора технологий и форм обучения, направленных прежде всего на развитие умения добывать знания, непрерывно приращивать их самообразованием, пользоваться ими в инновационном режиме;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177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результата  –  прежде всего в форме социальной и профессиональной адаптивности.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Прирост и развитие ядра</a:t>
            </a: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знаний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, его диверсификация происходит на следующих этапах профессионального образования: при получении профессионального образования впервые; при внутрипроизводственном профессиональном обучении; при профессиональном обучении безработных граждан и незанятого населения.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0" y="285840"/>
            <a:ext cx="89294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ИНТЕГРИРОВАННАЯ МОДЕЛЬ 4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71320" y="571320"/>
            <a:ext cx="8357760" cy="185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П.Н. Новиков; С.Я. Батышев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1. Опережающее профессиональное образование направлено на развитие у человека потенциальных природных способностей к активному, деятельностному, гуманистически ориентированному мышлению,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формирование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у него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инновационного, преобразующего интеллекта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, реализующегося в такой же активной, преобразующейся, деятельностной практике.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Application>LibreOffice/5.1.3.2$Windows_x86 LibreOffice_project/644e4637d1d8544fd9f56425bd6cec110e49301b</Application>
  <Words>2086</Words>
  <Paragraphs>390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2017-04-22T16:23:33Z</dcterms:created>
  <dc:creator>-</dc:creator>
  <dc:description/>
  <dc:language>ru-RU</dc:language>
  <cp:lastModifiedBy>Пользователь Windows</cp:lastModifiedBy>
  <dcterms:modified xsi:type="dcterms:W3CDTF">2017-05-17T05:41:04Z</dcterms:modified>
  <cp:revision>66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25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25</vt:i4>
  </property>
</Properties>
</file>