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8" r:id="rId3"/>
    <p:sldId id="257" r:id="rId4"/>
    <p:sldId id="294" r:id="rId5"/>
    <p:sldId id="295" r:id="rId6"/>
    <p:sldId id="259" r:id="rId7"/>
    <p:sldId id="296" r:id="rId8"/>
    <p:sldId id="297" r:id="rId9"/>
    <p:sldId id="298" r:id="rId10"/>
    <p:sldId id="304" r:id="rId11"/>
    <p:sldId id="268" r:id="rId12"/>
    <p:sldId id="303" r:id="rId13"/>
    <p:sldId id="275" r:id="rId14"/>
    <p:sldId id="299" r:id="rId15"/>
    <p:sldId id="307" r:id="rId16"/>
    <p:sldId id="305" r:id="rId17"/>
    <p:sldId id="306" r:id="rId18"/>
    <p:sldId id="302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8000-F8B8-4950-81E7-C7DD052BDA6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45F1-1461-41F5-BE51-D32602F1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80F4-93B3-4181-9082-225FCF7FC211}" type="datetime1">
              <a:rPr lang="ru-RU" smtClean="0"/>
              <a:t>12.10.2017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74E0-CAAB-41E0-A3E8-E271BC84E5C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A986-A9C1-4BC6-AE30-64563F686E17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1CF8-C10E-4B3B-924C-66770A97ABA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738B-C0AF-4D09-94B1-CC8A520D5D2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076A-1575-46F8-8059-9012E2A451AA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F5F1-0677-438B-BDE2-C3DA6B741F73}" type="datetime1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C17E-DBF1-4FAA-B74C-1999EA67B23A}" type="datetime1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F3AC-E985-405A-A16C-0DFEEB6D2FE3}" type="datetime1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BEEE-4E9E-4D36-8901-700F63044EEA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D0E-4258-48D1-ADE0-385864D7CEFF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C28DEF-FDF0-42D7-8176-47737B102F7F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://ptlab.mccme.ru/node/2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zIF-QR7D7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tlab.mccme.r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odds_in_schoo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tlab.mccme.ru/node/16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tlab.mccme.ru/node/266" TargetMode="External"/><Relationship Id="rId4" Type="http://schemas.openxmlformats.org/officeDocument/2006/relationships/hyperlink" Target="http://ptlab.mccme.ru/sites/ptlab.mccme.ru/files/mat_7_09_genera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orver.olympiads@gmail.com" TargetMode="External"/><Relationship Id="rId2" Type="http://schemas.openxmlformats.org/officeDocument/2006/relationships/hyperlink" Target="http://ptlab.mccme.ru/olympia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tlab.mccme.ru/node/148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tlab.mccme.ru/kr-mosco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200696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ru-RU" sz="4000" dirty="0" smtClean="0"/>
          </a:p>
          <a:p>
            <a:pPr algn="r">
              <a:lnSpc>
                <a:spcPct val="100000"/>
              </a:lnSpc>
            </a:pPr>
            <a:r>
              <a:rPr lang="ru-RU" sz="4000" dirty="0" smtClean="0"/>
              <a:t>Теория вероятностей и статистика в школе </a:t>
            </a:r>
            <a:r>
              <a:rPr lang="ru-RU" sz="2000" dirty="0" smtClean="0"/>
              <a:t>(некомбинаторный подход)</a:t>
            </a:r>
          </a:p>
          <a:p>
            <a:pPr algn="r">
              <a:lnSpc>
                <a:spcPct val="100000"/>
              </a:lnSpc>
            </a:pPr>
            <a:endParaRPr lang="ru-RU" sz="1800" dirty="0" smtClean="0"/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Ключевые проблемы</a:t>
            </a:r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Подходы, методики</a:t>
            </a:r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Олимпиада, кружок</a:t>
            </a:r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Пособия, модели</a:t>
            </a:r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Популяризация</a:t>
            </a:r>
          </a:p>
          <a:p>
            <a:pPr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Интернет-ресурсы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8012" y="5868988"/>
            <a:ext cx="4608004" cy="4403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200" dirty="0" smtClean="0"/>
              <a:t>Высоцкий И.Р. Зав. лабораторией теории вероятностей и статистики МЦНМО </a:t>
            </a:r>
            <a:endParaRPr lang="ru-RU" sz="1200" dirty="0"/>
          </a:p>
        </p:txBody>
      </p:sp>
      <p:pic>
        <p:nvPicPr>
          <p:cNvPr id="7" name="Picture 2" descr="&amp;Mcy;&amp;TScy;&amp;Ncy;&amp;M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1584176" cy="6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tlab.mccme.ru/sites/ptlab.mccme.ru/files/2makar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75318"/>
            <a:ext cx="2168819" cy="28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0392" y="188640"/>
            <a:ext cx="7620000" cy="720080"/>
          </a:xfrm>
        </p:spPr>
        <p:txBody>
          <a:bodyPr/>
          <a:lstStyle/>
          <a:p>
            <a:r>
              <a:rPr lang="ru-RU" sz="3600" dirty="0" err="1" smtClean="0"/>
              <a:t>Квантик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stas3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0256" r="32721" b="9111"/>
          <a:stretch/>
        </p:blipFill>
        <p:spPr>
          <a:xfrm>
            <a:off x="4788024" y="1016074"/>
            <a:ext cx="3888431" cy="5005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628800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 2012 года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Серия рассказов про Стаса и эрдельтерьера Патрика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Статьи в свободном доступе на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ptlab.mccme.ru/node/252</a:t>
            </a:r>
            <a:endParaRPr lang="ru-RU" sz="2000" dirty="0" smtClean="0"/>
          </a:p>
          <a:p>
            <a:pPr>
              <a:spcBef>
                <a:spcPts val="1200"/>
              </a:spcBef>
            </a:pPr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3638" y="3867497"/>
            <a:ext cx="2000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9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95673" y="1523681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942205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648072"/>
          </a:xfrm>
        </p:spPr>
        <p:txBody>
          <a:bodyPr/>
          <a:lstStyle/>
          <a:p>
            <a:r>
              <a:rPr lang="ru-RU" sz="3600" dirty="0" smtClean="0"/>
              <a:t>Текущая работа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11247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Обучение 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Создание учебников, методик и пособий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ВКонтакте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 err="1" smtClean="0"/>
              <a:t>видеолекций</a:t>
            </a:r>
            <a:r>
              <a:rPr lang="ru-RU" sz="2400" dirty="0" smtClean="0"/>
              <a:t>, видео- и интерактивных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Консолидация энтузиастов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Популяризация</a:t>
            </a:r>
            <a:endParaRPr lang="ru-RU" sz="2800" dirty="0"/>
          </a:p>
        </p:txBody>
      </p:sp>
      <p:pic>
        <p:nvPicPr>
          <p:cNvPr id="17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16" y="3940646"/>
            <a:ext cx="7162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07605" y="476672"/>
            <a:ext cx="7620000" cy="756084"/>
          </a:xfrm>
        </p:spPr>
        <p:txBody>
          <a:bodyPr/>
          <a:lstStyle/>
          <a:p>
            <a:r>
              <a:rPr lang="ru-RU" sz="3600" dirty="0" smtClean="0"/>
              <a:t>Один из роликов видеокурса</a:t>
            </a:r>
            <a:endParaRPr lang="ru-RU" sz="3600" dirty="0"/>
          </a:p>
        </p:txBody>
      </p:sp>
      <p:pic>
        <p:nvPicPr>
          <p:cNvPr id="3" name="3zIF-QR7D7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399275"/>
            <a:ext cx="8088899" cy="45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8424" y="260648"/>
            <a:ext cx="7620000" cy="648072"/>
          </a:xfrm>
        </p:spPr>
        <p:txBody>
          <a:bodyPr/>
          <a:lstStyle/>
          <a:p>
            <a:r>
              <a:rPr lang="ru-RU" sz="3600" dirty="0" smtClean="0"/>
              <a:t>  Сайт лаборатории ТВ и С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80728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http://ptlab.mccme.ru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0" y="945328"/>
            <a:ext cx="8242674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8424" y="332656"/>
            <a:ext cx="7620000" cy="648072"/>
          </a:xfrm>
        </p:spPr>
        <p:txBody>
          <a:bodyPr/>
          <a:lstStyle/>
          <a:p>
            <a:r>
              <a:rPr lang="ru-RU" sz="3600" dirty="0" smtClean="0"/>
              <a:t>  Сайт лаборатории ТВ и С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4285" y="908720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hlinkClick r:id="rId2"/>
              </a:rPr>
              <a:t>http://ptlab.mccme.ru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endParaRPr lang="ru-RU" sz="2800" dirty="0" smtClean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742033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События и новости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Учебные программы и планирование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Кружки, олимпиада (архив за все годы)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Видеокурсы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Статьи и уроки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Электронные симуляторы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Электронные таблицы вероятностей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Таблицы с данными для уроков статистики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Контрольные работы (архив за все годы)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Задачи ОГЭ и ЕГЭ (открытые банки)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Конкурс «Задача дня»</a:t>
            </a:r>
            <a:endParaRPr lang="ru-RU" sz="2800" b="1" dirty="0" smtClean="0"/>
          </a:p>
        </p:txBody>
      </p:sp>
      <p:pic>
        <p:nvPicPr>
          <p:cNvPr id="11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49360" y="514102"/>
            <a:ext cx="7620000" cy="648072"/>
          </a:xfrm>
        </p:spPr>
        <p:txBody>
          <a:bodyPr/>
          <a:lstStyle/>
          <a:p>
            <a:r>
              <a:rPr lang="ru-RU" sz="3600" dirty="0" smtClean="0"/>
              <a:t>  Электронная лаборатория</a:t>
            </a:r>
            <a:endParaRPr lang="ru-RU" sz="3600" dirty="0"/>
          </a:p>
        </p:txBody>
      </p:sp>
      <p:pic>
        <p:nvPicPr>
          <p:cNvPr id="11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4998" r="980" b="5695"/>
          <a:stretch/>
        </p:blipFill>
        <p:spPr bwMode="auto">
          <a:xfrm>
            <a:off x="1366168" y="1684040"/>
            <a:ext cx="6474297" cy="4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416" y="260648"/>
            <a:ext cx="7620000" cy="648072"/>
          </a:xfrm>
        </p:spPr>
        <p:txBody>
          <a:bodyPr/>
          <a:lstStyle/>
          <a:p>
            <a:r>
              <a:rPr lang="ru-RU" sz="3600" dirty="0" smtClean="0"/>
              <a:t>Конкурс «Задача дня»</a:t>
            </a:r>
            <a:endParaRPr lang="ru-RU" sz="3600" dirty="0"/>
          </a:p>
        </p:txBody>
      </p:sp>
      <p:pic>
        <p:nvPicPr>
          <p:cNvPr id="11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tlab.mccme.ru/sites/ptlab.mccme.ru/files/u71/17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1142"/>
            <a:ext cx="3528392" cy="51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1652602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течение учебного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Обновление раз в 2 недели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Участие свободное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Три номинации: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Школьники;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Учителя математики;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Просто люди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Награждение в июне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9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416" y="260648"/>
            <a:ext cx="7620000" cy="648072"/>
          </a:xfrm>
        </p:spPr>
        <p:txBody>
          <a:bodyPr/>
          <a:lstStyle/>
          <a:p>
            <a:r>
              <a:rPr lang="ru-RU" sz="3600" dirty="0" smtClean="0"/>
              <a:t>Конкурс «Задача дня»</a:t>
            </a:r>
            <a:endParaRPr lang="ru-RU" sz="3600" dirty="0"/>
          </a:p>
        </p:txBody>
      </p:sp>
      <p:pic>
        <p:nvPicPr>
          <p:cNvPr id="6148" name="Picture 4" descr="https://attachment.outlook.office.net/owa/i_r_vysotsky@hotmail.com/service.svc/s/GetAttachmentThumbnail?id=AQMkADAwATE0OTUwLTVhY2QtZDdjNS0wMAItMDAKAEYAAAMYvxK32FKgSpfOZDhlPSlhBwBYIwUWfgNrTYRoEe309AAlugAAAgEMAAAA9VBWPqDkJ0WAreDowtd2dwAAAHzhBKsAAAABEgAQALg3%2F7x8vd5JnVM7TdRHrFs%3D&amp;thumbnailType=2&amp;X-OWA-CANARY=ADqGH6TMG0K-d-0xKwWC2TBZ20cMv9QYBK0W62xFKT7nw_hXqHF1AZtML0SKpjo54s5TFPBFHvQ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zMDQtMTUyMzQzOTU1N1wiLFwicHVpZFwiOlwiMzYyMDg0NDQ2MzYxNTQxXCIsXCJvaWRcIjpcIjAwMDE0OTUwLTVhY2QtZDdj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0OTg3NTQ0MjEsIm5iZiI6MTQ5ODc1MzgyMX0.asI3pRj3m2JEEG3lQADYpmuaCxGkbLy6r7lHsOHHVyR86Uo0oTGTkRfy6iZVdlOvN3NiVVT1CzV1id_4s9e1SKj0o8NtLuXMeq3DaY1jsrj6ue0kbP9d3-eQ6DVyYyemIBbrUz_WIR-1tgPU0tJgZxwpYu6uSRWdf0tThKbkvkXvVYQGNbbu2rWkaQClraUZZRlSGSIeohBVQCo4iQx7tkRfxsYfTJLKGQuRfEUypvkJOl5SkAMZfE8MUlLSF138ueA_hp_tvlg82OP7EKI2I0iWnLAAn-sSexiyXYaPk14dDltvYCcQzLirItSEZbCsaxkEKWqF1K4LjSeJo9Q5Lw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347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20000" cy="756084"/>
          </a:xfrm>
        </p:spPr>
        <p:txBody>
          <a:bodyPr/>
          <a:lstStyle/>
          <a:p>
            <a:r>
              <a:rPr lang="ru-RU" sz="3600" dirty="0" smtClean="0"/>
              <a:t>Группа ВК «Синяя птица»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1"/>
          <a:stretch/>
        </p:blipFill>
        <p:spPr bwMode="auto">
          <a:xfrm>
            <a:off x="827584" y="1196752"/>
            <a:ext cx="7488832" cy="51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0432" y="476672"/>
            <a:ext cx="7620000" cy="1440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Группа ВК «Синяя птица» </a:t>
            </a:r>
            <a:br>
              <a:rPr lang="ru-RU" sz="3600" dirty="0" smtClean="0"/>
            </a:br>
            <a:r>
              <a:rPr lang="ru-RU" sz="3600" dirty="0" smtClean="0"/>
              <a:t>(вероятность в школе)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5973" y="1844824"/>
            <a:ext cx="7344816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vk.com/odds_in_school</a:t>
            </a:r>
            <a:endParaRPr lang="ru-RU" sz="4000" dirty="0" smtClean="0"/>
          </a:p>
          <a:p>
            <a:pPr algn="ctr">
              <a:lnSpc>
                <a:spcPct val="150000"/>
              </a:lnSpc>
            </a:pPr>
            <a:endParaRPr lang="ru-RU" sz="2800" dirty="0"/>
          </a:p>
        </p:txBody>
      </p:sp>
      <p:pic>
        <p:nvPicPr>
          <p:cNvPr id="9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15616" y="2994045"/>
            <a:ext cx="73448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Новостная лента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Рассказы и анекдоты о вероятностях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Публикация документов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Дискуссии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Конкурс «Задача дня»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448" y="260648"/>
            <a:ext cx="76200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История вопроса	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8072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2000" dirty="0" smtClean="0"/>
              <a:t>1913. </a:t>
            </a:r>
            <a:r>
              <a:rPr lang="ru-RU" sz="2000" dirty="0"/>
              <a:t>П</a:t>
            </a:r>
            <a:r>
              <a:rPr lang="ru-RU" sz="2000" dirty="0" smtClean="0"/>
              <a:t>олемика между </a:t>
            </a:r>
            <a:r>
              <a:rPr lang="ru-RU" sz="2000" dirty="0" err="1" smtClean="0"/>
              <a:t>А.А.Марковым</a:t>
            </a:r>
            <a:r>
              <a:rPr lang="ru-RU" sz="2000" dirty="0" smtClean="0"/>
              <a:t> и </a:t>
            </a:r>
            <a:r>
              <a:rPr lang="ru-RU" sz="2000" dirty="0" err="1" smtClean="0"/>
              <a:t>и</a:t>
            </a:r>
            <a:r>
              <a:rPr lang="ru-RU" sz="2000" dirty="0" smtClean="0"/>
              <a:t> ректором МГУ  </a:t>
            </a:r>
            <a:r>
              <a:rPr lang="ru-RU" sz="2000" dirty="0" err="1" smtClean="0"/>
              <a:t>П.А.Некрасовым</a:t>
            </a:r>
            <a:r>
              <a:rPr lang="ru-RU" sz="2000" dirty="0" smtClean="0"/>
              <a:t>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ptlab.mccme.ru/node/165</a:t>
            </a:r>
            <a:endParaRPr lang="ru-RU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8410"/>
            <a:ext cx="2304256" cy="270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2458631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1990-е. </a:t>
            </a:r>
            <a:r>
              <a:rPr lang="ru-RU" sz="2000" dirty="0"/>
              <a:t>Появление первых </a:t>
            </a:r>
            <a:r>
              <a:rPr lang="ru-RU" sz="2000" dirty="0" smtClean="0"/>
              <a:t>учебников.</a:t>
            </a:r>
            <a:endParaRPr lang="ru-RU" sz="2000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2004. Фраза во ФГОС </a:t>
            </a:r>
            <a:r>
              <a:rPr lang="ru-RU" sz="2000" dirty="0"/>
              <a:t>про «элементы ТВ, статистики, комбинаторики и </a:t>
            </a:r>
            <a:r>
              <a:rPr lang="ru-RU" sz="2000" dirty="0" err="1"/>
              <a:t>алгоритмики</a:t>
            </a:r>
            <a:r>
              <a:rPr lang="ru-RU" sz="2000" dirty="0"/>
              <a:t>». </a:t>
            </a:r>
            <a:endParaRPr lang="ru-RU" sz="2000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2004. Мет. подходы (</a:t>
            </a:r>
            <a:r>
              <a:rPr lang="ru-RU" sz="2000" dirty="0" err="1" smtClean="0"/>
              <a:t>Ю.Н.Тюрин</a:t>
            </a:r>
            <a:r>
              <a:rPr lang="ru-RU" sz="2000" dirty="0" smtClean="0"/>
              <a:t> и др.)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2008–09. Рег. к/работы для 7–8 в </a:t>
            </a:r>
            <a:r>
              <a:rPr lang="ru-RU" sz="2000" dirty="0" err="1" smtClean="0"/>
              <a:t>Статград</a:t>
            </a:r>
            <a:r>
              <a:rPr lang="ru-RU" sz="2000" dirty="0" smtClean="0"/>
              <a:t>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2009. Соглашение: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ptlab.mccme.ru/sites/</a:t>
            </a:r>
            <a:endParaRPr lang="ru-RU" sz="2000" dirty="0" smtClean="0">
              <a:hlinkClick r:id="rId4"/>
            </a:endParaRPr>
          </a:p>
          <a:p>
            <a:pPr algn="just"/>
            <a:r>
              <a:rPr lang="en-US" sz="2000" dirty="0" smtClean="0">
                <a:hlinkClick r:id="rId4"/>
              </a:rPr>
              <a:t>ptlab.mccme.ru/files/mat_7_09_general.pdf</a:t>
            </a:r>
            <a:endParaRPr lang="ru-RU" sz="2000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2012. </a:t>
            </a:r>
            <a:r>
              <a:rPr lang="ru-RU" sz="2000" dirty="0"/>
              <a:t>Появление ТВ в ОГЭ и ЕГЭ.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077633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000" dirty="0" smtClean="0"/>
              <a:t>2013. ТВ указана как отдельное </a:t>
            </a:r>
            <a:r>
              <a:rPr lang="ru-RU" sz="2000" dirty="0"/>
              <a:t>направление в </a:t>
            </a:r>
            <a:r>
              <a:rPr lang="ru-RU" sz="2000" dirty="0" smtClean="0"/>
              <a:t>Концепции </a:t>
            </a:r>
            <a:r>
              <a:rPr lang="ru-RU" dirty="0" smtClean="0"/>
              <a:t>РМО</a:t>
            </a:r>
            <a:endParaRPr lang="ru-RU" sz="2000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/>
              <a:t>2015 – </a:t>
            </a:r>
            <a:r>
              <a:rPr lang="ru-RU" sz="2000" dirty="0" smtClean="0"/>
              <a:t>16. </a:t>
            </a:r>
            <a:r>
              <a:rPr lang="ru-RU" sz="2000" dirty="0"/>
              <a:t>Примерные </a:t>
            </a:r>
            <a:r>
              <a:rPr lang="ru-RU" sz="2000" dirty="0" err="1"/>
              <a:t>фед</a:t>
            </a:r>
            <a:r>
              <a:rPr lang="ru-RU" sz="2000" dirty="0"/>
              <a:t>. программы сначала для основной, затем для средней школы: </a:t>
            </a:r>
            <a:r>
              <a:rPr lang="en-US" sz="2000" dirty="0">
                <a:hlinkClick r:id="rId5"/>
              </a:rPr>
              <a:t>http://ptlab.mccme.ru/node/266</a:t>
            </a:r>
            <a:endParaRPr lang="ru-RU" sz="2000" dirty="0"/>
          </a:p>
        </p:txBody>
      </p:sp>
      <p:pic>
        <p:nvPicPr>
          <p:cNvPr id="9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164099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ru-RU" sz="2000" dirty="0"/>
              <a:t>1960-е. Попытка построить школьную математику на наивной теории множеств. Попытка внедрить комбинаторику.</a:t>
            </a:r>
          </a:p>
        </p:txBody>
      </p:sp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648072"/>
          </a:xfrm>
        </p:spPr>
        <p:txBody>
          <a:bodyPr/>
          <a:lstStyle/>
          <a:p>
            <a:r>
              <a:rPr lang="ru-RU" sz="3600" dirty="0" smtClean="0"/>
              <a:t>Ключевые проблемы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Отсутствие школьных традиций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Недооценка роли самого предмета</a:t>
            </a:r>
            <a:endParaRPr lang="ru-RU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Недооценка роли статистики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Переоценка роли комбинаторики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Школьные учебники – трансляция вузовского курса в школу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432" y="188640"/>
            <a:ext cx="7620000" cy="864096"/>
          </a:xfrm>
        </p:spPr>
        <p:txBody>
          <a:bodyPr/>
          <a:lstStyle/>
          <a:p>
            <a:r>
              <a:rPr lang="ru-RU" sz="3600" dirty="0" smtClean="0"/>
              <a:t>Учебный комплект Тюрина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http://ptlab.mccme.ru/sites/ptlab.mccme.ru/files/2mak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7661"/>
            <a:ext cx="3248939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blio.mccme.ru/sites/default/files/books/978-5-4439-059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45" y="1487662"/>
            <a:ext cx="2949999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432" y="188640"/>
            <a:ext cx="7620000" cy="864096"/>
          </a:xfrm>
        </p:spPr>
        <p:txBody>
          <a:bodyPr/>
          <a:lstStyle/>
          <a:p>
            <a:r>
              <a:rPr lang="ru-RU" sz="3600" dirty="0" smtClean="0"/>
              <a:t>Учебный комплект Тюрина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01" y="1484785"/>
            <a:ext cx="678565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4290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Методичка для учителя, сборник контрольных работ 7 – 8 классов; задачи заочных олимпиад 2008 – 2011</a:t>
            </a:r>
            <a:endParaRPr lang="ru-RU" dirty="0"/>
          </a:p>
        </p:txBody>
      </p:sp>
      <p:pic>
        <p:nvPicPr>
          <p:cNvPr id="10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0392" y="260648"/>
            <a:ext cx="7620000" cy="720080"/>
          </a:xfrm>
        </p:spPr>
        <p:txBody>
          <a:bodyPr/>
          <a:lstStyle/>
          <a:p>
            <a:r>
              <a:rPr lang="ru-RU" sz="3600" dirty="0" smtClean="0"/>
              <a:t>Олимпиады по ТВ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03124"/>
            <a:ext cx="46805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Ежегодная олимпиада с 2008 года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ptlab.mccme.ru/olympiad</a:t>
            </a:r>
            <a:endParaRPr lang="ru-RU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 2010 года: 3 задания-эссе и 16 задач разного уровня сложности для 6 – 11 классов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2011 год – первый сборник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2017 год – второе издание (10 олимпиад с 2008 по 2017 г.)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Электронная почта: </a:t>
            </a:r>
            <a:r>
              <a:rPr lang="en-US" sz="2000" dirty="0" smtClean="0">
                <a:hlinkClick r:id="rId3"/>
              </a:rPr>
              <a:t>teorver.olympiads@gmail.com</a:t>
            </a:r>
            <a:endParaRPr lang="ru-RU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076" name="Picture 4" descr="Задачи заочных интернет-олимпиад по теории вероятностей и статистике.Высоцкий И. Р., Ященко И.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64" y="1557232"/>
            <a:ext cx="268474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52400" y="260648"/>
            <a:ext cx="7620000" cy="720080"/>
          </a:xfrm>
        </p:spPr>
        <p:txBody>
          <a:bodyPr/>
          <a:lstStyle/>
          <a:p>
            <a:r>
              <a:rPr lang="ru-RU" sz="3600" dirty="0" smtClean="0"/>
              <a:t>Кружки МЦНМО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05097"/>
            <a:ext cx="46805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2015 – 2017 г.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ptlab.mccme.ru/node/1483</a:t>
            </a:r>
            <a:endParaRPr lang="ru-RU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2017 издание сборника задач кружка в серии «ТВ и статистика в школе»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122" name="Picture 2" descr="Кружок по теории вероятностей..Высоцкий И. 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48" y="1557232"/>
            <a:ext cx="272165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8424" y="188640"/>
            <a:ext cx="7620000" cy="720080"/>
          </a:xfrm>
        </p:spPr>
        <p:txBody>
          <a:bodyPr/>
          <a:lstStyle/>
          <a:p>
            <a:r>
              <a:rPr lang="ru-RU" sz="3600" dirty="0" smtClean="0"/>
              <a:t>Регулярная дидактика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11836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Много думали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2017 планируется издание дидактических материалов для основной школы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Задачи для работы в классе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Домашние задания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Самостоятельные и контрольные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Индивидуальные карточки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Справочник</a:t>
            </a:r>
            <a:endParaRPr lang="ru-RU" sz="2000" dirty="0"/>
          </a:p>
        </p:txBody>
      </p:sp>
      <p:pic>
        <p:nvPicPr>
          <p:cNvPr id="7170" name="Picture 2" descr="https://pp.userapi.com/c637221/v637221454/4ddaf/xoTPNAurRk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25900" y="1557232"/>
            <a:ext cx="2674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0392" y="332656"/>
            <a:ext cx="7620000" cy="720080"/>
          </a:xfrm>
        </p:spPr>
        <p:txBody>
          <a:bodyPr/>
          <a:lstStyle/>
          <a:p>
            <a:r>
              <a:rPr lang="ru-RU" sz="3600" dirty="0" smtClean="0"/>
              <a:t>Для старшей школы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858759"/>
            <a:ext cx="46085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 2015 г. годовые контрольные работы </a:t>
            </a:r>
            <a:r>
              <a:rPr lang="ru-RU" sz="2400" dirty="0" err="1" smtClean="0"/>
              <a:t>Статграда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ptlab.mccme.ru/kr-moscow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 2016 года – на двух уровнях</a:t>
            </a:r>
            <a:endParaRPr lang="ru-RU" sz="2400" dirty="0"/>
          </a:p>
        </p:txBody>
      </p:sp>
      <p:pic>
        <p:nvPicPr>
          <p:cNvPr id="8194" name="Picture 2" descr="https://pp.userapi.com/c836427/v836427454/3e07c/YmV_VkhSMZ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56720" y="1485224"/>
            <a:ext cx="264367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иняя Птица (Вероятность в школе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" y="-27384"/>
            <a:ext cx="12359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</TotalTime>
  <Words>544</Words>
  <Application>Microsoft Office PowerPoint</Application>
  <PresentationFormat>Экран (4:3)</PresentationFormat>
  <Paragraphs>143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Презентация PowerPoint</vt:lpstr>
      <vt:lpstr>История вопроса </vt:lpstr>
      <vt:lpstr>Ключевые проблемы</vt:lpstr>
      <vt:lpstr>Учебный комплект Тюрина</vt:lpstr>
      <vt:lpstr>Учебный комплект Тюрина</vt:lpstr>
      <vt:lpstr>Олимпиады по ТВ</vt:lpstr>
      <vt:lpstr>Кружки МЦНМО</vt:lpstr>
      <vt:lpstr>Регулярная дидактика</vt:lpstr>
      <vt:lpstr>Для старшей школы</vt:lpstr>
      <vt:lpstr>Квантик</vt:lpstr>
      <vt:lpstr>Текущая работа</vt:lpstr>
      <vt:lpstr>Один из роликов видеокурса</vt:lpstr>
      <vt:lpstr>  Сайт лаборатории ТВ и С </vt:lpstr>
      <vt:lpstr>  Сайт лаборатории ТВ и С </vt:lpstr>
      <vt:lpstr>  Электронная лаборатория</vt:lpstr>
      <vt:lpstr>Конкурс «Задача дня»</vt:lpstr>
      <vt:lpstr>Конкурс «Задача дня»</vt:lpstr>
      <vt:lpstr>Группа ВК «Синяя птица» </vt:lpstr>
      <vt:lpstr>Группа ВК «Синяя птица»  (вероятность в школе)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Практико-ориентированные задачи школьной математики</dc:title>
  <dc:creator>user</dc:creator>
  <cp:lastModifiedBy>user</cp:lastModifiedBy>
  <cp:revision>36</cp:revision>
  <dcterms:created xsi:type="dcterms:W3CDTF">2016-10-04T12:09:01Z</dcterms:created>
  <dcterms:modified xsi:type="dcterms:W3CDTF">2017-10-12T15:46:18Z</dcterms:modified>
</cp:coreProperties>
</file>