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5" r:id="rId6"/>
    <p:sldId id="287" r:id="rId7"/>
    <p:sldId id="286" r:id="rId8"/>
    <p:sldId id="262" r:id="rId9"/>
    <p:sldId id="278" r:id="rId10"/>
    <p:sldId id="271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800000"/>
    <a:srgbClr val="FFA829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828B49-73FE-4E34-BE7E-C1D1EEBC50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3406BEB-2B24-4C31-A561-77F33742EE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BB0C1-82CE-4D40-B034-703F88A37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1AB6-8868-4B49-96A3-CAD5CE2A7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86DA-A046-4649-9BAC-BB3ABC816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4C177-51B7-4DE7-9384-F9C75EB87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356B2-28F0-4CB7-A878-1DDC6B2C1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F0342-444F-4B35-BF49-08B14E876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5E6F-4E2B-4681-ADED-E473430DF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A51DF-DA3D-4AF9-A623-75FB1B5BC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02FB-315B-4FFE-BD5D-F94DD257D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59C5-573B-4B1B-9F10-7F51C22D6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C5F46-5D0C-48FE-A077-076B19B6FB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7554" y="1928802"/>
            <a:ext cx="5638800" cy="2071702"/>
          </a:xfrm>
        </p:spPr>
        <p:txBody>
          <a:bodyPr/>
          <a:lstStyle/>
          <a:p>
            <a:pPr algn="ctr"/>
            <a:r>
              <a:rPr lang="ru-RU" sz="3200" dirty="0"/>
              <a:t>Из опыта работы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МБОУ </a:t>
            </a:r>
            <a:r>
              <a:rPr lang="ru-RU" sz="3200" dirty="0"/>
              <a:t>СОШ с УИОП г.Нолинска</a:t>
            </a:r>
            <a:br>
              <a:rPr lang="ru-RU" sz="3200" dirty="0"/>
            </a:br>
            <a:r>
              <a:rPr lang="ru-RU" sz="3200" dirty="0"/>
              <a:t>по реализации ФГОС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обучающихся  с ОВЗ.</a:t>
            </a:r>
            <a:br>
              <a:rPr lang="ru-RU" sz="3200" dirty="0"/>
            </a:b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6143644"/>
            <a:ext cx="1714512" cy="533400"/>
          </a:xfrm>
          <a:solidFill>
            <a:srgbClr val="FFA829"/>
          </a:solidFill>
        </p:spPr>
        <p:txBody>
          <a:bodyPr/>
          <a:lstStyle/>
          <a:p>
            <a:r>
              <a:rPr lang="ru-RU" dirty="0" smtClean="0"/>
              <a:t>26.10.2017г.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2428860" y="2643182"/>
            <a:ext cx="5786478" cy="100013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2500298" y="3786190"/>
            <a:ext cx="5715040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640000"/>
                </a:solidFill>
              </a:rPr>
              <a:t>Совершенствование работы по </a:t>
            </a:r>
          </a:p>
          <a:p>
            <a:r>
              <a:rPr lang="ru-RU" sz="2000" b="1" dirty="0" smtClean="0">
                <a:solidFill>
                  <a:srgbClr val="640000"/>
                </a:solidFill>
              </a:rPr>
              <a:t>взаимодействию с коррекционными</a:t>
            </a:r>
          </a:p>
          <a:p>
            <a:r>
              <a:rPr lang="ru-RU" sz="2000" b="1" dirty="0" smtClean="0">
                <a:solidFill>
                  <a:srgbClr val="640000"/>
                </a:solidFill>
              </a:rPr>
              <a:t> школами</a:t>
            </a:r>
            <a:endParaRPr lang="ru-RU" sz="2000" b="1" dirty="0">
              <a:solidFill>
                <a:srgbClr val="64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2500298" y="4857760"/>
            <a:ext cx="5786478" cy="92869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2643174" y="4929198"/>
            <a:ext cx="521497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640000"/>
                </a:solidFill>
              </a:rPr>
              <a:t>Создание специальных условий и универсальной </a:t>
            </a:r>
            <a:r>
              <a:rPr lang="ru-RU" sz="2000" b="1" dirty="0" err="1" smtClean="0">
                <a:solidFill>
                  <a:srgbClr val="640000"/>
                </a:solidFill>
              </a:rPr>
              <a:t>безбарьерной</a:t>
            </a:r>
            <a:r>
              <a:rPr lang="ru-RU" sz="2000" b="1" dirty="0">
                <a:solidFill>
                  <a:srgbClr val="640000"/>
                </a:solidFill>
              </a:rPr>
              <a:t> </a:t>
            </a:r>
            <a:r>
              <a:rPr lang="ru-RU" sz="2000" b="1" dirty="0" smtClean="0">
                <a:solidFill>
                  <a:srgbClr val="640000"/>
                </a:solidFill>
              </a:rPr>
              <a:t>среды</a:t>
            </a:r>
            <a:endParaRPr lang="en-US" sz="2000" b="1" dirty="0">
              <a:solidFill>
                <a:srgbClr val="640000"/>
              </a:solidFill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white">
          <a:xfrm>
            <a:off x="1643042" y="207167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white">
          <a:xfrm>
            <a:off x="1643042" y="314324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white">
          <a:xfrm>
            <a:off x="1643042" y="52863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Проблемы</a:t>
            </a:r>
            <a:endParaRPr lang="en-US" sz="3200" dirty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214414" y="4572008"/>
            <a:ext cx="1285884" cy="1365250"/>
            <a:chOff x="471" y="272"/>
            <a:chExt cx="1161" cy="153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1214414" y="3500438"/>
            <a:ext cx="1281097" cy="1393824"/>
            <a:chOff x="471" y="272"/>
            <a:chExt cx="1161" cy="1539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214414" y="2428868"/>
            <a:ext cx="1281098" cy="1379546"/>
            <a:chOff x="471" y="272"/>
            <a:chExt cx="1161" cy="1539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1120775" y="1295400"/>
            <a:ext cx="7185025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1214415" y="1357298"/>
            <a:ext cx="1285884" cy="1357322"/>
            <a:chOff x="471" y="272"/>
            <a:chExt cx="1161" cy="1539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AutoShape 17"/>
          <p:cNvSpPr>
            <a:spLocks noChangeArrowheads="1"/>
          </p:cNvSpPr>
          <p:nvPr/>
        </p:nvSpPr>
        <p:spPr bwMode="gray">
          <a:xfrm>
            <a:off x="2500298" y="1571612"/>
            <a:ext cx="5715040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640000"/>
                </a:solidFill>
              </a:rPr>
              <a:t>Создание инклюзивных классов в ОО</a:t>
            </a:r>
            <a:endParaRPr lang="ru-RU" sz="2000" b="1" dirty="0">
              <a:solidFill>
                <a:srgbClr val="640000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gray">
          <a:xfrm>
            <a:off x="2643174" y="2786058"/>
            <a:ext cx="492922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640000"/>
                </a:solidFill>
              </a:rPr>
              <a:t>Обеспечение специалистами для ведения коррекционной работы</a:t>
            </a:r>
            <a:endParaRPr lang="en-US" sz="2000" b="1" dirty="0">
              <a:solidFill>
                <a:srgbClr val="640000"/>
              </a:solidFill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white">
          <a:xfrm>
            <a:off x="1643042" y="421481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white">
          <a:xfrm>
            <a:off x="1643042" y="314324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white">
          <a:xfrm>
            <a:off x="1643042" y="207167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white">
          <a:xfrm>
            <a:off x="1643042" y="52863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640000"/>
                </a:solidFill>
              </a:rPr>
              <a:t>Спасибо за внимание</a:t>
            </a:r>
            <a:endParaRPr lang="en-US" sz="3600" dirty="0">
              <a:solidFill>
                <a:srgbClr val="64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6858016" y="6215082"/>
            <a:ext cx="2285984" cy="642918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857232"/>
            <a:ext cx="5715040" cy="1214446"/>
          </a:xfrm>
        </p:spPr>
        <p:txBody>
          <a:bodyPr/>
          <a:lstStyle/>
          <a:p>
            <a:pPr algn="ctr"/>
            <a:r>
              <a:rPr lang="ru-RU" sz="3200" dirty="0" smtClean="0"/>
              <a:t>МБОУ СОШ с УИОП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г. Нолинска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2017-2018 учебном году: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28662" y="2428868"/>
            <a:ext cx="7215238" cy="3857652"/>
          </a:xfrm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640000"/>
                </a:solidFill>
              </a:rPr>
              <a:t>1203 учащихся;</a:t>
            </a:r>
            <a:endParaRPr lang="ru-RU" sz="2800" b="1" dirty="0">
              <a:solidFill>
                <a:srgbClr val="640000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640000"/>
                </a:solidFill>
              </a:rPr>
              <a:t>107 сотрудников;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640000"/>
                </a:solidFill>
              </a:rPr>
              <a:t>у</a:t>
            </a:r>
            <a:r>
              <a:rPr lang="ru-RU" sz="2800" b="1" dirty="0" smtClean="0">
                <a:solidFill>
                  <a:srgbClr val="640000"/>
                </a:solidFill>
              </a:rPr>
              <a:t>глублённое изучение предметов социально-гуманитарного и естественно- научного направления;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640000"/>
                </a:solidFill>
              </a:rPr>
              <a:t>р</a:t>
            </a:r>
            <a:r>
              <a:rPr lang="ru-RU" sz="2800" b="1" dirty="0" smtClean="0">
                <a:solidFill>
                  <a:srgbClr val="640000"/>
                </a:solidFill>
              </a:rPr>
              <a:t>еализация дополнительной программы по экологическому воспитанию.</a:t>
            </a:r>
            <a:endParaRPr lang="en-US" sz="2800" b="1" dirty="0">
              <a:solidFill>
                <a:srgbClr val="640000"/>
              </a:solidFill>
            </a:endParaRPr>
          </a:p>
        </p:txBody>
      </p:sp>
      <p:pic>
        <p:nvPicPr>
          <p:cNvPr id="9222" name="Picture 6" descr="D:\Пер.Е.Вал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061" y="0"/>
            <a:ext cx="2952939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6934200" cy="914400"/>
          </a:xfrm>
        </p:spPr>
        <p:txBody>
          <a:bodyPr/>
          <a:lstStyle/>
          <a:p>
            <a:r>
              <a:rPr lang="ru-RU" sz="3200" dirty="0" smtClean="0"/>
              <a:t>Особенности контингента</a:t>
            </a:r>
            <a:endParaRPr lang="en-US" sz="32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1680807" y="429732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1609370" y="17969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2643174" y="1571612"/>
            <a:ext cx="499309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436 учащихся  из многодетных </a:t>
            </a: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и малообеспеченных семей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1680808" y="265424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1680807" y="344006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1752244" y="522601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2571736" y="2714620"/>
            <a:ext cx="51534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 183 ученика из неполных семей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2643174" y="3429000"/>
            <a:ext cx="52230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11 воспитанников Детского дома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2712496" y="5214950"/>
            <a:ext cx="64315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194 ученика из 8-ми сельских поселений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gray">
          <a:xfrm>
            <a:off x="2714612" y="4286256"/>
            <a:ext cx="53032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43 ученика находятся под опекой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Особенности контингента</a:t>
            </a:r>
            <a:endParaRPr lang="en-US" sz="32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5357818" y="2571744"/>
            <a:ext cx="2587625" cy="271464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429256" y="1785926"/>
            <a:ext cx="2500330" cy="642942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5786446" y="1857364"/>
            <a:ext cx="19258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6 учащихся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1285852" y="2571744"/>
            <a:ext cx="2587625" cy="271464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1285852" y="1785926"/>
            <a:ext cx="2571768" cy="64294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1571604" y="1857364"/>
            <a:ext cx="20973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10 учащихся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1428728" y="3071810"/>
            <a:ext cx="242889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640000"/>
                </a:solidFill>
              </a:rPr>
              <a:t>д</a:t>
            </a:r>
            <a:r>
              <a:rPr lang="ru-RU" sz="2400" b="1" dirty="0" smtClean="0">
                <a:solidFill>
                  <a:srgbClr val="640000"/>
                </a:solidFill>
              </a:rPr>
              <a:t>ети с ОВЗ – </a:t>
            </a:r>
          </a:p>
          <a:p>
            <a:pPr algn="ctr" eaLnBrk="0" hangingPunct="0"/>
            <a:r>
              <a:rPr lang="ru-RU" sz="2400" b="1" dirty="0">
                <a:solidFill>
                  <a:srgbClr val="640000"/>
                </a:solidFill>
              </a:rPr>
              <a:t>и</a:t>
            </a:r>
            <a:r>
              <a:rPr lang="ru-RU" sz="2400" b="1" dirty="0" smtClean="0">
                <a:solidFill>
                  <a:srgbClr val="640000"/>
                </a:solidFill>
              </a:rPr>
              <a:t>меют рекомендации ПМПК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5429256" y="2786058"/>
            <a:ext cx="2506662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640000"/>
                </a:solidFill>
              </a:rPr>
              <a:t>Дети-инвалиды –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40000"/>
                </a:solidFill>
              </a:rPr>
              <a:t>и</a:t>
            </a:r>
            <a:r>
              <a:rPr lang="ru-RU" sz="2400" b="1" dirty="0" smtClean="0">
                <a:solidFill>
                  <a:srgbClr val="640000"/>
                </a:solidFill>
              </a:rPr>
              <a:t>меют справку МСЭ и Программу реабилитации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071538" y="5857892"/>
            <a:ext cx="7751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Clr>
                <a:schemeClr val="tx2"/>
              </a:buClr>
              <a:buSzPct val="95000"/>
            </a:pP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69342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40000"/>
                </a:solidFill>
              </a:rPr>
              <a:t>Обучение </a:t>
            </a:r>
            <a:r>
              <a:rPr lang="ru-RU" sz="3200" dirty="0">
                <a:solidFill>
                  <a:srgbClr val="640000"/>
                </a:solidFill>
              </a:rPr>
              <a:t>детей с ЗПР в </a:t>
            </a:r>
            <a:r>
              <a:rPr lang="ru-RU" sz="3200" dirty="0" smtClean="0">
                <a:solidFill>
                  <a:srgbClr val="640000"/>
                </a:solidFill>
              </a:rPr>
              <a:t> общеобразовательных классах</a:t>
            </a:r>
            <a:endParaRPr lang="en-US" sz="3200" dirty="0">
              <a:solidFill>
                <a:srgbClr val="640000"/>
              </a:solidFill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1000100" y="2071678"/>
          <a:ext cx="7643868" cy="3030488"/>
        </p:xfrm>
        <a:graphic>
          <a:graphicData uri="http://schemas.openxmlformats.org/drawingml/2006/table">
            <a:tbl>
              <a:tblPr/>
              <a:tblGrid>
                <a:gridCol w="1357324"/>
                <a:gridCol w="1190038"/>
                <a:gridCol w="1275459"/>
                <a:gridCol w="1271906"/>
                <a:gridCol w="1275459"/>
                <a:gridCol w="1273682"/>
              </a:tblGrid>
              <a:tr h="107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1в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1е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2а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2в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2г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972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 – с ЗПР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Rectangle 2"/>
          <p:cNvSpPr txBox="1">
            <a:spLocks noChangeArrowheads="1"/>
          </p:cNvSpPr>
          <p:nvPr/>
        </p:nvSpPr>
        <p:spPr bwMode="gray">
          <a:xfrm>
            <a:off x="1285852" y="5143512"/>
            <a:ext cx="71438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6934200" cy="914400"/>
          </a:xfrm>
        </p:spPr>
        <p:txBody>
          <a:bodyPr/>
          <a:lstStyle/>
          <a:p>
            <a:r>
              <a:rPr lang="ru-RU" sz="3200" dirty="0" smtClean="0"/>
              <a:t>Нормативно - правовая база</a:t>
            </a:r>
            <a:endParaRPr lang="en-US" sz="3200" dirty="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680675" y="143980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1428728" y="1285860"/>
            <a:ext cx="65892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 Положение </a:t>
            </a:r>
            <a:r>
              <a:rPr lang="ru-RU" sz="2400" b="1" dirty="0">
                <a:solidFill>
                  <a:srgbClr val="640000"/>
                </a:solidFill>
              </a:rPr>
              <a:t>о создании рабочей группы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по </a:t>
            </a:r>
            <a:r>
              <a:rPr lang="ru-RU" sz="2400" b="1" dirty="0">
                <a:solidFill>
                  <a:srgbClr val="640000"/>
                </a:solidFill>
              </a:rPr>
              <a:t>сопровождению </a:t>
            </a:r>
            <a:r>
              <a:rPr lang="ru-RU" sz="2400" b="1" dirty="0" smtClean="0">
                <a:solidFill>
                  <a:srgbClr val="640000"/>
                </a:solidFill>
              </a:rPr>
              <a:t>внедрения </a:t>
            </a:r>
            <a:r>
              <a:rPr lang="ru-RU" sz="2400" b="1" dirty="0">
                <a:solidFill>
                  <a:srgbClr val="640000"/>
                </a:solidFill>
              </a:rPr>
              <a:t>ФГОС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для </a:t>
            </a:r>
            <a:r>
              <a:rPr lang="ru-RU" sz="2400" b="1" dirty="0">
                <a:solidFill>
                  <a:srgbClr val="640000"/>
                </a:solidFill>
              </a:rPr>
              <a:t>обучающихся с </a:t>
            </a:r>
            <a:r>
              <a:rPr lang="ru-RU" sz="2400" b="1" dirty="0" smtClean="0">
                <a:solidFill>
                  <a:srgbClr val="640000"/>
                </a:solidFill>
              </a:rPr>
              <a:t>ОВЗ;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752113" y="279712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1493444" y="2857496"/>
            <a:ext cx="765055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  </a:t>
            </a:r>
            <a:r>
              <a:rPr lang="ru-RU" sz="2400" b="1" dirty="0">
                <a:solidFill>
                  <a:srgbClr val="640000"/>
                </a:solidFill>
              </a:rPr>
              <a:t>Положение о системе оценок, формах и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порядке </a:t>
            </a:r>
            <a:r>
              <a:rPr lang="ru-RU" sz="2400" b="1" dirty="0">
                <a:solidFill>
                  <a:srgbClr val="640000"/>
                </a:solidFill>
              </a:rPr>
              <a:t>проведения </a:t>
            </a:r>
            <a:r>
              <a:rPr lang="ru-RU" sz="2400" b="1" dirty="0" smtClean="0">
                <a:solidFill>
                  <a:srgbClr val="640000"/>
                </a:solidFill>
              </a:rPr>
              <a:t>промежуточной аттестации</a:t>
            </a: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в соответствии с ФГОС НОО для детей с ОВЗ;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ltGray">
          <a:xfrm rot="3419336">
            <a:off x="823553" y="4440197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1571604" y="4357694"/>
            <a:ext cx="73653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640000"/>
                </a:solidFill>
              </a:rPr>
              <a:t>Приказ </a:t>
            </a:r>
            <a:r>
              <a:rPr lang="ru-RU" sz="2400" b="1" dirty="0">
                <a:solidFill>
                  <a:srgbClr val="640000"/>
                </a:solidFill>
              </a:rPr>
              <a:t>о разработке адаптированной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основной  </a:t>
            </a:r>
            <a:r>
              <a:rPr lang="ru-RU" sz="2400" b="1" dirty="0">
                <a:solidFill>
                  <a:srgbClr val="640000"/>
                </a:solidFill>
              </a:rPr>
              <a:t>общеобразовательной   </a:t>
            </a:r>
            <a:r>
              <a:rPr lang="ru-RU" sz="2400" b="1" dirty="0" smtClean="0">
                <a:solidFill>
                  <a:srgbClr val="640000"/>
                </a:solidFill>
              </a:rPr>
              <a:t>программы</a:t>
            </a: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 </a:t>
            </a:r>
            <a:r>
              <a:rPr lang="ru-RU" sz="2400" b="1" dirty="0">
                <a:solidFill>
                  <a:srgbClr val="640000"/>
                </a:solidFill>
              </a:rPr>
              <a:t>для учащихся с ОВЗ в соответствии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с </a:t>
            </a:r>
            <a:r>
              <a:rPr lang="ru-RU" sz="2400" b="1" dirty="0">
                <a:solidFill>
                  <a:srgbClr val="640000"/>
                </a:solidFill>
              </a:rPr>
              <a:t>рекомендациями специалистов </a:t>
            </a:r>
            <a:r>
              <a:rPr lang="ru-RU" sz="2400" b="1" dirty="0" smtClean="0">
                <a:solidFill>
                  <a:srgbClr val="640000"/>
                </a:solidFill>
              </a:rPr>
              <a:t>ЦПМПК;</a:t>
            </a:r>
            <a:endParaRPr lang="en-US" sz="2400" b="1" dirty="0">
              <a:solidFill>
                <a:srgbClr val="64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6934200" cy="914400"/>
          </a:xfrm>
        </p:spPr>
        <p:txBody>
          <a:bodyPr/>
          <a:lstStyle/>
          <a:p>
            <a:r>
              <a:rPr lang="ru-RU" sz="3200" dirty="0" smtClean="0"/>
              <a:t>Нормативно - правовая база</a:t>
            </a:r>
            <a:endParaRPr lang="en-US" sz="32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752113" y="401157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680676" y="165411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752114" y="294000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823552" y="53688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1500166" y="1357298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 УМК, </a:t>
            </a:r>
            <a:r>
              <a:rPr lang="ru-RU" sz="2400" b="1" dirty="0">
                <a:solidFill>
                  <a:srgbClr val="640000"/>
                </a:solidFill>
              </a:rPr>
              <a:t>используемые в образовательном </a:t>
            </a:r>
            <a:endParaRPr lang="ru-RU" sz="2400" b="1" dirty="0" smtClean="0">
              <a:solidFill>
                <a:srgbClr val="64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процессе в </a:t>
            </a:r>
            <a:r>
              <a:rPr lang="ru-RU" sz="2400" b="1" dirty="0">
                <a:solidFill>
                  <a:srgbClr val="640000"/>
                </a:solidFill>
              </a:rPr>
              <a:t>соответствии с </a:t>
            </a:r>
            <a:r>
              <a:rPr lang="ru-RU" sz="2400" b="1" dirty="0" smtClean="0">
                <a:solidFill>
                  <a:srgbClr val="640000"/>
                </a:solidFill>
              </a:rPr>
              <a:t>ФГОС для </a:t>
            </a:r>
            <a:r>
              <a:rPr lang="ru-RU" sz="2400" b="1" dirty="0">
                <a:solidFill>
                  <a:srgbClr val="640000"/>
                </a:solidFill>
              </a:rPr>
              <a:t>детей с ОВЗ; </a:t>
            </a:r>
            <a:endParaRPr lang="ru-RU" sz="2400" b="1" dirty="0" smtClean="0">
              <a:solidFill>
                <a:srgbClr val="640000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1643042" y="2714620"/>
            <a:ext cx="66583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 План-график </a:t>
            </a:r>
            <a:r>
              <a:rPr lang="ru-RU" sz="2400" b="1" dirty="0">
                <a:solidFill>
                  <a:srgbClr val="640000"/>
                </a:solidFill>
              </a:rPr>
              <a:t>повышения </a:t>
            </a:r>
            <a:r>
              <a:rPr lang="ru-RU" sz="2400" b="1" dirty="0" smtClean="0">
                <a:solidFill>
                  <a:srgbClr val="640000"/>
                </a:solidFill>
              </a:rPr>
              <a:t>квалификации </a:t>
            </a:r>
          </a:p>
          <a:p>
            <a:pPr eaLnBrk="0" hangingPunct="0"/>
            <a:r>
              <a:rPr lang="ru-RU" sz="2400" b="1" dirty="0">
                <a:solidFill>
                  <a:srgbClr val="640000"/>
                </a:solidFill>
              </a:rPr>
              <a:t>п</a:t>
            </a:r>
            <a:r>
              <a:rPr lang="ru-RU" sz="2400" b="1" dirty="0" smtClean="0">
                <a:solidFill>
                  <a:srgbClr val="640000"/>
                </a:solidFill>
              </a:rPr>
              <a:t>едагогов; 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gray">
          <a:xfrm>
            <a:off x="1643042" y="3714752"/>
            <a:ext cx="750095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</a:t>
            </a:r>
            <a:r>
              <a:rPr lang="ru-RU" sz="2400" dirty="0" smtClean="0">
                <a:solidFill>
                  <a:srgbClr val="640000"/>
                </a:solidFill>
              </a:rPr>
              <a:t> </a:t>
            </a:r>
            <a:r>
              <a:rPr lang="ru-RU" sz="2400" b="1" dirty="0" smtClean="0">
                <a:solidFill>
                  <a:srgbClr val="640000"/>
                </a:solidFill>
              </a:rPr>
              <a:t>Приказ о </a:t>
            </a:r>
            <a:r>
              <a:rPr lang="ru-RU" sz="2400" b="1" dirty="0">
                <a:solidFill>
                  <a:srgbClr val="640000"/>
                </a:solidFill>
              </a:rPr>
              <a:t>введении коррекционно-развивающей </a:t>
            </a:r>
            <a:r>
              <a:rPr lang="ru-RU" sz="2400" b="1" dirty="0" smtClean="0">
                <a:solidFill>
                  <a:srgbClr val="640000"/>
                </a:solidFill>
              </a:rPr>
              <a:t>работы как </a:t>
            </a:r>
            <a:r>
              <a:rPr lang="ru-RU" sz="2400" b="1" dirty="0">
                <a:solidFill>
                  <a:srgbClr val="640000"/>
                </a:solidFill>
              </a:rPr>
              <a:t>обязательной части </a:t>
            </a:r>
            <a:r>
              <a:rPr lang="ru-RU" sz="2400" b="1" dirty="0" smtClean="0">
                <a:solidFill>
                  <a:srgbClr val="640000"/>
                </a:solidFill>
              </a:rPr>
              <a:t>внеурочной  деятельности </a:t>
            </a:r>
            <a:r>
              <a:rPr lang="ru-RU" sz="2400" b="1" dirty="0">
                <a:solidFill>
                  <a:srgbClr val="640000"/>
                </a:solidFill>
              </a:rPr>
              <a:t>для учащихся с ОВЗ;</a:t>
            </a:r>
          </a:p>
          <a:p>
            <a:pPr eaLnBrk="0" hangingPunct="0"/>
            <a:endParaRPr lang="ru-RU" sz="2400" b="1" dirty="0" smtClean="0">
              <a:solidFill>
                <a:srgbClr val="64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gray">
          <a:xfrm>
            <a:off x="1643043" y="5357826"/>
            <a:ext cx="728667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40000"/>
                </a:solidFill>
              </a:rPr>
              <a:t>- Приказ об организации </a:t>
            </a:r>
            <a:r>
              <a:rPr lang="ru-RU" sz="2400" b="1" dirty="0" err="1">
                <a:solidFill>
                  <a:srgbClr val="640000"/>
                </a:solidFill>
              </a:rPr>
              <a:t>внутришкольного</a:t>
            </a:r>
            <a:r>
              <a:rPr lang="ru-RU" sz="2400" b="1" dirty="0">
                <a:solidFill>
                  <a:srgbClr val="640000"/>
                </a:solidFill>
              </a:rPr>
              <a:t> контроля </a:t>
            </a:r>
            <a:r>
              <a:rPr lang="ru-RU" sz="2400" b="1" dirty="0" smtClean="0">
                <a:solidFill>
                  <a:srgbClr val="640000"/>
                </a:solidFill>
              </a:rPr>
              <a:t>по </a:t>
            </a:r>
            <a:r>
              <a:rPr lang="ru-RU" sz="2400" b="1" dirty="0">
                <a:solidFill>
                  <a:srgbClr val="640000"/>
                </a:solidFill>
              </a:rPr>
              <a:t>реализации  ФГОС НОО для детей с ОВЗ.</a:t>
            </a:r>
          </a:p>
          <a:p>
            <a:pPr eaLnBrk="0" hangingPunct="0"/>
            <a:endParaRPr lang="ru-RU" sz="2400" b="1" dirty="0" smtClean="0">
              <a:solidFill>
                <a:srgbClr val="64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Обеспечение кадрами</a:t>
            </a:r>
            <a:endParaRPr lang="en-US" sz="3200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 flipV="1">
            <a:off x="3714744" y="3500438"/>
            <a:ext cx="2262188" cy="1103307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invGray">
          <a:xfrm>
            <a:off x="500034" y="2428868"/>
            <a:ext cx="2286016" cy="93027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gray">
          <a:xfrm>
            <a:off x="1214414" y="4572008"/>
            <a:ext cx="7358114" cy="1881191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path path="rect">
              <a:fillToRect t="100000" r="10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 rot="5400000">
            <a:off x="2783670" y="257412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 rot="16200000">
            <a:off x="5855505" y="2574123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black">
          <a:xfrm>
            <a:off x="4146550" y="2184400"/>
            <a:ext cx="1606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Title in here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invGray">
          <a:xfrm>
            <a:off x="500034" y="1428736"/>
            <a:ext cx="2286016" cy="881074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invGray">
          <a:xfrm>
            <a:off x="6643702" y="2428868"/>
            <a:ext cx="2143140" cy="8699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invGray">
          <a:xfrm>
            <a:off x="6572264" y="1500174"/>
            <a:ext cx="2214578" cy="78581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white">
          <a:xfrm>
            <a:off x="7072330" y="1643050"/>
            <a:ext cx="13938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Педагог-психолог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white">
          <a:xfrm>
            <a:off x="6858016" y="2571744"/>
            <a:ext cx="17859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Социальный педагог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white">
          <a:xfrm>
            <a:off x="714348" y="1428736"/>
            <a:ext cx="192882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Учителя начальных классов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white">
          <a:xfrm>
            <a:off x="857224" y="2571744"/>
            <a:ext cx="1714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Учителя-предметники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928794" y="4929198"/>
            <a:ext cx="61595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Недостаточно специалистов, которые могут обеспечивать достаточный уровень коррекционной работы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b="1" u="sng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(логопед, дефектолог, </a:t>
            </a:r>
            <a:r>
              <a:rPr lang="ru-RU" sz="2000" b="1" u="sng" dirty="0" err="1" smtClean="0">
                <a:solidFill>
                  <a:srgbClr val="6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тьютор</a:t>
            </a:r>
            <a:r>
              <a:rPr lang="ru-RU" sz="2000" b="1" u="sng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sz="2000" b="1" u="sng" dirty="0">
              <a:solidFill>
                <a:srgbClr val="64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" name="Picture 6" descr="D:\Пер.Е.Вал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928802"/>
            <a:ext cx="2166966" cy="162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AutoShape 4"/>
          <p:cNvSpPr>
            <a:spLocks noChangeArrowheads="1"/>
          </p:cNvSpPr>
          <p:nvPr/>
        </p:nvSpPr>
        <p:spPr bwMode="invGray">
          <a:xfrm>
            <a:off x="571472" y="3500438"/>
            <a:ext cx="2214578" cy="93027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white">
          <a:xfrm>
            <a:off x="571472" y="3571876"/>
            <a:ext cx="221457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Педагог дополнительного образования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invGray">
          <a:xfrm>
            <a:off x="6643702" y="3500438"/>
            <a:ext cx="2143140" cy="8699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white">
          <a:xfrm>
            <a:off x="6858016" y="3643314"/>
            <a:ext cx="17859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40000"/>
                </a:solidFill>
              </a:rPr>
              <a:t>Воспитатель ГПД</a:t>
            </a:r>
            <a:endParaRPr lang="en-US" b="1" dirty="0">
              <a:solidFill>
                <a:srgbClr val="64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Организация работы</a:t>
            </a:r>
            <a:endParaRPr lang="en-US" sz="3200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>
            <a:off x="4714876" y="1571612"/>
            <a:ext cx="3775104" cy="750902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3857620" y="2500306"/>
            <a:ext cx="3846535" cy="714381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640000"/>
                </a:solidFill>
              </a:rPr>
              <a:t>Разъяснительная работа</a:t>
            </a:r>
          </a:p>
          <a:p>
            <a:pPr algn="ctr"/>
            <a:r>
              <a:rPr lang="ru-RU" sz="2000" b="1" dirty="0" smtClean="0">
                <a:solidFill>
                  <a:srgbClr val="640000"/>
                </a:solidFill>
              </a:rPr>
              <a:t> с родителями</a:t>
            </a:r>
            <a:endParaRPr lang="ru-RU" sz="2000" b="1" dirty="0">
              <a:solidFill>
                <a:srgbClr val="640000"/>
              </a:solidFill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3071802" y="3357562"/>
            <a:ext cx="3883040" cy="741360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1357290" y="5214950"/>
            <a:ext cx="4000528" cy="785818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Freeform 7"/>
          <p:cNvSpPr>
            <a:spLocks/>
          </p:cNvSpPr>
          <p:nvPr/>
        </p:nvSpPr>
        <p:spPr bwMode="gray">
          <a:xfrm rot="18320416" flipH="1">
            <a:off x="4009696" y="1835035"/>
            <a:ext cx="781644" cy="60166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gray">
          <a:xfrm rot="18320416" flipH="1">
            <a:off x="3160440" y="2748254"/>
            <a:ext cx="743702" cy="6016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Freeform 9"/>
          <p:cNvSpPr>
            <a:spLocks/>
          </p:cNvSpPr>
          <p:nvPr/>
        </p:nvSpPr>
        <p:spPr bwMode="gray">
          <a:xfrm rot="18320416" flipH="1">
            <a:off x="1731631" y="4534294"/>
            <a:ext cx="743924" cy="60166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000628" y="1571612"/>
            <a:ext cx="335758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640000"/>
                </a:solidFill>
              </a:rPr>
              <a:t>Выявление учащихся с трудностями в обучении</a:t>
            </a:r>
            <a:endParaRPr lang="en-US" sz="2000" b="1" dirty="0">
              <a:solidFill>
                <a:srgbClr val="64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286116" y="3500438"/>
            <a:ext cx="35004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640000"/>
                </a:solidFill>
              </a:rPr>
              <a:t>Направление на  ЦПМПК</a:t>
            </a:r>
            <a:endParaRPr lang="en-US" sz="2000" b="1" dirty="0">
              <a:solidFill>
                <a:srgbClr val="640000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500166" y="5286388"/>
            <a:ext cx="37988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640000"/>
                </a:solidFill>
              </a:rPr>
              <a:t>Обучение по адаптированной программе</a:t>
            </a:r>
            <a:endParaRPr lang="en-US" sz="2000" b="1" dirty="0">
              <a:solidFill>
                <a:srgbClr val="640000"/>
              </a:solidFill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2357422" y="4286256"/>
            <a:ext cx="3775104" cy="750902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640000"/>
                </a:solidFill>
              </a:rPr>
              <a:t>Заключение договора с</a:t>
            </a:r>
          </a:p>
          <a:p>
            <a:pPr algn="ctr"/>
            <a:r>
              <a:rPr lang="ru-RU" sz="2000" b="1" dirty="0" smtClean="0">
                <a:solidFill>
                  <a:srgbClr val="640000"/>
                </a:solidFill>
              </a:rPr>
              <a:t>  родителями</a:t>
            </a:r>
            <a:endParaRPr lang="ru-RU" sz="2000" b="1" dirty="0">
              <a:solidFill>
                <a:srgbClr val="640000"/>
              </a:solidFill>
            </a:endParaRPr>
          </a:p>
        </p:txBody>
      </p:sp>
      <p:sp>
        <p:nvSpPr>
          <p:cNvPr id="24" name="Freeform 8"/>
          <p:cNvSpPr>
            <a:spLocks/>
          </p:cNvSpPr>
          <p:nvPr/>
        </p:nvSpPr>
        <p:spPr bwMode="gray">
          <a:xfrm rot="18320416" flipH="1">
            <a:off x="2374621" y="3605510"/>
            <a:ext cx="743702" cy="6016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gray">
          <a:xfrm>
            <a:off x="7000892" y="6500810"/>
            <a:ext cx="2143108" cy="35719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26.10.2017г.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School_ani</Template>
  <TotalTime>136</TotalTime>
  <Words>351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School_ani</vt:lpstr>
      <vt:lpstr>Из опыта работы  МБОУ СОШ с УИОП г.Нолинска по реализации ФГОС  для обучающихся  с ОВЗ. </vt:lpstr>
      <vt:lpstr>МБОУ СОШ с УИОП  г. Нолинска  в 2017-2018 учебном году: </vt:lpstr>
      <vt:lpstr>Особенности контингента</vt:lpstr>
      <vt:lpstr>Особенности контингента</vt:lpstr>
      <vt:lpstr>Обучение детей с ЗПР в  общеобразовательных классах</vt:lpstr>
      <vt:lpstr>Нормативно - правовая база</vt:lpstr>
      <vt:lpstr>Нормативно - правовая база</vt:lpstr>
      <vt:lpstr>Обеспечение кадрами</vt:lpstr>
      <vt:lpstr>Организация работы</vt:lpstr>
      <vt:lpstr>Проблемы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 МБОУ СОШ с УИОП г.Нолинска по реализации ФГОС  для обучающихся  с ОВЗ.</dc:title>
  <dc:creator>директор</dc:creator>
  <cp:lastModifiedBy>библиотека</cp:lastModifiedBy>
  <cp:revision>23</cp:revision>
  <dcterms:created xsi:type="dcterms:W3CDTF">2017-10-25T08:19:06Z</dcterms:created>
  <dcterms:modified xsi:type="dcterms:W3CDTF">2017-10-30T10:27:07Z</dcterms:modified>
</cp:coreProperties>
</file>