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01" r:id="rId4"/>
    <p:sldId id="303" r:id="rId5"/>
    <p:sldId id="304" r:id="rId6"/>
    <p:sldId id="312" r:id="rId7"/>
    <p:sldId id="305" r:id="rId8"/>
    <p:sldId id="306" r:id="rId9"/>
    <p:sldId id="307" r:id="rId10"/>
    <p:sldId id="308" r:id="rId11"/>
    <p:sldId id="311" r:id="rId12"/>
    <p:sldId id="309" r:id="rId13"/>
    <p:sldId id="310" r:id="rId14"/>
    <p:sldId id="334" r:id="rId15"/>
    <p:sldId id="335" r:id="rId16"/>
    <p:sldId id="337" r:id="rId17"/>
    <p:sldId id="336" r:id="rId18"/>
    <p:sldId id="339" r:id="rId19"/>
    <p:sldId id="340" r:id="rId20"/>
    <p:sldId id="341" r:id="rId21"/>
    <p:sldId id="342" r:id="rId22"/>
    <p:sldId id="343" r:id="rId23"/>
    <p:sldId id="344" r:id="rId24"/>
    <p:sldId id="333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rostoysoft.ru/SchoolComp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lanmsngr.sourceforge.net/downloads.ph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ftportal.com/getsoft-6049-registratsiya-dokumentov-organizatsii-2.html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ssdoc.com/ru/downloadfree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ytest.klyaksa.net/htm/download/index.htm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ytest.klyaksa.net/htm/download/index.htm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yarovik.ru/moi-razrabotki/ispolzovanie-programmy-mytestxpro-dlya-ocenki-predmetnyx-rezultatov-uchashhixsya/sozdanie-testov-v-programme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yarovik.ru/moi-razrabotki/ispolzovanie-programmy-mytestxpro-dlya-ocenki-predmetnyx-rezultatov-uchashhixsya/nastrojka-programmy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arovik.ru/moi-razrabotki/ispolzovanie-programmy-mytestxpro-dlya-ocenki-predmetnyx-rezultatov-uchashhixsya/priobretenie-programmy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hyperlink" Target="http://yarovik.ru/moi-razrabotki/ispolzovanie-programmy-mytestxpro-dlya-ocenki-predmetnyx-rezultatov-uchashhixsya/analiz-rezultatov-v-programme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ltlinux.org/&#1040;&#1083;&#1100;&#1090;_&#1051;&#1080;&#1085;&#1091;&#1082;&#1089;_5.0.2_&#1064;&#1082;&#1086;&#1083;&#1100;&#1085;&#1099;&#1081;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arovik.ru/2018/02/20/rukovodstvo-polzovatelya-altlinux-5-0-shkolnyj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12" y="1844824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264" y="2708920"/>
            <a:ext cx="449330" cy="432048"/>
          </a:xfrm>
          <a:prstGeom prst="rect">
            <a:avLst/>
          </a:prstGeom>
        </p:spPr>
      </p:pic>
      <p:pic>
        <p:nvPicPr>
          <p:cNvPr id="1034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400" y="2233736"/>
            <a:ext cx="532383" cy="5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412776"/>
            <a:ext cx="476852" cy="33916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3717032"/>
            <a:ext cx="8424936" cy="2016224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Создание локальной сети </a:t>
            </a:r>
          </a:p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образовательной </a:t>
            </a:r>
          </a:p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организации</a:t>
            </a:r>
          </a:p>
          <a:p>
            <a:pPr algn="ctr">
              <a:defRPr/>
            </a:pPr>
            <a:endParaRPr lang="ru-RU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936" y="218158"/>
            <a:ext cx="6411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КОГОАУ ДПО «ИРО Кировской области»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398994"/>
            <a:ext cx="895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Скурихина Юлия Александровна, старший преподаватель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Категории витой пары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696744" cy="55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Кабель «витая пара»</a:t>
            </a:r>
          </a:p>
        </p:txBody>
      </p:sp>
      <p:pic>
        <p:nvPicPr>
          <p:cNvPr id="6" name="Содержимое 5" descr="IMG_89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564919" cy="2376611"/>
          </a:xfrm>
        </p:spPr>
      </p:pic>
      <p:pic>
        <p:nvPicPr>
          <p:cNvPr id="7" name="Содержимое 6" descr="kak-obzhat-setevoj-kabel-1.jpg"/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437112"/>
            <a:ext cx="3240360" cy="1684446"/>
          </a:xfrm>
        </p:spPr>
      </p:pic>
      <p:sp>
        <p:nvSpPr>
          <p:cNvPr id="35842" name="AutoShape 2" descr="Картинки по запросу кабель витая па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age00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8760"/>
            <a:ext cx="2585306" cy="1938980"/>
          </a:xfrm>
          <a:prstGeom prst="rect">
            <a:avLst/>
          </a:prstGeom>
        </p:spPr>
      </p:pic>
      <p:pic>
        <p:nvPicPr>
          <p:cNvPr id="9" name="Рисунок 8" descr="48.97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1196752"/>
            <a:ext cx="3384376" cy="2843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32856"/>
            <a:ext cx="6563072" cy="20162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/>
              <a:t>Сетевое</a:t>
            </a:r>
          </a:p>
          <a:p>
            <a:pPr marL="457200" indent="-457200">
              <a:buAutoNum type="arabicPeriod"/>
            </a:pPr>
            <a:r>
              <a:rPr lang="ru-RU" sz="2400" dirty="0"/>
              <a:t>Межсетевое</a:t>
            </a:r>
          </a:p>
          <a:p>
            <a:pPr marL="457200" indent="-457200"/>
            <a:endParaRPr lang="ru-RU" sz="2400" dirty="0"/>
          </a:p>
        </p:txBody>
      </p:sp>
      <p:pic>
        <p:nvPicPr>
          <p:cNvPr id="5" name="Рисунок 4" descr="15180816392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4365104"/>
            <a:ext cx="3744416" cy="1152128"/>
          </a:xfrm>
          <a:prstGeom prst="rect">
            <a:avLst/>
          </a:prstGeom>
        </p:spPr>
      </p:pic>
      <p:pic>
        <p:nvPicPr>
          <p:cNvPr id="6" name="Рисунок 5" descr="rou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149080"/>
            <a:ext cx="4165661" cy="2275954"/>
          </a:xfrm>
          <a:prstGeom prst="rect">
            <a:avLst/>
          </a:prstGeom>
        </p:spPr>
      </p:pic>
      <p:pic>
        <p:nvPicPr>
          <p:cNvPr id="7" name="Рисунок 6" descr="3_pre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29000"/>
            <a:ext cx="2232248" cy="853215"/>
          </a:xfrm>
          <a:prstGeom prst="rect">
            <a:avLst/>
          </a:prstGeom>
        </p:spPr>
      </p:pic>
      <p:pic>
        <p:nvPicPr>
          <p:cNvPr id="8" name="Рисунок 7" descr="300px-Star_Topolog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84784"/>
            <a:ext cx="2857500" cy="2419350"/>
          </a:xfrm>
          <a:prstGeom prst="rect">
            <a:avLst/>
          </a:prstGeom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4752528" cy="576064"/>
          </a:xfrm>
        </p:spPr>
        <p:txBody>
          <a:bodyPr/>
          <a:lstStyle/>
          <a:p>
            <a:pPr marL="457200" indent="-457200"/>
            <a:r>
              <a:rPr lang="ru-RU" sz="2800" dirty="0"/>
              <a:t>3. Выбор соединительного </a:t>
            </a:r>
            <a:br>
              <a:rPr lang="ru-RU" sz="2800" dirty="0"/>
            </a:br>
            <a:r>
              <a:rPr lang="ru-RU" sz="2800" dirty="0"/>
              <a:t>оборудования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6563072" cy="460648"/>
          </a:xfrm>
        </p:spPr>
        <p:txBody>
          <a:bodyPr/>
          <a:lstStyle/>
          <a:p>
            <a:r>
              <a:rPr lang="ru-RU" sz="2400" dirty="0"/>
              <a:t>4. Выбор программного обеспечения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168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Сетевая операционная система – это </a:t>
            </a:r>
            <a:r>
              <a:rPr lang="ru-RU" dirty="0"/>
              <a:t>операционная система, ориентированная на работу с компьютерной сетью для </a:t>
            </a:r>
            <a:br>
              <a:rPr lang="ru-RU" dirty="0"/>
            </a:br>
            <a:r>
              <a:rPr lang="ru-RU" dirty="0"/>
              <a:t>организации доступа к общим ресурсам для нескольких </a:t>
            </a:r>
          </a:p>
          <a:p>
            <a:r>
              <a:rPr lang="ru-RU" dirty="0"/>
              <a:t>компьютеров в сети, что позволяет давать общий доступ к </a:t>
            </a:r>
            <a:br>
              <a:rPr lang="ru-RU" dirty="0"/>
            </a:br>
            <a:r>
              <a:rPr lang="ru-RU" dirty="0"/>
              <a:t>данным для пользователей, групп, политик безопасности, </a:t>
            </a:r>
            <a:br>
              <a:rPr lang="ru-RU" dirty="0"/>
            </a:br>
            <a:r>
              <a:rPr lang="ru-RU" dirty="0"/>
              <a:t>приложений и других </a:t>
            </a:r>
            <a:r>
              <a:rPr lang="ru-RU" b="1" dirty="0"/>
              <a:t>сетевых</a:t>
            </a:r>
            <a:r>
              <a:rPr lang="ru-RU" dirty="0"/>
              <a:t> функций.</a:t>
            </a:r>
          </a:p>
        </p:txBody>
      </p:sp>
      <p:pic>
        <p:nvPicPr>
          <p:cNvPr id="6" name="Рисунок 5" descr="slide-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628444"/>
            <a:ext cx="5184576" cy="3229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6563072" cy="460648"/>
          </a:xfrm>
        </p:spPr>
        <p:txBody>
          <a:bodyPr/>
          <a:lstStyle/>
          <a:p>
            <a:r>
              <a:rPr lang="ru-RU" sz="2400" dirty="0"/>
              <a:t>5. Настройка сетевого 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16832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IP-</a:t>
            </a:r>
            <a:r>
              <a:rPr lang="ru-RU" dirty="0"/>
              <a:t>адресация (классовая, </a:t>
            </a:r>
            <a:r>
              <a:rPr lang="ru-RU" dirty="0" err="1"/>
              <a:t>безклассовая</a:t>
            </a:r>
            <a:r>
              <a:rPr lang="ru-RU" dirty="0"/>
              <a:t>)</a:t>
            </a:r>
            <a:endParaRPr lang="en-US" dirty="0"/>
          </a:p>
          <a:p>
            <a:endParaRPr lang="en-US" dirty="0"/>
          </a:p>
          <a:p>
            <a:r>
              <a:rPr lang="ru-RU" dirty="0"/>
              <a:t>Определение групп пользователей</a:t>
            </a:r>
          </a:p>
          <a:p>
            <a:r>
              <a:rPr lang="ru-RU" dirty="0"/>
              <a:t>и уровней доступа</a:t>
            </a:r>
          </a:p>
          <a:p>
            <a:br>
              <a:rPr lang="ru-RU" dirty="0"/>
            </a:br>
            <a:r>
              <a:rPr lang="ru-RU" dirty="0"/>
              <a:t>Выделение и настройка</a:t>
            </a:r>
          </a:p>
          <a:p>
            <a:r>
              <a:rPr lang="ru-RU" dirty="0"/>
              <a:t>сетевых ресурсов</a:t>
            </a:r>
          </a:p>
          <a:p>
            <a:endParaRPr lang="ru-RU" dirty="0"/>
          </a:p>
          <a:p>
            <a:r>
              <a:rPr lang="ru-RU" dirty="0"/>
              <a:t>Настройка резервного копирования</a:t>
            </a:r>
          </a:p>
          <a:p>
            <a:endParaRPr lang="ru-RU" dirty="0"/>
          </a:p>
          <a:p>
            <a:r>
              <a:rPr lang="ru-RU" dirty="0"/>
              <a:t>Настройка </a:t>
            </a:r>
            <a:r>
              <a:rPr lang="en-US" dirty="0"/>
              <a:t>DNS</a:t>
            </a:r>
          </a:p>
          <a:p>
            <a:endParaRPr lang="ru-RU" dirty="0"/>
          </a:p>
          <a:p>
            <a:r>
              <a:rPr lang="ru-RU" dirty="0"/>
              <a:t>Настройка доменов</a:t>
            </a:r>
            <a:r>
              <a:rPr lang="en-US" dirty="0"/>
              <a:t> (Active Directory)</a:t>
            </a:r>
            <a:endParaRPr lang="ru-RU" dirty="0"/>
          </a:p>
        </p:txBody>
      </p:sp>
      <p:pic>
        <p:nvPicPr>
          <p:cNvPr id="9" name="Рисунок 8" descr="a5b290c13532525baa70e74d09eee39e_i-6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420888"/>
            <a:ext cx="3522011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6563072" cy="1008112"/>
          </a:xfrm>
        </p:spPr>
        <p:txBody>
          <a:bodyPr/>
          <a:lstStyle/>
          <a:p>
            <a:r>
              <a:rPr lang="ru-RU" sz="2400" dirty="0"/>
              <a:t>6. Обучение пользователей</a:t>
            </a:r>
          </a:p>
          <a:p>
            <a:r>
              <a:rPr lang="ru-RU" sz="2400" dirty="0"/>
              <a:t>7. Разработка локальных актов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018" y="2420888"/>
            <a:ext cx="5669430" cy="41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340768"/>
            <a:ext cx="6912768" cy="3456384"/>
          </a:xfrm>
        </p:spPr>
        <p:txBody>
          <a:bodyPr/>
          <a:lstStyle/>
          <a:p>
            <a:r>
              <a:rPr lang="ru-RU" dirty="0"/>
              <a:t>Под мониторингом компьютерных сетей  понимают </a:t>
            </a:r>
            <a:br>
              <a:rPr lang="ru-RU" dirty="0"/>
            </a:br>
            <a:r>
              <a:rPr lang="ru-RU" dirty="0"/>
              <a:t>работу системы, осуществляющей непрерывное </a:t>
            </a:r>
            <a:br>
              <a:rPr lang="ru-RU" dirty="0"/>
            </a:br>
            <a:r>
              <a:rPr lang="ru-RU" dirty="0"/>
              <a:t>наблюдение за их функционированием с целью </a:t>
            </a:r>
            <a:br>
              <a:rPr lang="ru-RU" dirty="0"/>
            </a:br>
            <a:r>
              <a:rPr lang="ru-RU" dirty="0"/>
              <a:t>обнаружения медленно действующих или </a:t>
            </a:r>
            <a:br>
              <a:rPr lang="ru-RU" dirty="0"/>
            </a:br>
            <a:r>
              <a:rPr lang="ru-RU" dirty="0"/>
              <a:t>нерабочих систем. В задачу мониторинга входит в </a:t>
            </a:r>
            <a:br>
              <a:rPr lang="ru-RU" dirty="0"/>
            </a:br>
            <a:r>
              <a:rPr lang="ru-RU" dirty="0"/>
              <a:t>случае обнаружения неисправностей оповещения о них сетевого администратора заранее установленным </a:t>
            </a:r>
            <a:br>
              <a:rPr lang="ru-RU" dirty="0"/>
            </a:br>
            <a:r>
              <a:rPr lang="ru-RU" dirty="0"/>
              <a:t>способом – с помощью сообщения на электронную </a:t>
            </a:r>
            <a:br>
              <a:rPr lang="ru-RU" dirty="0"/>
            </a:br>
            <a:r>
              <a:rPr lang="ru-RU" dirty="0"/>
              <a:t>почту, </a:t>
            </a:r>
            <a:r>
              <a:rPr lang="ru-RU" dirty="0" err="1"/>
              <a:t>мессенджер</a:t>
            </a:r>
            <a:r>
              <a:rPr lang="ru-RU" dirty="0"/>
              <a:t>, пейджер и т.п. Выполнение данной </a:t>
            </a:r>
            <a:br>
              <a:rPr lang="ru-RU" dirty="0"/>
            </a:br>
            <a:r>
              <a:rPr lang="ru-RU" dirty="0"/>
              <a:t>задачи является одним из основных аспектов </a:t>
            </a:r>
            <a:br>
              <a:rPr lang="ru-RU" dirty="0"/>
            </a:br>
            <a:r>
              <a:rPr lang="ru-RU" dirty="0"/>
              <a:t>управления компьютерной сетью.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мониторинга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052735"/>
            <a:ext cx="6696744" cy="546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мониторинга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372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мониторинга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23728" y="5517232"/>
            <a:ext cx="6563072" cy="1008112"/>
          </a:xfrm>
        </p:spPr>
        <p:txBody>
          <a:bodyPr/>
          <a:lstStyle/>
          <a:p>
            <a:r>
              <a:rPr lang="ru-RU" b="1" dirty="0"/>
              <a:t>Конфигурация «Учет оборудования в школе»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http://www.prostoysoft.ru/SchoolComp.htm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b="1" dirty="0"/>
              <a:t>ПО «Учет компьютеров» </a:t>
            </a:r>
            <a:br>
              <a:rPr lang="ru-RU" b="1" dirty="0"/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http://it-invent.ru/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272808" cy="1584176"/>
          </a:xfrm>
        </p:spPr>
        <p:txBody>
          <a:bodyPr/>
          <a:lstStyle/>
          <a:p>
            <a:r>
              <a:rPr lang="ru-RU" sz="2800" dirty="0"/>
              <a:t>набор компьютеров, соединенных </a:t>
            </a:r>
            <a:br>
              <a:rPr lang="ru-RU" sz="2800" dirty="0"/>
            </a:br>
            <a:r>
              <a:rPr lang="ru-RU" sz="2800" dirty="0"/>
              <a:t>коммуникационными средствами, при </a:t>
            </a:r>
            <a:br>
              <a:rPr lang="ru-RU" sz="2800" dirty="0"/>
            </a:br>
            <a:r>
              <a:rPr lang="ru-RU" sz="2800" dirty="0"/>
              <a:t>помощи которых компьютеры могут </a:t>
            </a:r>
            <a:br>
              <a:rPr lang="ru-RU" sz="2800" dirty="0"/>
            </a:br>
            <a:r>
              <a:rPr lang="ru-RU" sz="2800" dirty="0"/>
              <a:t>обмениваться данными и услугами. </a:t>
            </a:r>
          </a:p>
        </p:txBody>
      </p:sp>
      <p:sp>
        <p:nvSpPr>
          <p:cNvPr id="4098" name="AutoShape 2" descr="Картинки по запросу компьютер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омпьютер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омпьютер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Компьютерные сет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abi.vspu.ru/files/2015/04/Computer-39-www.mehrad-co.comL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omputer-39-www.mehrad-co.comL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74994"/>
            <a:ext cx="4320480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Компьютерные сети в ОО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1358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Компьютерные сети в ОО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273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443711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Ведение электронного журнала, обмен файлами, система обмена мгновенными сообщениями, создание и организация доступа к </a:t>
            </a:r>
            <a:r>
              <a:rPr lang="ru-RU" dirty="0" err="1"/>
              <a:t>медиатеке</a:t>
            </a:r>
            <a:r>
              <a:rPr lang="ru-RU" dirty="0"/>
              <a:t>, сетевые принтеры, единая система тестирования, </a:t>
            </a:r>
            <a:br>
              <a:rPr lang="ru-RU" dirty="0"/>
            </a:br>
            <a:r>
              <a:rPr lang="ru-RU" dirty="0"/>
              <a:t>единый сервер печати,  авторизация через домен контроллер, </a:t>
            </a:r>
            <a:br>
              <a:rPr lang="ru-RU" dirty="0"/>
            </a:br>
            <a:r>
              <a:rPr lang="ru-RU" dirty="0"/>
              <a:t>электронная учительская, АРМ "Директор«, сетевое 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Задачи: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Специалисты: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КС в ОО: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1052736"/>
            <a:ext cx="73726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12" y="1844824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264" y="2708920"/>
            <a:ext cx="449330" cy="432048"/>
          </a:xfrm>
          <a:prstGeom prst="rect">
            <a:avLst/>
          </a:prstGeom>
        </p:spPr>
      </p:pic>
      <p:pic>
        <p:nvPicPr>
          <p:cNvPr id="1034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400" y="2233736"/>
            <a:ext cx="532383" cy="5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412776"/>
            <a:ext cx="476852" cy="33916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3504035"/>
            <a:ext cx="8424936" cy="2430435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Компьютерная сеть </a:t>
            </a:r>
          </a:p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образовательной </a:t>
            </a:r>
          </a:p>
          <a:p>
            <a:pPr algn="ctr">
              <a:defRPr/>
            </a:pPr>
            <a:r>
              <a:rPr lang="ru-RU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организации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(прикладное использование)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2936" y="218158"/>
            <a:ext cx="6411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общеобразовательная школа № 7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города Слободского Кировской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398994"/>
            <a:ext cx="895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Ярославцев Виктор Леонидович, учитель информатики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33356" y="2386991"/>
            <a:ext cx="4754284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32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Мессенджер </a:t>
            </a:r>
          </a:p>
          <a:p>
            <a:pPr>
              <a:defRPr/>
            </a:pPr>
            <a:r>
              <a:rPr lang="ru-RU" sz="32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для локальной сети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6035" y="4076286"/>
            <a:ext cx="4250228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Messenger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мессенджер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для локальной сети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1BA7A2-103F-4601-A493-4F750A0AC9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786" y="2390006"/>
            <a:ext cx="2306886" cy="37387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D07AC0-E47D-41DE-8353-47440B2B7FF8}"/>
              </a:ext>
            </a:extLst>
          </p:cNvPr>
          <p:cNvSpPr/>
          <p:nvPr/>
        </p:nvSpPr>
        <p:spPr>
          <a:xfrm>
            <a:off x="1979712" y="634430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http://lanmsngr.sourceforge.net/downloads.php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Обмен сообщениями и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файлами</a:t>
            </a:r>
          </a:p>
        </p:txBody>
      </p:sp>
    </p:spTree>
    <p:extLst>
      <p:ext uri="{BB962C8B-B14F-4D97-AF65-F5344CB8AC3E}">
        <p14:creationId xmlns:p14="http://schemas.microsoft.com/office/powerpoint/2010/main" val="3997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Регистрация документов организации 4.3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D07AC0-E47D-41DE-8353-47440B2B7FF8}"/>
              </a:ext>
            </a:extLst>
          </p:cNvPr>
          <p:cNvSpPr/>
          <p:nvPr/>
        </p:nvSpPr>
        <p:spPr>
          <a:xfrm>
            <a:off x="1979712" y="6344300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http://www.softportal.com/getsoft-6049-registratsiya-dokumentov-organizatsii-2.html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Электронный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документооборот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8D2204-56D1-4256-97B0-566F23A662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"/>
          <a:stretch/>
        </p:blipFill>
        <p:spPr>
          <a:xfrm>
            <a:off x="2483768" y="2232197"/>
            <a:ext cx="5040560" cy="386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Система электронного документооборота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FossDoc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D07AC0-E47D-41DE-8353-47440B2B7FF8}"/>
              </a:ext>
            </a:extLst>
          </p:cNvPr>
          <p:cNvSpPr/>
          <p:nvPr/>
        </p:nvSpPr>
        <p:spPr>
          <a:xfrm>
            <a:off x="1979712" y="6344300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https://fossdoc.com/ru/downloadfree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Электронный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документооборот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43A1A-6D4D-4E7C-9654-390275BA7A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096788"/>
            <a:ext cx="4968552" cy="40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4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«Аверс. Директор»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Электронный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документооборот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A92E85-FB7B-42A1-AC3D-2F4103712B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87648"/>
            <a:ext cx="3962400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4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«Аверс. Электронный классный журнал»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Электронный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документооборот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76A82-4BF6-4147-B106-D0489182EC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193414"/>
            <a:ext cx="5575625" cy="40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Office 365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Совместная работа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 документами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7B4D48-1B51-40E0-8B9D-C785A514C7CC}"/>
              </a:ext>
            </a:extLst>
          </p:cNvPr>
          <p:cNvSpPr/>
          <p:nvPr/>
        </p:nvSpPr>
        <p:spPr>
          <a:xfrm>
            <a:off x="5724128" y="6190412"/>
            <a:ext cx="277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help@e-43.ru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Алексей Зыков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(zykov@tpko.ru)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498D1-AEFB-47F9-93C8-2EBD4F1FD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373" y="2491480"/>
            <a:ext cx="7903622" cy="2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Классификации 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1. По охватываемому расстоянию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34072" y="1844825"/>
            <a:ext cx="6563072" cy="432048"/>
          </a:xfrm>
        </p:spPr>
        <p:txBody>
          <a:bodyPr/>
          <a:lstStyle/>
          <a:p>
            <a:r>
              <a:rPr lang="ru-RU" sz="2400" dirty="0"/>
              <a:t>Локальные, глобальные, городские, </a:t>
            </a:r>
          </a:p>
          <a:p>
            <a:r>
              <a:rPr lang="ru-RU" sz="2400" dirty="0"/>
              <a:t>персональные</a:t>
            </a:r>
          </a:p>
          <a:p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23728" y="2924944"/>
            <a:ext cx="6563072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По структуре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95736" y="4293096"/>
            <a:ext cx="6563072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По типу носителя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195736" y="3429000"/>
            <a:ext cx="6563072" cy="432048"/>
          </a:xfrm>
          <a:prstGeom prst="rect">
            <a:avLst/>
          </a:prstGeom>
        </p:spPr>
        <p:txBody>
          <a:bodyPr lIns="396000" anchor="t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Одноранговые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основе сервера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195736" y="4869160"/>
            <a:ext cx="6563072" cy="432048"/>
          </a:xfrm>
          <a:prstGeom prst="rect">
            <a:avLst/>
          </a:prstGeom>
        </p:spPr>
        <p:txBody>
          <a:bodyPr lIns="396000" anchor="t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Проводные, беспроводные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76956" y="1858321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Office 365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Совместная работа </a:t>
            </a:r>
          </a:p>
          <a:p>
            <a:pPr algn="ctr">
              <a:defRPr/>
            </a:pPr>
            <a:r>
              <a:rPr lang="ru-RU" sz="32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 документами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3601F-EC14-40F3-BEF1-E5103BACD683}"/>
              </a:ext>
            </a:extLst>
          </p:cNvPr>
          <p:cNvSpPr txBox="1"/>
          <p:nvPr/>
        </p:nvSpPr>
        <p:spPr>
          <a:xfrm>
            <a:off x="1581308" y="2852936"/>
            <a:ext cx="709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базы данных 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образовательных ресурсов 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организации 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предоставление доступа к ним 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разграничением прав пользования 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учителей и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41157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MyTestX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(10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версия)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Автоматизированный контроль </a:t>
            </a: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результатов обучения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7B4D48-1B51-40E0-8B9D-C785A514C7CC}"/>
              </a:ext>
            </a:extLst>
          </p:cNvPr>
          <p:cNvSpPr/>
          <p:nvPr/>
        </p:nvSpPr>
        <p:spPr>
          <a:xfrm>
            <a:off x="2337725" y="6344300"/>
            <a:ext cx="630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http://mytest.klyaksa.net/htm/download/index.htm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E4946-3E53-41B5-A97B-148627A1AF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196649"/>
            <a:ext cx="4910426" cy="393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MyTestXPro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(11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версия)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Автоматизированный контроль </a:t>
            </a: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результатов обучения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7B4D48-1B51-40E0-8B9D-C785A514C7CC}"/>
              </a:ext>
            </a:extLst>
          </p:cNvPr>
          <p:cNvSpPr/>
          <p:nvPr/>
        </p:nvSpPr>
        <p:spPr>
          <a:xfrm>
            <a:off x="2337725" y="6344300"/>
            <a:ext cx="630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http://mytest.klyaksa.net/htm/download/index.htm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3E630-5A37-491C-AE0E-082E8323F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096788"/>
            <a:ext cx="4917926" cy="41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38960" y="1480247"/>
            <a:ext cx="7704456" cy="507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MyTestXPro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(11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версия)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Автоматизированный контроль </a:t>
            </a: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результатов обучения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7B4D48-1B51-40E0-8B9D-C785A514C7CC}"/>
              </a:ext>
            </a:extLst>
          </p:cNvPr>
          <p:cNvSpPr/>
          <p:nvPr/>
        </p:nvSpPr>
        <p:spPr>
          <a:xfrm>
            <a:off x="1440160" y="2250872"/>
            <a:ext cx="7452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Пошаговые инструкции: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программы: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http://yarovik.ru/moi-razrabotki/ispolzovanie-programmy-mytestxpro-dlya-ocenki-predmetnyx-rezultatov-uchashhixsya/priobretenie-programmy/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Настройка программы: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http://yarovik.ru/moi-razrabotki/ispolzovanie-programmy-mytestxpro-dlya-ocenki-predmetnyx-rezultatov-uchashhixsya/nastrojka-programmy/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тестов: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http://yarovik.ru/moi-razrabotki/ispolzovanie-programmy-mytestxpro-dlya-ocenki-predmetnyx-rezultatov-uchashhixsya/sozdanie-testov-v-programme/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тестирования: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http://yarovik.ru/moi-razrabotki/ispolzovanie-programmy-mytestxpro-dlya-ocenki-predmetnyx-rezultatov-uchashhixsya/analiz-rezultatov-v-programme/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2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696744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Система управления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учебными курсами 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Moodle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B7B587-B0F9-4CEC-A466-9CBC6756F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9268" y="1826745"/>
            <a:ext cx="675767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EC6D4E-5A09-486C-8AA1-FFE183D9FE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54" y="1292011"/>
            <a:ext cx="1427114" cy="142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9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245671" y="752877"/>
            <a:ext cx="7398440" cy="2448272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</a:t>
            </a:r>
            <a:r>
              <a:rPr lang="ru-RU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Linux 5</a:t>
            </a:r>
            <a:r>
              <a:rPr lang="ru-RU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.0 </a:t>
            </a:r>
            <a:r>
              <a:rPr lang="en-US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server</a:t>
            </a:r>
            <a:r>
              <a:rPr lang="ru-RU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36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6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(школьный)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AF6D17-08AF-47CE-A544-5CA184C5B54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518621"/>
            <a:ext cx="3456384" cy="27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2B8AA-5416-46E9-A2E9-F72BFBB31533}"/>
              </a:ext>
            </a:extLst>
          </p:cNvPr>
          <p:cNvSpPr txBox="1"/>
          <p:nvPr/>
        </p:nvSpPr>
        <p:spPr>
          <a:xfrm>
            <a:off x="1835696" y="568422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Адрес страницы: </a:t>
            </a:r>
          </a:p>
          <a:p>
            <a:r>
              <a:rPr lang="en-US" sz="2000" dirty="0">
                <a:hlinkClick r:id="rId6"/>
              </a:rPr>
              <a:t>https://www.altlinux.org</a:t>
            </a:r>
            <a:r>
              <a:rPr lang="ru-RU" sz="2000" dirty="0">
                <a:hlinkClick r:id="rId6"/>
              </a:rPr>
              <a:t>/Альт_Линукс_5.0.2_Школьный</a:t>
            </a:r>
            <a:r>
              <a:rPr lang="ru-RU" sz="20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7EA44-25A5-4EE6-B006-2818D9C6B1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4330" y="1045876"/>
            <a:ext cx="3239672" cy="3915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1D7C4-56A0-4B61-BB68-310C0852CBB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20" y="322605"/>
            <a:ext cx="4306863" cy="55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91680" y="1933110"/>
            <a:ext cx="7200800" cy="4411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Фильтрация содержимого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Netpolice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Создание локального репозитория для централизованного обновление серверов и рабочих станций.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Сетевая установка рабочих станций.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Виртуализация для установки контейнеров c дополнительным ПО.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Создание резервных копий и восстановление из них (в том числе отдельных файлов).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Единое файловое хранилище. 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Настройка брандмауэра сети.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Система дистанционного обучения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Moodle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Система коллективной подготовки текстов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MediaWiki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"Электронный классный журнал РУЖЭЛЬ" (журнал, дневник, автоматизация работы завуча).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Другие функции.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Сервер на платформе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430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35968" y="1844824"/>
            <a:ext cx="7452320" cy="4411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Аппаратное обеспечение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привод CD/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DVD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процессор совместимой с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Pentium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III архитектуры от 500 МГц (рекомендуется тактовая частота не ниже 1 ГГц);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объём оперативной памяти от 128 Мб (рекомендуется от 512 Мб). Если планируется использование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Moodle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и/или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MediaWiki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то не менее 256 Мб.;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свободное место на жёстком диске от 4 Гб (рекомендуется от 10 Гб). Необходимое место для хранения пользовательских данных, зеркал дистрибутивов и прочих потенциально объёмных данных может сильно варьироваться. Необходимо озаботиться наличием достаточного резерва вдобавок к указанным величинам;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 сетевых адаптера 10/100 Мбит (рекомендуется 1 Гбит);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видеокарта необходима только на время установки.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Сервер на платформе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66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Сервер на платформе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79D450-3CCD-48A0-B7AD-3660B02615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44824"/>
            <a:ext cx="7052677" cy="4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069514"/>
          </a:xfrm>
        </p:spPr>
        <p:txBody>
          <a:bodyPr/>
          <a:lstStyle/>
          <a:p>
            <a:r>
              <a:rPr lang="ru-RU" dirty="0"/>
              <a:t>Администрирование </a:t>
            </a:r>
            <a:br>
              <a:rPr lang="ru-RU" dirty="0"/>
            </a:br>
            <a:r>
              <a:rPr lang="ru-RU" dirty="0"/>
              <a:t>компьютерной сети включает: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344816" cy="475252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dirty="0"/>
              <a:t>  управление конфигурацией – планирование, </a:t>
            </a:r>
            <a:br>
              <a:rPr lang="ru-RU" dirty="0"/>
            </a:br>
            <a:r>
              <a:rPr lang="ru-RU" dirty="0"/>
              <a:t>конфигурирование сети, ее расширение и ведение </a:t>
            </a:r>
            <a:br>
              <a:rPr lang="ru-RU" dirty="0"/>
            </a:br>
            <a:r>
              <a:rPr lang="ru-RU" dirty="0"/>
              <a:t>документации;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 управление пользователями – создание и поддержка </a:t>
            </a:r>
            <a:br>
              <a:rPr lang="ru-RU" dirty="0"/>
            </a:br>
            <a:r>
              <a:rPr lang="ru-RU" dirty="0"/>
              <a:t>учетных записей пользователей, управление доступом к </a:t>
            </a:r>
            <a:br>
              <a:rPr lang="ru-RU" dirty="0"/>
            </a:br>
            <a:r>
              <a:rPr lang="ru-RU" dirty="0"/>
              <a:t>ресурсам;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 управление ресурсами – установка и поддержка сетевых ресурсов;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 управление производительностью – мониторинг и </a:t>
            </a:r>
            <a:br>
              <a:rPr lang="ru-RU" dirty="0"/>
            </a:br>
            <a:r>
              <a:rPr lang="ru-RU" dirty="0"/>
              <a:t>контроль за сетевыми операциями для поддержания и </a:t>
            </a:r>
            <a:br>
              <a:rPr lang="ru-RU" dirty="0"/>
            </a:br>
            <a:r>
              <a:rPr lang="ru-RU" dirty="0"/>
              <a:t>улучшения производительности системы;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 поддержка – предупреждение, выявление и решение </a:t>
            </a:r>
            <a:br>
              <a:rPr lang="ru-RU" dirty="0"/>
            </a:br>
            <a:r>
              <a:rPr lang="ru-RU" dirty="0"/>
              <a:t>проблем сети.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Сервер на платформе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6D84B-2B0A-430A-A7F9-BE83A6CF92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60" y="1772816"/>
            <a:ext cx="7465008" cy="444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Сервер на платформе 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05B02-935E-4D1F-988A-5C00D2D113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16832"/>
            <a:ext cx="7213488" cy="429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8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83654F-A07D-4310-86E5-073EFF676291}"/>
              </a:ext>
            </a:extLst>
          </p:cNvPr>
          <p:cNvSpPr txBox="1">
            <a:spLocks/>
          </p:cNvSpPr>
          <p:nvPr/>
        </p:nvSpPr>
        <p:spPr>
          <a:xfrm>
            <a:off x="1835696" y="264339"/>
            <a:ext cx="6586976" cy="1106768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Руководство пользователя</a:t>
            </a:r>
            <a:endParaRPr lang="en-US" sz="2800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en-US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ALT Linux 5.0</a:t>
            </a:r>
            <a:r>
              <a:rPr lang="ru-RU" sz="2800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127374-7C8D-4746-B0F9-ABD1E0FFC279}"/>
              </a:ext>
            </a:extLst>
          </p:cNvPr>
          <p:cNvSpPr/>
          <p:nvPr/>
        </p:nvSpPr>
        <p:spPr>
          <a:xfrm>
            <a:off x="1763688" y="6344300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http://yarovik.ru/2018/02/20/rukovodstvo-polzovatelya-altlinux-5-0-shkolnyj/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C1200-1064-4D87-9879-D3EA1B8C07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71107"/>
            <a:ext cx="7171506" cy="48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378000"/>
            <a:ext cx="432000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lh5.ggpht.com/eZTh0p8-WHlSDU7-64XJtXvwTXx004zAzxy7qwG4qhupok-jKif1JjahciDk7apAtR7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0" y="52200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0" y="648000"/>
            <a:ext cx="195908" cy="18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234000"/>
            <a:ext cx="173128" cy="12313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628800"/>
            <a:ext cx="8531106" cy="1470025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Спасибо!</a:t>
            </a:r>
            <a:r>
              <a:rPr lang="ru-RU" sz="36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ru-RU" sz="3600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3600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07704" y="3098825"/>
            <a:ext cx="7001879" cy="3498527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Ярославцев Виктор Леонидович,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заместитель директора по УВР,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учитель информатики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МКОУ СОШ № 7 г. Слободского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E-mail: yaro-vik@yandex.ru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Web: http://yarovik.ru/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	Телефон: 89229262119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4430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yaro-vik@yandex.ru</a:t>
            </a:r>
          </a:p>
          <a:p>
            <a:pPr algn="ctr"/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http://yarovik.ru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26876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необходимого количества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компьютеров и другой техники,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типа (клиент-серверная,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одноранговая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644008" y="2924944"/>
          <a:ext cx="4241059" cy="347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Visio" r:id="rId3" imgW="6981211" imgH="5726641" progId="Visio.Drawing.11">
                  <p:embed/>
                </p:oleObj>
              </mc:Choice>
              <mc:Fallback>
                <p:oleObj name="Visio" r:id="rId3" imgW="6981211" imgH="572664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24944"/>
                        <a:ext cx="4241059" cy="3474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0" y="2780928"/>
          <a:ext cx="4581180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Visio" r:id="rId5" imgW="7778616" imgH="6474897" progId="Visio.Drawing.11">
                  <p:embed/>
                </p:oleObj>
              </mc:Choice>
              <mc:Fallback>
                <p:oleObj name="Visio" r:id="rId5" imgW="7778616" imgH="647489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4581180" cy="3816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</a:t>
            </a:r>
            <a:br>
              <a:rPr lang="ru-RU" dirty="0"/>
            </a:br>
            <a:r>
              <a:rPr lang="ru-RU" dirty="0"/>
              <a:t>компьютерной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12776"/>
            <a:ext cx="6563072" cy="576064"/>
          </a:xfrm>
        </p:spPr>
        <p:txBody>
          <a:bodyPr/>
          <a:lstStyle/>
          <a:p>
            <a:pPr marL="457200" indent="-457200"/>
            <a:r>
              <a:rPr lang="ru-RU" sz="2400" dirty="0"/>
              <a:t>2. Выбор носителей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7664" y="2204864"/>
            <a:ext cx="698477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Носитель - это среда, по которой происходит передача информации. Для передачи информации компьютеры используют электромагнитные (ЭМ) волны, которые могут быть разной частоты – от низкочастотных ЭМ волн вплоть до гамма-лучей.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dirty="0">
                <a:latin typeface="Arial" pitchFamily="34" charset="0"/>
                <a:cs typeface="Arial" pitchFamily="34" charset="0"/>
              </a:rPr>
              <a:t>Типы: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ограниченные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неограниченные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выборе носителя следует учитывать следующие факторы: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стоимость носителя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простоту установки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пропускную способность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величину затухания сигнала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величину электромагнитных помех.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Носители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6563072" cy="3600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Проводные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кабель «витая пара»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коаксиальный кабель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волоконно-оптический (</a:t>
            </a:r>
            <a:r>
              <a:rPr lang="ru-RU" dirty="0" err="1"/>
              <a:t>опто-волоконный</a:t>
            </a:r>
            <a:r>
              <a:rPr lang="ru-RU" dirty="0"/>
              <a:t>) кабель</a:t>
            </a:r>
          </a:p>
          <a:p>
            <a:pPr marL="457200" indent="-457200"/>
            <a:r>
              <a:rPr lang="ru-RU" dirty="0"/>
              <a:t>2. Беспроводные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радиоволны (</a:t>
            </a:r>
            <a:r>
              <a:rPr lang="en-US" dirty="0"/>
              <a:t>Wi-Fi</a:t>
            </a:r>
            <a:r>
              <a:rPr lang="ru-RU" dirty="0"/>
              <a:t>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микроволновое излучение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инфракрасное излучение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среды передачи: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200800" cy="4968552"/>
          </a:xfrm>
        </p:spPr>
        <p:txBody>
          <a:bodyPr/>
          <a:lstStyle/>
          <a:p>
            <a:r>
              <a:rPr lang="ru-RU" sz="2400" dirty="0"/>
              <a:t>Перед выбором типа кабеля следует </a:t>
            </a:r>
            <a:br>
              <a:rPr lang="ru-RU" sz="2400" dirty="0"/>
            </a:br>
            <a:r>
              <a:rPr lang="ru-RU" sz="2400" dirty="0"/>
              <a:t>проанализировать проект сети по следующим </a:t>
            </a:r>
            <a:br>
              <a:rPr lang="ru-RU" sz="2400" dirty="0"/>
            </a:br>
            <a:r>
              <a:rPr lang="ru-RU" sz="2400" dirty="0"/>
              <a:t>параметрам:</a:t>
            </a:r>
          </a:p>
          <a:p>
            <a:r>
              <a:rPr lang="ru-RU" sz="2400" dirty="0"/>
              <a:t>1. Интенсивность сетевого трафика (объем </a:t>
            </a:r>
            <a:br>
              <a:rPr lang="ru-RU" sz="2400" dirty="0"/>
            </a:br>
            <a:r>
              <a:rPr lang="ru-RU" sz="2400" dirty="0"/>
              <a:t>передаваемой информации)</a:t>
            </a:r>
          </a:p>
          <a:p>
            <a:r>
              <a:rPr lang="ru-RU" sz="2400" dirty="0"/>
              <a:t>2. Требования к защите от прослушивания</a:t>
            </a:r>
          </a:p>
          <a:p>
            <a:r>
              <a:rPr lang="ru-RU" sz="2400" dirty="0"/>
              <a:t>3. Максимальная длина одного сегмента</a:t>
            </a:r>
          </a:p>
          <a:p>
            <a:r>
              <a:rPr lang="ru-RU" sz="2400" dirty="0"/>
              <a:t>4. Требуемые характеристики кабеля</a:t>
            </a:r>
          </a:p>
          <a:p>
            <a:r>
              <a:rPr lang="ru-RU" sz="2400" dirty="0"/>
              <a:t>5. Наличие денежных средств</a:t>
            </a:r>
          </a:p>
          <a:p>
            <a:r>
              <a:rPr lang="ru-RU" sz="2400" dirty="0"/>
              <a:t>Также следует прогнозировать развитие </a:t>
            </a:r>
            <a:br>
              <a:rPr lang="ru-RU" sz="2400" dirty="0"/>
            </a:br>
            <a:r>
              <a:rPr lang="ru-RU" sz="2400" dirty="0"/>
              <a:t>компьютерной сети.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Кабель «витая пара»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884368" cy="5184576"/>
          </a:xfrm>
        </p:spPr>
        <p:txBody>
          <a:bodyPr/>
          <a:lstStyle/>
          <a:p>
            <a:r>
              <a:rPr lang="ru-RU" b="1" dirty="0"/>
              <a:t>Стоимость</a:t>
            </a:r>
            <a:r>
              <a:rPr lang="ru-RU" dirty="0"/>
              <a:t> </a:t>
            </a:r>
            <a:r>
              <a:rPr lang="en-US" dirty="0"/>
              <a:t>UTP</a:t>
            </a:r>
            <a:r>
              <a:rPr lang="ru-RU" dirty="0"/>
              <a:t> невелика по сравнению с остальными видами </a:t>
            </a:r>
            <a:br>
              <a:rPr lang="ru-RU" dirty="0"/>
            </a:br>
            <a:r>
              <a:rPr lang="ru-RU" dirty="0"/>
              <a:t>кабелей. </a:t>
            </a:r>
          </a:p>
          <a:p>
            <a:r>
              <a:rPr lang="ru-RU" b="1" dirty="0"/>
              <a:t>Установка</a:t>
            </a:r>
            <a:r>
              <a:rPr lang="ru-RU" dirty="0"/>
              <a:t> </a:t>
            </a:r>
            <a:r>
              <a:rPr lang="en-US" dirty="0"/>
              <a:t>UTP</a:t>
            </a:r>
            <a:r>
              <a:rPr lang="ru-RU" dirty="0"/>
              <a:t> как правило не сложная и может производиться уже после небольшой тренировки. Кабель </a:t>
            </a:r>
            <a:r>
              <a:rPr lang="en-US" dirty="0"/>
              <a:t>UTP</a:t>
            </a:r>
            <a:r>
              <a:rPr lang="ru-RU" dirty="0"/>
              <a:t> легко </a:t>
            </a:r>
            <a:br>
              <a:rPr lang="ru-RU" dirty="0"/>
            </a:br>
            <a:r>
              <a:rPr lang="ru-RU" dirty="0"/>
              <a:t>перемещать и изменять его конфигурацию.</a:t>
            </a:r>
          </a:p>
          <a:p>
            <a:r>
              <a:rPr lang="ru-RU" b="1" dirty="0"/>
              <a:t>Пропускная способность</a:t>
            </a:r>
            <a:r>
              <a:rPr lang="ru-RU" dirty="0"/>
              <a:t>. </a:t>
            </a:r>
            <a:r>
              <a:rPr lang="en-US" dirty="0"/>
              <a:t>UTP</a:t>
            </a:r>
            <a:r>
              <a:rPr lang="ru-RU" dirty="0"/>
              <a:t> имеет пропускную способность от 1 до более 1000 Мбит/с на расстояниях до 100 м. Наиболее </a:t>
            </a:r>
            <a:br>
              <a:rPr lang="ru-RU" dirty="0"/>
            </a:br>
            <a:r>
              <a:rPr lang="ru-RU" dirty="0"/>
              <a:t>используется 100 Мбит/с. </a:t>
            </a:r>
          </a:p>
          <a:p>
            <a:r>
              <a:rPr lang="ru-RU" dirty="0"/>
              <a:t>Как и любой медный проводник, кабель витой пары сильно подвержен </a:t>
            </a:r>
            <a:r>
              <a:rPr lang="ru-RU" b="1" dirty="0"/>
              <a:t>затуханию </a:t>
            </a:r>
            <a:r>
              <a:rPr lang="ru-RU" dirty="0"/>
              <a:t>сигнала. Поэтому эффективная длина </a:t>
            </a:r>
            <a:br>
              <a:rPr lang="ru-RU" dirty="0"/>
            </a:br>
            <a:r>
              <a:rPr lang="ru-RU" dirty="0"/>
              <a:t>сегмента не превышает 100 м (10</a:t>
            </a:r>
            <a:r>
              <a:rPr lang="en-US" dirty="0" err="1"/>
              <a:t>BaseT</a:t>
            </a:r>
            <a:r>
              <a:rPr lang="ru-RU" dirty="0"/>
              <a:t>,100</a:t>
            </a:r>
            <a:r>
              <a:rPr lang="en-US" dirty="0" err="1"/>
              <a:t>BaseTX</a:t>
            </a:r>
            <a:r>
              <a:rPr lang="ru-RU" dirty="0"/>
              <a:t>,1000</a:t>
            </a:r>
            <a:r>
              <a:rPr lang="en-US" dirty="0" err="1"/>
              <a:t>BaseT</a:t>
            </a:r>
            <a:r>
              <a:rPr lang="ru-RU" dirty="0"/>
              <a:t>).</a:t>
            </a:r>
          </a:p>
          <a:p>
            <a:r>
              <a:rPr lang="ru-RU" dirty="0"/>
              <a:t>Медные проводники очень чувствительны к </a:t>
            </a:r>
            <a:r>
              <a:rPr lang="ru-RU" b="1" dirty="0"/>
              <a:t>внешним ЭМ </a:t>
            </a:r>
            <a:br>
              <a:rPr lang="ru-RU" b="1" dirty="0"/>
            </a:br>
            <a:r>
              <a:rPr lang="ru-RU" b="1" dirty="0"/>
              <a:t>воздействиям</a:t>
            </a:r>
            <a:r>
              <a:rPr lang="ru-RU" dirty="0"/>
              <a:t>. Электрический сигнал, проходящий по витой </a:t>
            </a:r>
            <a:br>
              <a:rPr lang="ru-RU" dirty="0"/>
            </a:br>
            <a:r>
              <a:rPr lang="ru-RU" dirty="0"/>
              <a:t>паре можно легко перехватить и прослушать с помощью специальных устройств. Витая пара не подходит для использования в помещениях с сильными электромагнитными помехами.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1095</Words>
  <Application>Microsoft Office PowerPoint</Application>
  <PresentationFormat>Экран (4:3)</PresentationFormat>
  <Paragraphs>243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맑은 고딕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Visio</vt:lpstr>
      <vt:lpstr>Презентация PowerPoint</vt:lpstr>
      <vt:lpstr>Понятие компьютерной сети</vt:lpstr>
      <vt:lpstr>Классификации КС</vt:lpstr>
      <vt:lpstr>Администрирование  компьютерной сети включает:</vt:lpstr>
      <vt:lpstr>Проектирование  компьютерной сети</vt:lpstr>
      <vt:lpstr>Проектирование  компьютерной сети</vt:lpstr>
      <vt:lpstr>Носители информации</vt:lpstr>
      <vt:lpstr>Выбор среды передачи:</vt:lpstr>
      <vt:lpstr>Кабель «витая пара»</vt:lpstr>
      <vt:lpstr>Категории витой пары</vt:lpstr>
      <vt:lpstr>Кабель «витая пара»</vt:lpstr>
      <vt:lpstr>Проектирование компьютерной сети</vt:lpstr>
      <vt:lpstr>Проектирование  компьютерной сети</vt:lpstr>
      <vt:lpstr>Проектирование  компьютерной сети</vt:lpstr>
      <vt:lpstr>Проектирование  компьютерной сети</vt:lpstr>
      <vt:lpstr>Мониторинг  компьютерной сети</vt:lpstr>
      <vt:lpstr>ПО мониторинга сети</vt:lpstr>
      <vt:lpstr>ПО мониторинга сети</vt:lpstr>
      <vt:lpstr>ПО мониторинга сети</vt:lpstr>
      <vt:lpstr>Компьютерные сети в ОО</vt:lpstr>
      <vt:lpstr>Компьютерные сети в ОО</vt:lpstr>
      <vt:lpstr>Проблемы КС в ОО: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Когыльничан Виктор Леонидович (КОГОАУ ДПО ИРО Кировской области)</cp:lastModifiedBy>
  <cp:revision>74</cp:revision>
  <dcterms:created xsi:type="dcterms:W3CDTF">2014-04-01T16:35:38Z</dcterms:created>
  <dcterms:modified xsi:type="dcterms:W3CDTF">2018-02-21T08:51:39Z</dcterms:modified>
</cp:coreProperties>
</file>