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handoutMasterIdLst>
    <p:handoutMasterId r:id="rId30"/>
  </p:handoutMasterIdLst>
  <p:sldIdLst>
    <p:sldId id="271" r:id="rId2"/>
    <p:sldId id="283" r:id="rId3"/>
    <p:sldId id="288" r:id="rId4"/>
    <p:sldId id="289" r:id="rId5"/>
    <p:sldId id="300" r:id="rId6"/>
    <p:sldId id="298" r:id="rId7"/>
    <p:sldId id="299" r:id="rId8"/>
    <p:sldId id="301" r:id="rId9"/>
    <p:sldId id="305" r:id="rId10"/>
    <p:sldId id="290" r:id="rId11"/>
    <p:sldId id="308" r:id="rId12"/>
    <p:sldId id="309" r:id="rId13"/>
    <p:sldId id="324" r:id="rId14"/>
    <p:sldId id="295" r:id="rId15"/>
    <p:sldId id="321" r:id="rId16"/>
    <p:sldId id="313" r:id="rId17"/>
    <p:sldId id="311" r:id="rId18"/>
    <p:sldId id="319" r:id="rId19"/>
    <p:sldId id="322" r:id="rId20"/>
    <p:sldId id="310" r:id="rId21"/>
    <p:sldId id="323" r:id="rId22"/>
    <p:sldId id="327" r:id="rId23"/>
    <p:sldId id="293" r:id="rId24"/>
    <p:sldId id="328" r:id="rId25"/>
    <p:sldId id="297" r:id="rId26"/>
    <p:sldId id="325" r:id="rId27"/>
    <p:sldId id="320" r:id="rId28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Лист1!$B$15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63-4577-8291-B2A64EC386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Лист1!$C$15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63-4577-8291-B2A64EC386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Лист1!$D$15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63-4577-8291-B2A64EC386C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СЗОО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Лист1!$E$15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63-4577-8291-B2A64EC386C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Лист1!$F$15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63-4577-8291-B2A64EC386C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ЮВОО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Лист1!$G$15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63-4577-8291-B2A64EC386C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ЮЗОО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Лист1!$H$15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63-4577-8291-B2A64EC386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435712"/>
        <c:axId val="88453888"/>
      </c:barChart>
      <c:catAx>
        <c:axId val="88435712"/>
        <c:scaling>
          <c:orientation val="minMax"/>
        </c:scaling>
        <c:delete val="1"/>
        <c:axPos val="b"/>
        <c:majorTickMark val="out"/>
        <c:minorTickMark val="none"/>
        <c:tickLblPos val="none"/>
        <c:crossAx val="88453888"/>
        <c:crosses val="autoZero"/>
        <c:auto val="1"/>
        <c:lblAlgn val="ctr"/>
        <c:lblOffset val="100"/>
        <c:noMultiLvlLbl val="0"/>
      </c:catAx>
      <c:valAx>
        <c:axId val="8845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4357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55411776992831E-2"/>
          <c:y val="2.7381623734443188E-2"/>
          <c:w val="0.62897986712389364"/>
          <c:h val="0.94523675253111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Математика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B-45C2-B883-DB21B0C2725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Русский яз. и литература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B-45C2-B883-DB21B0C2725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История и обществознание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EB-45C2-B883-DB21B0C27254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Естественнонаучный цикл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EB-45C2-B883-DB21B0C27254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Иностранные языки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Лист1!$I$6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EB-45C2-B883-DB21B0C27254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Начальные классы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Лист1!$I$7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EB-45C2-B883-DB21B0C27254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Художественно-эстетический цикл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EB-45C2-B883-DB21B0C27254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Дошкольные ОО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EB-45C2-B883-DB21B0C27254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Коррекционные школы VII вида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Лист1!$I$10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EB-45C2-B883-DB21B0C27254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Информатики и ИКТ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EB-45C2-B883-DB21B0C27254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Педагогов доп. образования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EB-45C2-B883-DB21B0C27254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Учителей физ-ры и тренеров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EB-45C2-B883-DB21B0C27254}"/>
            </c:ext>
          </c:extLst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Воспитателей интернатных учреждений и общежитий СПО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Лист1!$I$14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1EB-45C2-B883-DB21B0C272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830336"/>
        <c:axId val="88831872"/>
      </c:barChart>
      <c:catAx>
        <c:axId val="88830336"/>
        <c:scaling>
          <c:orientation val="minMax"/>
        </c:scaling>
        <c:delete val="1"/>
        <c:axPos val="b"/>
        <c:majorTickMark val="out"/>
        <c:minorTickMark val="none"/>
        <c:tickLblPos val="none"/>
        <c:crossAx val="88831872"/>
        <c:crosses val="autoZero"/>
        <c:auto val="1"/>
        <c:lblAlgn val="ctr"/>
        <c:lblOffset val="100"/>
        <c:noMultiLvlLbl val="0"/>
      </c:catAx>
      <c:valAx>
        <c:axId val="8883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8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82821580761431"/>
          <c:y val="8.4202153524450115E-4"/>
          <c:w val="0.33217178419238569"/>
          <c:h val="0.9933830623173612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4E5A-33DB-4B58-9BF6-5DB035E3D0F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A4B8A-F604-4453-A891-55C429221A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0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6C82F-67D9-4D56-8DA1-A09159871E51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919E-90FF-41A8-AEF6-509EDE85C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F74DFF-9BDF-4BD2-BEE4-6AB7B7A0101A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214615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129337"/>
            <a:ext cx="2743200" cy="365125"/>
          </a:xfrm>
        </p:spPr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3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9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7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5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5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0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4E67-5BCE-46CC-B223-467D5FD4B63E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118335" y="118334"/>
            <a:ext cx="9509760" cy="5776857"/>
          </a:xfrm>
          <a:prstGeom prst="halfFrame">
            <a:avLst>
              <a:gd name="adj1" fmla="val 1446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 userDrawn="1"/>
        </p:nvSpPr>
        <p:spPr>
          <a:xfrm rot="10800000">
            <a:off x="2596178" y="1315756"/>
            <a:ext cx="9477487" cy="5405719"/>
          </a:xfrm>
          <a:prstGeom prst="halfFrame">
            <a:avLst>
              <a:gd name="adj1" fmla="val 1459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8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-ipk@kirovipk.ru" TargetMode="External"/><Relationship Id="rId2" Type="http://schemas.openxmlformats.org/officeDocument/2006/relationships/hyperlink" Target="mailto:obz@kirovip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02" y="792241"/>
            <a:ext cx="11158018" cy="56668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Совещание с методистами образовательных округов </a:t>
            </a:r>
            <a:br>
              <a:rPr lang="ru-RU" sz="5400" b="1" dirty="0">
                <a:solidFill>
                  <a:srgbClr val="0070C0"/>
                </a:solidFill>
              </a:rPr>
            </a:br>
            <a:r>
              <a:rPr lang="ru-RU" sz="5400" b="1" dirty="0">
                <a:solidFill>
                  <a:srgbClr val="0070C0"/>
                </a:solidFill>
              </a:rPr>
              <a:t>«Цели и задачи научно-методического сопровождения образовательной деятельности на 2017 год»</a:t>
            </a:r>
            <a:br>
              <a:rPr lang="ru-RU" sz="5400" b="1" dirty="0">
                <a:solidFill>
                  <a:srgbClr val="0070C0"/>
                </a:solidFill>
              </a:rPr>
            </a:br>
            <a:br>
              <a:rPr lang="ru-RU" sz="54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2 февраля 2016г.</a:t>
            </a:r>
          </a:p>
        </p:txBody>
      </p:sp>
      <p:sp>
        <p:nvSpPr>
          <p:cNvPr id="28674" name="AutoShape 2" descr="http://kirovipk.ru/sites/default/files/design/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http://kirovipk.ru/sites/default/files/design/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975" y="128931"/>
            <a:ext cx="1560192" cy="195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1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8"/>
            <a:ext cx="10764188" cy="2557956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Взаимодействие Центра сопровождения образовательной деятельности с методистами в округах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Власова Оксана Владимировна, к.п.н.,</a:t>
            </a:r>
          </a:p>
          <a:p>
            <a:pPr marL="0" indent="0">
              <a:buNone/>
            </a:pPr>
            <a:r>
              <a:rPr lang="ru-RU" dirty="0"/>
              <a:t>заведующий </a:t>
            </a:r>
            <a:r>
              <a:rPr lang="ru-RU" altLang="ru-RU" dirty="0"/>
              <a:t>Центром сопровождения образовательной деятельности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34434" y="277813"/>
            <a:ext cx="11523133" cy="7747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Направления работы методистов Центра: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09600" y="1225446"/>
            <a:ext cx="10972800" cy="4852988"/>
          </a:xfrm>
        </p:spPr>
        <p:txBody>
          <a:bodyPr>
            <a:normAutofit fontScale="92500"/>
          </a:bodyPr>
          <a:lstStyle/>
          <a:p>
            <a:pPr lvl="0"/>
            <a:r>
              <a:rPr lang="ru-RU" sz="3200" dirty="0"/>
              <a:t>организация и сопровождение курсовых мероприятий;</a:t>
            </a:r>
          </a:p>
          <a:p>
            <a:pPr lvl="0"/>
            <a:r>
              <a:rPr lang="ru-RU" sz="3200" dirty="0"/>
              <a:t>методическое сопровождение по обобщению и применению инновационного опыта педагогов;</a:t>
            </a:r>
          </a:p>
          <a:p>
            <a:pPr lvl="0"/>
            <a:r>
              <a:rPr lang="ru-RU" sz="3200" dirty="0"/>
              <a:t>организация и сопровождение деятельности окружных методических объединений учителей;</a:t>
            </a:r>
          </a:p>
          <a:p>
            <a:pPr lvl="0"/>
            <a:r>
              <a:rPr lang="ru-RU" sz="3200" dirty="0"/>
              <a:t>организация, проведение и сопровождение окружных мероприятий и конкурсов;</a:t>
            </a:r>
          </a:p>
          <a:p>
            <a:pPr lvl="0"/>
            <a:r>
              <a:rPr lang="ru-RU" sz="3200" dirty="0"/>
              <a:t>организация мониторинговых исследований образовательных организаций по поручению ИРО Кировской области;</a:t>
            </a:r>
          </a:p>
          <a:p>
            <a:pPr lvl="0"/>
            <a:r>
              <a:rPr lang="ru-RU" sz="3200" dirty="0"/>
              <a:t>повышение собственной профессиональной компетентности.</a:t>
            </a:r>
          </a:p>
          <a:p>
            <a:endParaRPr lang="ru-RU" altLang="ru-RU" sz="32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Планирование и отчетность: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338" y="1450870"/>
            <a:ext cx="11026140" cy="494993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План работы методиста: на первое полугодие до 15.12, </a:t>
            </a:r>
          </a:p>
          <a:p>
            <a:pPr marL="0" indent="0">
              <a:buNone/>
            </a:pPr>
            <a:r>
              <a:rPr lang="ru-RU" dirty="0"/>
              <a:t>                                                 на второе полугодие до 15.06.</a:t>
            </a:r>
          </a:p>
          <a:p>
            <a:pPr>
              <a:buNone/>
            </a:pPr>
            <a:r>
              <a:rPr lang="ru-RU" i="1" dirty="0"/>
              <a:t>План работы на первое полугодие 2017 года – до 15.02</a:t>
            </a:r>
          </a:p>
          <a:p>
            <a:pPr>
              <a:buNone/>
            </a:pPr>
            <a:endParaRPr lang="ru-RU" i="1" dirty="0"/>
          </a:p>
          <a:p>
            <a:r>
              <a:rPr lang="ru-RU" dirty="0"/>
              <a:t>План работы ОМО: на первое полугодие до 15.12, </a:t>
            </a:r>
          </a:p>
          <a:p>
            <a:pPr marL="0" indent="0">
              <a:buNone/>
            </a:pPr>
            <a:r>
              <a:rPr lang="ru-RU" dirty="0"/>
              <a:t>                                       на второе полугодие до 15.06.</a:t>
            </a:r>
          </a:p>
          <a:p>
            <a:pPr marL="0" indent="0">
              <a:buNone/>
            </a:pPr>
            <a:r>
              <a:rPr lang="ru-RU" i="1" dirty="0"/>
              <a:t>План работы  ОМО первое полугодие 2017 года – до 15.02</a:t>
            </a:r>
          </a:p>
          <a:p>
            <a:endParaRPr lang="ru-RU" dirty="0"/>
          </a:p>
          <a:p>
            <a:r>
              <a:rPr lang="ru-RU" dirty="0"/>
              <a:t>Отчет методиста о проделанной работе: за полгода – до 15.06,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за год – до 15.12.</a:t>
            </a:r>
          </a:p>
          <a:p>
            <a:r>
              <a:rPr lang="ru-RU" dirty="0"/>
              <a:t>Отчеты работы методистов по направлениям (презентация опыта) – 1 раз в год по отдельному плану (</a:t>
            </a:r>
            <a:r>
              <a:rPr lang="ru-RU" i="1" dirty="0"/>
              <a:t>план до 15.02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Информационная поддержка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338" y="1450870"/>
            <a:ext cx="11026140" cy="4689475"/>
          </a:xfrm>
        </p:spPr>
        <p:txBody>
          <a:bodyPr>
            <a:normAutofit/>
          </a:bodyPr>
          <a:lstStyle/>
          <a:p>
            <a:r>
              <a:rPr lang="ru-RU" dirty="0"/>
              <a:t>Серия вебинаров (семинаров) «Единый методический день»</a:t>
            </a:r>
          </a:p>
          <a:p>
            <a:r>
              <a:rPr lang="ru-RU" dirty="0"/>
              <a:t>Нормативно-методическая информация от старшего методиста</a:t>
            </a:r>
          </a:p>
          <a:p>
            <a:r>
              <a:rPr lang="ru-RU" dirty="0"/>
              <a:t>Электронный методический журнал</a:t>
            </a:r>
          </a:p>
          <a:p>
            <a:r>
              <a:rPr lang="ru-RU" dirty="0"/>
              <a:t>Раздел на сайте ИРО научно-методическое сопровождение ФГОС </a:t>
            </a:r>
          </a:p>
          <a:p>
            <a:pPr marL="0" indent="0">
              <a:buNone/>
            </a:pPr>
            <a:r>
              <a:rPr lang="ru-RU"/>
              <a:t>(методическая </a:t>
            </a:r>
            <a:r>
              <a:rPr lang="ru-RU" dirty="0"/>
              <a:t>служба)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7056" y="3463653"/>
            <a:ext cx="7019715" cy="274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266913" y="3463653"/>
            <a:ext cx="3455395" cy="26823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8"/>
            <a:ext cx="10764188" cy="2557956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Современное состояние и перспективы развития методической службы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Пивоваров Александр Анатольевич, </a:t>
            </a:r>
          </a:p>
          <a:p>
            <a:pPr marL="0" indent="0">
              <a:buNone/>
            </a:pPr>
            <a:r>
              <a:rPr lang="ru-RU" dirty="0"/>
              <a:t>старший методист </a:t>
            </a:r>
            <a:r>
              <a:rPr lang="ru-RU" altLang="ru-RU" dirty="0"/>
              <a:t>Центра сопровождения образовательной деятельности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Наиболее значимые мероприятия: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426" y="1585782"/>
            <a:ext cx="11026140" cy="4689475"/>
          </a:xfrm>
        </p:spPr>
        <p:txBody>
          <a:bodyPr>
            <a:normAutofit/>
          </a:bodyPr>
          <a:lstStyle/>
          <a:p>
            <a:r>
              <a:rPr lang="ru-RU" dirty="0"/>
              <a:t>Окружной этап конкурса «Учитель года».</a:t>
            </a:r>
          </a:p>
          <a:p>
            <a:r>
              <a:rPr lang="ru-RU" dirty="0"/>
              <a:t>Окружной этап конкурса «Красивая школа».</a:t>
            </a:r>
          </a:p>
          <a:p>
            <a:r>
              <a:rPr lang="ru-RU" dirty="0"/>
              <a:t>Неделя информатизации на Вятской земле.</a:t>
            </a:r>
          </a:p>
          <a:p>
            <a:r>
              <a:rPr lang="ru-RU" dirty="0"/>
              <a:t>Межмуниципальное родительского собрание «О механизмах профессионального выбора выпускника» (СЗОО).</a:t>
            </a:r>
          </a:p>
          <a:p>
            <a:r>
              <a:rPr lang="ru-RU" dirty="0"/>
              <a:t>Окружной слёт участников конкурса «Учитель года Кировской области (ВОО).</a:t>
            </a:r>
          </a:p>
          <a:p>
            <a:r>
              <a:rPr lang="ru-RU" dirty="0"/>
              <a:t>Робота с окружными методическими объединениями.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534" y="155264"/>
            <a:ext cx="11573656" cy="744147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Работа с окружными методическими объединениями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140" cy="4689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20968"/>
              </p:ext>
            </p:extLst>
          </p:nvPr>
        </p:nvGraphicFramePr>
        <p:xfrm>
          <a:off x="488012" y="764639"/>
          <a:ext cx="11279261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8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СЗОО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ЮВОО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ЮЗОО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яз. и литература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и обществознание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Естественнонаучный цикл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Иностранные языки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Начальные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Художественно-эстетический</a:t>
                      </a:r>
                      <a:r>
                        <a:rPr lang="ru-RU" baseline="0" dirty="0"/>
                        <a:t> цикл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Дошкольные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Коррекционные школы </a:t>
                      </a:r>
                      <a:r>
                        <a:rPr lang="en-US" dirty="0"/>
                        <a:t>VII </a:t>
                      </a:r>
                      <a:r>
                        <a:rPr lang="ru-RU" dirty="0"/>
                        <a:t>вида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Информатики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Педагогов доп.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Учителей физкультуры и тренеров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Воспитателей интернатов и общежитий</a:t>
                      </a:r>
                      <a:r>
                        <a:rPr lang="ru-RU" baseline="0" dirty="0"/>
                        <a:t> 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Количество проведенных ОМО (по округам)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140" cy="4689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21828" y="1592704"/>
          <a:ext cx="9995941" cy="447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23" y="0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Количество проведенных ОМО (по направлениям)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140" cy="4689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5658" y="996455"/>
          <a:ext cx="11416650" cy="5659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210" y="380115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Направления деятельности методистов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238766"/>
              </p:ext>
            </p:extLst>
          </p:nvPr>
        </p:nvGraphicFramePr>
        <p:xfrm>
          <a:off x="808219" y="1480852"/>
          <a:ext cx="10515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Наиболее проработанные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Вызывающие затруднения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Организация конкурсов, мероприятий, курсов повышения квалификации.</a:t>
                      </a:r>
                    </a:p>
                    <a:p>
                      <a:r>
                        <a:rPr lang="ru-RU" sz="2800" dirty="0"/>
                        <a:t>Сопровождение мониторингов ИРО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Методическая поддержка педагогических работников округа.</a:t>
                      </a:r>
                    </a:p>
                    <a:p>
                      <a:r>
                        <a:rPr lang="ru-RU" sz="2800" dirty="0"/>
                        <a:t>Прогнозирование потребности в курсовой подготовке.</a:t>
                      </a:r>
                    </a:p>
                    <a:p>
                      <a:r>
                        <a:rPr lang="ru-RU" sz="2800" dirty="0"/>
                        <a:t>Выявление профессиональных</a:t>
                      </a:r>
                      <a:r>
                        <a:rPr lang="ru-RU" sz="2800" baseline="0" dirty="0"/>
                        <a:t> затруднений педагогов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8"/>
            <a:ext cx="10764188" cy="2557956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Структура КОГОАУ ДПО </a:t>
            </a:r>
            <a:b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«ИРО Кировской области», </a:t>
            </a:r>
            <a:b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цели и задачи структурных подразделений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Стебакова Татьяна Владимировна, </a:t>
            </a:r>
          </a:p>
          <a:p>
            <a:pPr marL="0" indent="0">
              <a:buNone/>
            </a:pPr>
            <a:r>
              <a:rPr lang="ru-RU" dirty="0"/>
              <a:t>и.о. ректора </a:t>
            </a:r>
          </a:p>
          <a:p>
            <a:pPr marL="0" indent="0">
              <a:buNone/>
            </a:pPr>
            <a:r>
              <a:rPr lang="ru-RU" dirty="0"/>
              <a:t>КОГОАУ ДПО «ИРО Кировской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446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«Единый методический день»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16" y="1510831"/>
            <a:ext cx="11026140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Единый методический день – первый четверг месяца. </a:t>
            </a:r>
          </a:p>
          <a:p>
            <a:r>
              <a:rPr lang="ru-RU" dirty="0"/>
              <a:t>Цель методического дня – освещение актуальных вопросов по направлению деятельности методистов.</a:t>
            </a:r>
          </a:p>
          <a:p>
            <a:r>
              <a:rPr lang="ru-RU" dirty="0"/>
              <a:t>Формы проведения – </a:t>
            </a:r>
            <a:r>
              <a:rPr lang="ru-RU" dirty="0" err="1"/>
              <a:t>вебинары</a:t>
            </a:r>
            <a:r>
              <a:rPr lang="ru-RU" dirty="0"/>
              <a:t>, семинары, открытые мероприятия.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Задача методиста – методическое сопровождение деятельности ММС, ОМО, педагогов округа.</a:t>
            </a:r>
          </a:p>
          <a:p>
            <a:r>
              <a:rPr lang="ru-RU" dirty="0"/>
              <a:t>Задача ИРО – методическая помощь методистам.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Электронный информационно-методический вестник (журнал)</a:t>
            </a:r>
            <a:b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32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16" y="1510831"/>
            <a:ext cx="11237270" cy="4689475"/>
          </a:xfrm>
        </p:spPr>
        <p:txBody>
          <a:bodyPr>
            <a:normAutofit/>
          </a:bodyPr>
          <a:lstStyle/>
          <a:p>
            <a:r>
              <a:rPr lang="ru-RU" dirty="0"/>
              <a:t>Электронный информационно-методический вестник (журнал) – издается ежемесячно.</a:t>
            </a:r>
          </a:p>
          <a:p>
            <a:r>
              <a:rPr lang="ru-RU" dirty="0"/>
              <a:t>Раскрывает актуальные вопросы научно-методического сервиса образовательной деятельности:</a:t>
            </a:r>
          </a:p>
          <a:p>
            <a:pPr lvl="1"/>
            <a:r>
              <a:rPr lang="ru-RU" dirty="0"/>
              <a:t>Реализация стратегии методического поиска, вектора движения (инновационного) прорыва к новому качеству образования.</a:t>
            </a:r>
          </a:p>
          <a:p>
            <a:pPr lvl="1"/>
            <a:r>
              <a:rPr lang="ru-RU" dirty="0"/>
              <a:t>Определение «степеней свободы», тактики методического действия.</a:t>
            </a:r>
          </a:p>
          <a:p>
            <a:pPr lvl="1"/>
            <a:r>
              <a:rPr lang="ru-RU" dirty="0"/>
              <a:t>Выделение рисков и ограничений, </a:t>
            </a:r>
            <a:r>
              <a:rPr lang="ru-RU" dirty="0" err="1"/>
              <a:t>операциональных</a:t>
            </a:r>
            <a:r>
              <a:rPr lang="ru-RU" dirty="0"/>
              <a:t> условий работы.</a:t>
            </a:r>
          </a:p>
          <a:p>
            <a:r>
              <a:rPr lang="ru-RU" dirty="0"/>
              <a:t>Авторы: все желающие работники образования.</a:t>
            </a:r>
          </a:p>
          <a:p>
            <a:r>
              <a:rPr lang="ru-RU" dirty="0"/>
              <a:t>Распространение: по электронной рассылке.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Страница на сайте ИРО Кировской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510831"/>
            <a:ext cx="10983686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1. Достоинства: доступность, оперативность, открытость, мобильность.</a:t>
            </a:r>
          </a:p>
          <a:p>
            <a:pPr marL="0" indent="0">
              <a:buNone/>
            </a:pPr>
            <a:r>
              <a:rPr lang="ru-RU" dirty="0"/>
              <a:t> 2. Архитектура свободная: краткость, наглядность (фото, видео).</a:t>
            </a:r>
          </a:p>
          <a:p>
            <a:pPr marL="0" indent="0">
              <a:buNone/>
            </a:pPr>
            <a:r>
              <a:rPr lang="ru-RU" dirty="0"/>
              <a:t> 3. Размещение: через техников Центра сопровождения     образовательного процесса.</a:t>
            </a:r>
          </a:p>
          <a:p>
            <a:pPr marL="0" indent="0">
              <a:buNone/>
            </a:pPr>
            <a:r>
              <a:rPr lang="ru-RU" dirty="0"/>
              <a:t> 4. Возможность реализации сетевого взаимодействия и социального партнерства.</a:t>
            </a:r>
          </a:p>
          <a:p>
            <a:pPr marL="0" indent="0">
              <a:buNone/>
            </a:pPr>
            <a:r>
              <a:rPr lang="ru-RU" dirty="0"/>
              <a:t> 5. Возможность обобщения передового педагогического опыта на региональном уровне.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186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8"/>
            <a:ext cx="10764188" cy="255795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Роль методистов в сопровождении инновационных процессов 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ru-RU" dirty="0"/>
              <a:t>Измайлова Елена Васильевна, </a:t>
            </a:r>
            <a:r>
              <a:rPr lang="ru-RU" dirty="0" err="1"/>
              <a:t>к.п.н</a:t>
            </a:r>
            <a:r>
              <a:rPr lang="ru-RU" dirty="0"/>
              <a:t>.,</a:t>
            </a:r>
          </a:p>
          <a:p>
            <a:pPr marL="0" indent="0">
              <a:buNone/>
            </a:pPr>
            <a:r>
              <a:rPr lang="ru-RU" dirty="0"/>
              <a:t>проректор по научной и инновационной работе КОГОАУ ДПО «ИРО Кировской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8"/>
            <a:ext cx="10764188" cy="2557956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Процедуры размещения материалов в областном банке педагогического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/>
              <a:t>Прилукова</a:t>
            </a:r>
            <a:r>
              <a:rPr lang="ru-RU" dirty="0"/>
              <a:t> Раиса Александровна, </a:t>
            </a:r>
          </a:p>
          <a:p>
            <a:pPr marL="0" indent="0">
              <a:buNone/>
            </a:pPr>
            <a:r>
              <a:rPr lang="ru-RU" dirty="0"/>
              <a:t>заведующий Центром организационного и методического сопровождения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994393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7" y="1474398"/>
            <a:ext cx="11034011" cy="2557956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Круглый стол «Проблемы и перспективы организации взаимодействия подразделений Института, методистов в округах и муниципальных методических служб»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Заведующие кафедрами, </a:t>
            </a:r>
          </a:p>
          <a:p>
            <a:pPr marL="0" indent="0">
              <a:buNone/>
            </a:pPr>
            <a:r>
              <a:rPr lang="ru-RU" dirty="0"/>
              <a:t>методисты округов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Перечень вопросов </a:t>
            </a:r>
            <a:br>
              <a:rPr lang="ru-RU" altLang="ru-RU" sz="36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32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298" y="1151067"/>
            <a:ext cx="11026140" cy="46894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dirty="0"/>
          </a:p>
          <a:p>
            <a:r>
              <a:rPr lang="ru-RU" dirty="0"/>
              <a:t>Наиболее проработанные направления деятельности методиста</a:t>
            </a:r>
          </a:p>
          <a:p>
            <a:r>
              <a:rPr lang="ru-RU" dirty="0"/>
              <a:t>Существующие проблемы в организации деятельности методиста</a:t>
            </a:r>
          </a:p>
          <a:p>
            <a:r>
              <a:rPr lang="ru-RU" dirty="0"/>
              <a:t>Успешные практики взаимодействия методиста с подразделениями ИРО</a:t>
            </a:r>
          </a:p>
          <a:p>
            <a:r>
              <a:rPr lang="ru-RU" dirty="0"/>
              <a:t>Проблемы во взаимодействии методиста с подразделениями ИРО</a:t>
            </a:r>
          </a:p>
          <a:p>
            <a:r>
              <a:rPr lang="ru-RU" dirty="0"/>
              <a:t>Потребности подразделений ИРО во взаимодействиями с методистами</a:t>
            </a:r>
          </a:p>
          <a:p>
            <a:r>
              <a:rPr lang="ru-RU" dirty="0"/>
              <a:t>Сложности подразделений ИРО во взаимодействиями с методистами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1049000" cy="1760855"/>
          </a:xfrm>
        </p:spPr>
        <p:txBody>
          <a:bodyPr>
            <a:normAutofit/>
          </a:bodyPr>
          <a:lstStyle/>
          <a:p>
            <a:pPr lvl="0"/>
            <a:r>
              <a:rPr lang="ru-RU" altLang="ru-RU" sz="3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Контакты: </a:t>
            </a:r>
            <a:br>
              <a:rPr lang="ru-RU" altLang="ru-RU" sz="4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7782"/>
              </p:ext>
            </p:extLst>
          </p:nvPr>
        </p:nvGraphicFramePr>
        <p:xfrm>
          <a:off x="727855" y="1524000"/>
          <a:ext cx="11039423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7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Сотрудник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Электронная почта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Власова Оксана Владимировна</a:t>
                      </a:r>
                      <a:r>
                        <a:rPr lang="ru-RU" altLang="ru-RU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заведующий Центром </a:t>
                      </a:r>
                      <a:r>
                        <a:rPr lang="ru-RU" altLang="ru-RU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сопровождения образовательной деятельности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523-023 (доб. 140)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hlinkClick r:id="rId2"/>
                        </a:rPr>
                        <a:t>obz@kirovipk.ru</a:t>
                      </a:r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Пивоваров Александр Анатольевич, старший методист </a:t>
                      </a:r>
                      <a:r>
                        <a:rPr lang="ru-RU" altLang="ru-RU" sz="2800" dirty="0"/>
                        <a:t>Центра сопровождения образовательной деятельности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523-023 (доб. 119)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hlinkClick r:id="rId3"/>
                        </a:rPr>
                        <a:t>metod</a:t>
                      </a:r>
                      <a:r>
                        <a:rPr lang="ru-RU" sz="2800" dirty="0">
                          <a:hlinkClick r:id="rId3"/>
                        </a:rPr>
                        <a:t>-</a:t>
                      </a:r>
                      <a:r>
                        <a:rPr lang="en-US" sz="2800" dirty="0">
                          <a:hlinkClick r:id="rId3"/>
                        </a:rPr>
                        <a:t>ipk@kirovipk.ru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8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Структура Института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140" cy="4689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242" name="AutoShape 2" descr="http://kirovipk.ru/sites/default/files/razdely/struktura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://kirovipk.ru/sites/default/files/razdely/struktura_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struktura_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71" y="436940"/>
            <a:ext cx="11644257" cy="598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8" y="1474397"/>
            <a:ext cx="10764188" cy="2825459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Роль и задачи Института в сопровождении профессионального роста педагога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593" y="4718726"/>
            <a:ext cx="6836764" cy="1607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Скурихина Юлия Александровна, </a:t>
            </a:r>
          </a:p>
          <a:p>
            <a:pPr>
              <a:buNone/>
            </a:pPr>
            <a:r>
              <a:rPr lang="ru-RU" dirty="0"/>
              <a:t>проректор по учебно-методической работе</a:t>
            </a:r>
          </a:p>
          <a:p>
            <a:pPr>
              <a:buNone/>
            </a:pPr>
            <a:r>
              <a:rPr lang="ru-RU" dirty="0"/>
              <a:t>КОГОАУ ДПО «ИРО Кировской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70732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1" y="476250"/>
            <a:ext cx="10972800" cy="14398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Задача Института развития образования по научно-методическому сопровождению образовательной деятельности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1" y="2332038"/>
            <a:ext cx="10972800" cy="4525962"/>
          </a:xfrm>
        </p:spPr>
        <p:txBody>
          <a:bodyPr/>
          <a:lstStyle/>
          <a:p>
            <a:pPr marL="269875" indent="0" eaLnBrk="1" hangingPunct="1">
              <a:buNone/>
            </a:pPr>
            <a:r>
              <a:rPr lang="ru-RU" altLang="ru-RU" sz="4000" dirty="0"/>
              <a:t>Создание условий для профессионального роста педагогических работников области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Противоречия в сфере методического сопровождения: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98357" y="1300969"/>
            <a:ext cx="11004030" cy="4351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altLang="ru-RU" sz="2400" dirty="0"/>
              <a:t>– между возросшими требованиями к уровню профессионализма современного педагога и недостаточной готовностью методических служб к созданию условий, обеспечивающих эффективность профессионального развития педагогических кадров;</a:t>
            </a:r>
          </a:p>
          <a:p>
            <a:pPr algn="just">
              <a:buNone/>
            </a:pPr>
            <a:r>
              <a:rPr lang="ru-RU" altLang="ru-RU" sz="2400" dirty="0"/>
              <a:t>– между необходимостью ценностного отношения к масштабным инновациям государственной политики в области образования (закон «Об образовании в РФ, ФГОС, профильное обучение и </a:t>
            </a:r>
            <a:r>
              <a:rPr lang="ru-RU" altLang="ru-RU" sz="2400" dirty="0" err="1"/>
              <a:t>предпрофильная</a:t>
            </a:r>
            <a:r>
              <a:rPr lang="ru-RU" altLang="ru-RU" sz="2400" dirty="0"/>
              <a:t> подготовка, развитие государственно-общественного управления образованием, Концепции развития предметных областей) и недостаточной проработкой адекватных технологий методического сервиса для их сопровождения;</a:t>
            </a:r>
          </a:p>
          <a:p>
            <a:pPr algn="just">
              <a:buNone/>
            </a:pPr>
            <a:r>
              <a:rPr lang="ru-RU" altLang="ru-RU" sz="2400" dirty="0"/>
              <a:t>– между признанием необходимости преобразования существующих организационных форм и средств методического сервиса и отсутствием на сегодняшний день эффективных инновационных моделей методической службы в Кировской области.</a:t>
            </a:r>
          </a:p>
          <a:p>
            <a:endParaRPr lang="ru-RU" altLang="ru-RU" sz="1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847725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Приоритеты современной методической службы: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18279" y="1255999"/>
            <a:ext cx="10515600" cy="43513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altLang="ru-RU" dirty="0"/>
              <a:t>– выявление профессиональных запросов (дефицитов) педагога и адресная помощь в развитии его профессиональной компетентности на основе индивидуальных образовательных программ);</a:t>
            </a:r>
          </a:p>
          <a:p>
            <a:pPr algn="just">
              <a:buNone/>
            </a:pPr>
            <a:r>
              <a:rPr lang="ru-RU" altLang="ru-RU" dirty="0"/>
              <a:t>– подготовка педагога как субъекта профессиональной деятельности, способного к саморазвитию и непрерывному личностному росту;</a:t>
            </a:r>
          </a:p>
          <a:p>
            <a:pPr algn="just">
              <a:buNone/>
            </a:pPr>
            <a:r>
              <a:rPr lang="ru-RU" altLang="ru-RU" dirty="0"/>
              <a:t>– реализация не только предметного подхода (фактическая грамотность), но и </a:t>
            </a:r>
            <a:r>
              <a:rPr lang="ru-RU" altLang="ru-RU" dirty="0" err="1"/>
              <a:t>метапредметного</a:t>
            </a:r>
            <a:r>
              <a:rPr lang="ru-RU" altLang="ru-RU" dirty="0"/>
              <a:t> (функциональная грамотность) и личностного (</a:t>
            </a:r>
            <a:r>
              <a:rPr lang="ru-RU" altLang="ru-RU" dirty="0" err="1"/>
              <a:t>экстрафункциональная</a:t>
            </a:r>
            <a:r>
              <a:rPr lang="ru-RU" altLang="ru-RU" dirty="0"/>
              <a:t> грамотность) в составлении программ повышения квалификации.</a:t>
            </a:r>
          </a:p>
          <a:p>
            <a:pPr algn="just"/>
            <a:endParaRPr lang="ru-RU" altLang="ru-RU" sz="36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34434" y="277813"/>
            <a:ext cx="11523133" cy="7747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Направления работы Института по методическому сопровождению педагогических работников области: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44707" y="1090533"/>
            <a:ext cx="11367541" cy="570750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изучение и реализация путей повышения эффективности курсовых мероприятий, в том числе с привлечением дистанционных форм.</a:t>
            </a:r>
          </a:p>
          <a:p>
            <a:pPr lvl="0"/>
            <a:r>
              <a:rPr lang="ru-RU" dirty="0"/>
              <a:t>создание нормативно-правового обеспечения методической работы.</a:t>
            </a:r>
          </a:p>
          <a:p>
            <a:pPr lvl="0"/>
            <a:r>
              <a:rPr lang="ru-RU" dirty="0"/>
              <a:t>обеспечение эффективного взаимодействия и сотрудничества педагогов области.</a:t>
            </a:r>
          </a:p>
          <a:p>
            <a:r>
              <a:rPr lang="ru-RU" dirty="0"/>
              <a:t>выявление проблем в в сфере образования, изучение ведущих тенденций и прогнозирование результатов развития региональной системы образования;</a:t>
            </a:r>
          </a:p>
          <a:p>
            <a:pPr lvl="0"/>
            <a:r>
              <a:rPr lang="ru-RU" dirty="0"/>
              <a:t>развитие муниципальной методической системы, которая обеспечивает открытость достижений педагогов, стимулирует их активность в распространении и освоении инновационного опыта;</a:t>
            </a:r>
          </a:p>
          <a:p>
            <a:pPr lvl="0"/>
            <a:r>
              <a:rPr lang="ru-RU" dirty="0"/>
              <a:t>организация системной адресной поддержки в развитии творческого потенциала и конкурентоспособности образовательных организаций и педагогов;</a:t>
            </a:r>
          </a:p>
          <a:p>
            <a:pPr lvl="0"/>
            <a:r>
              <a:rPr lang="ru-RU" dirty="0"/>
              <a:t>создание благоприятных условий для непрерывного образования педагогов, роста их профессиональной компетентности, формирования лидерской позиции;</a:t>
            </a:r>
          </a:p>
          <a:p>
            <a:pPr lvl="0"/>
            <a:r>
              <a:rPr lang="ru-RU" dirty="0"/>
              <a:t>обновлению форм и методов работы с педагогическими коллективами;</a:t>
            </a:r>
          </a:p>
          <a:p>
            <a:pPr lvl="0"/>
            <a:r>
              <a:rPr lang="ru-RU" dirty="0"/>
              <a:t>реагирование на потребности и затруднения педагогов;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813" y="299804"/>
            <a:ext cx="11602387" cy="631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08400" y="1943100"/>
            <a:ext cx="7874000" cy="7571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63500" dir="18412194" algn="ctr" rotWithShape="0">
              <a:srgbClr val="DDDDDD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lnSpc>
                <a:spcPct val="135000"/>
              </a:lnSpc>
              <a:spcBef>
                <a:spcPct val="50000"/>
              </a:spcBef>
            </a:pPr>
            <a:endParaRPr lang="ru-RU" altLang="ru-RU" sz="3200" b="1">
              <a:solidFill>
                <a:srgbClr val="9933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708400" y="544036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31749" name="Text Box 5"/>
          <p:cNvSpPr>
            <a:spLocks noGrp="1" noChangeArrowheads="1"/>
          </p:cNvSpPr>
          <p:nvPr>
            <p:ph type="title"/>
          </p:nvPr>
        </p:nvSpPr>
        <p:spPr>
          <a:xfrm>
            <a:off x="354767" y="394560"/>
            <a:ext cx="10972800" cy="7778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Модель методической службы </a:t>
            </a:r>
            <a:b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Кировской области </a:t>
            </a:r>
            <a:br>
              <a:rPr lang="ru-RU" altLang="ru-RU" sz="2400" b="1" dirty="0">
                <a:solidFill>
                  <a:srgbClr val="800000"/>
                </a:solidFill>
                <a:latin typeface="Times New Roman" pitchFamily="18" charset="0"/>
              </a:rPr>
            </a:br>
            <a:endParaRPr lang="ru-RU" altLang="ru-RU" sz="2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79686" y="1079292"/>
            <a:ext cx="11470220" cy="5493896"/>
            <a:chOff x="216" y="874"/>
            <a:chExt cx="5419" cy="3201"/>
          </a:xfrm>
        </p:grpSpPr>
        <p:sp>
          <p:nvSpPr>
            <p:cNvPr id="26634" name="Line 9"/>
            <p:cNvSpPr>
              <a:spLocks noChangeShapeType="1"/>
            </p:cNvSpPr>
            <p:nvPr/>
          </p:nvSpPr>
          <p:spPr bwMode="auto">
            <a:xfrm flipH="1">
              <a:off x="2681" y="2182"/>
              <a:ext cx="42" cy="59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147" y="2978"/>
              <a:ext cx="1488" cy="1008"/>
              <a:chOff x="12000" y="7116"/>
              <a:chExt cx="3720" cy="2520"/>
            </a:xfrm>
          </p:grpSpPr>
          <p:sp>
            <p:nvSpPr>
              <p:cNvPr id="26691" name="AutoShape 12"/>
              <p:cNvSpPr>
                <a:spLocks noChangeArrowheads="1"/>
              </p:cNvSpPr>
              <p:nvPr/>
            </p:nvSpPr>
            <p:spPr bwMode="auto">
              <a:xfrm>
                <a:off x="12000" y="7116"/>
                <a:ext cx="3720" cy="2520"/>
              </a:xfrm>
              <a:prstGeom prst="flowChartExtra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400" b="1" dirty="0">
                    <a:solidFill>
                      <a:srgbClr val="993300"/>
                    </a:solidFill>
                    <a:latin typeface="Times New Roman" pitchFamily="18" charset="0"/>
                  </a:rPr>
                  <a:t>      РМО</a:t>
                </a:r>
              </a:p>
            </p:txBody>
          </p:sp>
          <p:sp>
            <p:nvSpPr>
              <p:cNvPr id="26692" name="Oval 13"/>
              <p:cNvSpPr>
                <a:spLocks noChangeArrowheads="1"/>
              </p:cNvSpPr>
              <p:nvPr/>
            </p:nvSpPr>
            <p:spPr bwMode="auto">
              <a:xfrm>
                <a:off x="13621" y="7475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 dirty="0">
                    <a:solidFill>
                      <a:srgbClr val="000000"/>
                    </a:solidFill>
                  </a:rPr>
                  <a:t>П</a:t>
                </a:r>
              </a:p>
            </p:txBody>
          </p:sp>
          <p:sp>
            <p:nvSpPr>
              <p:cNvPr id="26693" name="Oval 14"/>
              <p:cNvSpPr>
                <a:spLocks noChangeArrowheads="1"/>
              </p:cNvSpPr>
              <p:nvPr/>
            </p:nvSpPr>
            <p:spPr bwMode="auto">
              <a:xfrm>
                <a:off x="12420" y="9033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26694" name="Oval 15"/>
              <p:cNvSpPr>
                <a:spLocks noChangeArrowheads="1"/>
              </p:cNvSpPr>
              <p:nvPr/>
            </p:nvSpPr>
            <p:spPr bwMode="auto">
              <a:xfrm>
                <a:off x="14701" y="9056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У</a:t>
                </a:r>
              </a:p>
            </p:txBody>
          </p:sp>
          <p:sp>
            <p:nvSpPr>
              <p:cNvPr id="26695" name="Line 16"/>
              <p:cNvSpPr>
                <a:spLocks noChangeShapeType="1"/>
              </p:cNvSpPr>
              <p:nvPr/>
            </p:nvSpPr>
            <p:spPr bwMode="auto">
              <a:xfrm flipV="1">
                <a:off x="13031" y="8651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6" name="Line 17"/>
              <p:cNvSpPr>
                <a:spLocks noChangeShapeType="1"/>
              </p:cNvSpPr>
              <p:nvPr/>
            </p:nvSpPr>
            <p:spPr bwMode="auto">
              <a:xfrm flipH="1" flipV="1">
                <a:off x="14341" y="8696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7" name="Line 18"/>
              <p:cNvSpPr>
                <a:spLocks noChangeShapeType="1"/>
              </p:cNvSpPr>
              <p:nvPr/>
            </p:nvSpPr>
            <p:spPr bwMode="auto">
              <a:xfrm>
                <a:off x="13857" y="7978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37" name="Oval 19"/>
            <p:cNvSpPr>
              <a:spLocks noChangeArrowheads="1"/>
            </p:cNvSpPr>
            <p:nvPr/>
          </p:nvSpPr>
          <p:spPr bwMode="auto">
            <a:xfrm>
              <a:off x="1991" y="874"/>
              <a:ext cx="1447" cy="911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50000">
                  <a:srgbClr val="FFFF99"/>
                </a:gs>
                <a:gs pos="100000">
                  <a:srgbClr val="FFCC6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3200" b="1" dirty="0">
                  <a:solidFill>
                    <a:srgbClr val="993300"/>
                  </a:solidFill>
                  <a:latin typeface="Times New Roman" pitchFamily="18" charset="0"/>
                </a:rPr>
                <a:t>ИРО</a:t>
              </a: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3200" b="1" dirty="0">
                <a:solidFill>
                  <a:srgbClr val="9933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2138" y="3067"/>
              <a:ext cx="1488" cy="1008"/>
              <a:chOff x="11574" y="3700"/>
              <a:chExt cx="3720" cy="2520"/>
            </a:xfrm>
          </p:grpSpPr>
          <p:sp>
            <p:nvSpPr>
              <p:cNvPr id="26677" name="AutoShape 33"/>
              <p:cNvSpPr>
                <a:spLocks noChangeArrowheads="1"/>
              </p:cNvSpPr>
              <p:nvPr/>
            </p:nvSpPr>
            <p:spPr bwMode="auto">
              <a:xfrm>
                <a:off x="11574" y="3700"/>
                <a:ext cx="3720" cy="2520"/>
              </a:xfrm>
              <a:prstGeom prst="flowChartExtra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400" b="1">
                    <a:solidFill>
                      <a:srgbClr val="993300"/>
                    </a:solidFill>
                    <a:latin typeface="Times New Roman" pitchFamily="18" charset="0"/>
                  </a:rPr>
                  <a:t>ШМО</a:t>
                </a:r>
              </a:p>
            </p:txBody>
          </p:sp>
          <p:sp>
            <p:nvSpPr>
              <p:cNvPr id="26678" name="Oval 34"/>
              <p:cNvSpPr>
                <a:spLocks noChangeArrowheads="1"/>
              </p:cNvSpPr>
              <p:nvPr/>
            </p:nvSpPr>
            <p:spPr bwMode="auto">
              <a:xfrm>
                <a:off x="13141" y="4060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П</a:t>
                </a:r>
              </a:p>
            </p:txBody>
          </p:sp>
          <p:sp>
            <p:nvSpPr>
              <p:cNvPr id="26679" name="Oval 35"/>
              <p:cNvSpPr>
                <a:spLocks noChangeArrowheads="1"/>
              </p:cNvSpPr>
              <p:nvPr/>
            </p:nvSpPr>
            <p:spPr bwMode="auto">
              <a:xfrm>
                <a:off x="12028" y="5595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26680" name="Oval 36"/>
              <p:cNvSpPr>
                <a:spLocks noChangeArrowheads="1"/>
              </p:cNvSpPr>
              <p:nvPr/>
            </p:nvSpPr>
            <p:spPr bwMode="auto">
              <a:xfrm>
                <a:off x="14274" y="5642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У</a:t>
                </a:r>
              </a:p>
            </p:txBody>
          </p:sp>
          <p:sp>
            <p:nvSpPr>
              <p:cNvPr id="26681" name="Line 37"/>
              <p:cNvSpPr>
                <a:spLocks noChangeShapeType="1"/>
              </p:cNvSpPr>
              <p:nvPr/>
            </p:nvSpPr>
            <p:spPr bwMode="auto">
              <a:xfrm flipV="1">
                <a:off x="12604" y="5236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2" name="Line 38"/>
              <p:cNvSpPr>
                <a:spLocks noChangeShapeType="1"/>
              </p:cNvSpPr>
              <p:nvPr/>
            </p:nvSpPr>
            <p:spPr bwMode="auto">
              <a:xfrm flipH="1" flipV="1">
                <a:off x="13914" y="5282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3" name="Line 39"/>
              <p:cNvSpPr>
                <a:spLocks noChangeShapeType="1"/>
              </p:cNvSpPr>
              <p:nvPr/>
            </p:nvSpPr>
            <p:spPr bwMode="auto">
              <a:xfrm>
                <a:off x="13448" y="461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360" y="2923"/>
              <a:ext cx="1488" cy="1008"/>
              <a:chOff x="11574" y="3700"/>
              <a:chExt cx="3720" cy="2520"/>
            </a:xfrm>
          </p:grpSpPr>
          <p:sp>
            <p:nvSpPr>
              <p:cNvPr id="26670" name="AutoShape 41"/>
              <p:cNvSpPr>
                <a:spLocks noChangeArrowheads="1"/>
              </p:cNvSpPr>
              <p:nvPr/>
            </p:nvSpPr>
            <p:spPr bwMode="auto">
              <a:xfrm>
                <a:off x="11574" y="3700"/>
                <a:ext cx="3720" cy="2520"/>
              </a:xfrm>
              <a:prstGeom prst="flowChartExtra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400" b="1">
                    <a:solidFill>
                      <a:srgbClr val="993300"/>
                    </a:solidFill>
                    <a:latin typeface="Times New Roman" pitchFamily="18" charset="0"/>
                  </a:rPr>
                  <a:t>ГМО</a:t>
                </a:r>
              </a:p>
            </p:txBody>
          </p:sp>
          <p:sp>
            <p:nvSpPr>
              <p:cNvPr id="26671" name="Oval 42"/>
              <p:cNvSpPr>
                <a:spLocks noChangeArrowheads="1"/>
              </p:cNvSpPr>
              <p:nvPr/>
            </p:nvSpPr>
            <p:spPr bwMode="auto">
              <a:xfrm>
                <a:off x="13105" y="4060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П</a:t>
                </a:r>
              </a:p>
            </p:txBody>
          </p:sp>
          <p:sp>
            <p:nvSpPr>
              <p:cNvPr id="26672" name="Oval 43"/>
              <p:cNvSpPr>
                <a:spLocks noChangeArrowheads="1"/>
              </p:cNvSpPr>
              <p:nvPr/>
            </p:nvSpPr>
            <p:spPr bwMode="auto">
              <a:xfrm>
                <a:off x="12082" y="5548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 dirty="0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26673" name="Oval 44"/>
              <p:cNvSpPr>
                <a:spLocks noChangeArrowheads="1"/>
              </p:cNvSpPr>
              <p:nvPr/>
            </p:nvSpPr>
            <p:spPr bwMode="auto">
              <a:xfrm>
                <a:off x="14274" y="5642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У</a:t>
                </a:r>
              </a:p>
            </p:txBody>
          </p:sp>
          <p:sp>
            <p:nvSpPr>
              <p:cNvPr id="26674" name="Line 45"/>
              <p:cNvSpPr>
                <a:spLocks noChangeShapeType="1"/>
              </p:cNvSpPr>
              <p:nvPr/>
            </p:nvSpPr>
            <p:spPr bwMode="auto">
              <a:xfrm flipV="1">
                <a:off x="12675" y="5260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5" name="Line 46"/>
              <p:cNvSpPr>
                <a:spLocks noChangeShapeType="1"/>
              </p:cNvSpPr>
              <p:nvPr/>
            </p:nvSpPr>
            <p:spPr bwMode="auto">
              <a:xfrm flipH="1" flipV="1">
                <a:off x="13914" y="5282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6" name="Line 47"/>
              <p:cNvSpPr>
                <a:spLocks noChangeShapeType="1"/>
              </p:cNvSpPr>
              <p:nvPr/>
            </p:nvSpPr>
            <p:spPr bwMode="auto">
              <a:xfrm>
                <a:off x="13465" y="463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56" name="Oval 59"/>
            <p:cNvSpPr>
              <a:spLocks noChangeArrowheads="1"/>
            </p:cNvSpPr>
            <p:nvPr/>
          </p:nvSpPr>
          <p:spPr bwMode="auto">
            <a:xfrm>
              <a:off x="2213" y="1322"/>
              <a:ext cx="999" cy="425"/>
            </a:xfrm>
            <a:prstGeom prst="ellipse">
              <a:avLst/>
            </a:prstGeom>
            <a:gradFill rotWithShape="1">
              <a:gsLst>
                <a:gs pos="0">
                  <a:srgbClr val="FF9966"/>
                </a:gs>
                <a:gs pos="50000">
                  <a:srgbClr val="FFCC99"/>
                </a:gs>
                <a:gs pos="100000">
                  <a:srgbClr val="FF996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 dirty="0">
                  <a:solidFill>
                    <a:srgbClr val="993300"/>
                  </a:solidFill>
                  <a:latin typeface="Times New Roman" pitchFamily="18" charset="0"/>
                </a:rPr>
                <a:t>ЦСОД</a:t>
              </a:r>
            </a:p>
          </p:txBody>
        </p:sp>
        <p:sp>
          <p:nvSpPr>
            <p:cNvPr id="26657" name="Rectangle 60"/>
            <p:cNvSpPr>
              <a:spLocks noChangeArrowheads="1"/>
            </p:cNvSpPr>
            <p:nvPr/>
          </p:nvSpPr>
          <p:spPr bwMode="auto">
            <a:xfrm>
              <a:off x="2162" y="2804"/>
              <a:ext cx="864" cy="21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solidFill>
                    <a:srgbClr val="993300"/>
                  </a:solidFill>
                  <a:latin typeface="Times New Roman" pitchFamily="18" charset="0"/>
                </a:rPr>
                <a:t>Завуч ОО</a:t>
              </a:r>
            </a:p>
          </p:txBody>
        </p:sp>
        <p:sp>
          <p:nvSpPr>
            <p:cNvPr id="26658" name="Rectangle 61"/>
            <p:cNvSpPr>
              <a:spLocks noChangeArrowheads="1"/>
            </p:cNvSpPr>
            <p:nvPr/>
          </p:nvSpPr>
          <p:spPr bwMode="auto">
            <a:xfrm>
              <a:off x="3194" y="2984"/>
              <a:ext cx="86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 dirty="0">
                  <a:solidFill>
                    <a:srgbClr val="993300"/>
                  </a:solidFill>
                  <a:latin typeface="Times New Roman" pitchFamily="18" charset="0"/>
                </a:rPr>
                <a:t>Руководитель ШМО</a:t>
              </a:r>
            </a:p>
          </p:txBody>
        </p:sp>
        <p:sp>
          <p:nvSpPr>
            <p:cNvPr id="26659" name="Rectangle 62"/>
            <p:cNvSpPr>
              <a:spLocks noChangeArrowheads="1"/>
            </p:cNvSpPr>
            <p:nvPr/>
          </p:nvSpPr>
          <p:spPr bwMode="auto">
            <a:xfrm>
              <a:off x="3277" y="2346"/>
              <a:ext cx="86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 dirty="0">
                  <a:solidFill>
                    <a:srgbClr val="993300"/>
                  </a:solidFill>
                  <a:latin typeface="Times New Roman" pitchFamily="18" charset="0"/>
                </a:rPr>
                <a:t>Методист ММС</a:t>
              </a:r>
            </a:p>
          </p:txBody>
        </p: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216" y="1624"/>
              <a:ext cx="1488" cy="1008"/>
              <a:chOff x="11574" y="3700"/>
              <a:chExt cx="3720" cy="2520"/>
            </a:xfrm>
          </p:grpSpPr>
          <p:sp>
            <p:nvSpPr>
              <p:cNvPr id="26663" name="AutoShape 64"/>
              <p:cNvSpPr>
                <a:spLocks noChangeArrowheads="1"/>
              </p:cNvSpPr>
              <p:nvPr/>
            </p:nvSpPr>
            <p:spPr bwMode="auto">
              <a:xfrm>
                <a:off x="11574" y="3700"/>
                <a:ext cx="3720" cy="2520"/>
              </a:xfrm>
              <a:prstGeom prst="flowChartExtra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altLang="ru-RU" sz="1400" b="1">
                    <a:solidFill>
                      <a:srgbClr val="993300"/>
                    </a:solidFill>
                    <a:latin typeface="Times New Roman" pitchFamily="18" charset="0"/>
                  </a:rPr>
                  <a:t>ОМО</a:t>
                </a:r>
              </a:p>
            </p:txBody>
          </p:sp>
          <p:sp>
            <p:nvSpPr>
              <p:cNvPr id="26664" name="Oval 65"/>
              <p:cNvSpPr>
                <a:spLocks noChangeArrowheads="1"/>
              </p:cNvSpPr>
              <p:nvPr/>
            </p:nvSpPr>
            <p:spPr bwMode="auto">
              <a:xfrm>
                <a:off x="13194" y="4060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П</a:t>
                </a:r>
              </a:p>
            </p:txBody>
          </p:sp>
          <p:sp>
            <p:nvSpPr>
              <p:cNvPr id="26665" name="Oval 66"/>
              <p:cNvSpPr>
                <a:spLocks noChangeArrowheads="1"/>
              </p:cNvSpPr>
              <p:nvPr/>
            </p:nvSpPr>
            <p:spPr bwMode="auto">
              <a:xfrm>
                <a:off x="12011" y="5548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В</a:t>
                </a:r>
              </a:p>
            </p:txBody>
          </p:sp>
          <p:sp>
            <p:nvSpPr>
              <p:cNvPr id="26666" name="Oval 67"/>
              <p:cNvSpPr>
                <a:spLocks noChangeArrowheads="1"/>
              </p:cNvSpPr>
              <p:nvPr/>
            </p:nvSpPr>
            <p:spPr bwMode="auto">
              <a:xfrm>
                <a:off x="14274" y="5642"/>
                <a:ext cx="600" cy="54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ru-RU" altLang="ru-RU">
                    <a:solidFill>
                      <a:srgbClr val="000000"/>
                    </a:solidFill>
                  </a:rPr>
                  <a:t>У</a:t>
                </a:r>
              </a:p>
            </p:txBody>
          </p:sp>
          <p:sp>
            <p:nvSpPr>
              <p:cNvPr id="26667" name="Line 68"/>
              <p:cNvSpPr>
                <a:spLocks noChangeShapeType="1"/>
              </p:cNvSpPr>
              <p:nvPr/>
            </p:nvSpPr>
            <p:spPr bwMode="auto">
              <a:xfrm flipV="1">
                <a:off x="12675" y="5307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8" name="Line 69"/>
              <p:cNvSpPr>
                <a:spLocks noChangeShapeType="1"/>
              </p:cNvSpPr>
              <p:nvPr/>
            </p:nvSpPr>
            <p:spPr bwMode="auto">
              <a:xfrm flipH="1" flipV="1">
                <a:off x="13914" y="5282"/>
                <a:ext cx="48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9" name="Line 70"/>
              <p:cNvSpPr>
                <a:spLocks noChangeShapeType="1"/>
              </p:cNvSpPr>
              <p:nvPr/>
            </p:nvSpPr>
            <p:spPr bwMode="auto">
              <a:xfrm>
                <a:off x="13430" y="458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62" name="Rectangle 72"/>
            <p:cNvSpPr>
              <a:spLocks noChangeArrowheads="1"/>
            </p:cNvSpPr>
            <p:nvPr/>
          </p:nvSpPr>
          <p:spPr bwMode="auto">
            <a:xfrm>
              <a:off x="2139" y="1947"/>
              <a:ext cx="1165" cy="22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 dirty="0">
                  <a:solidFill>
                    <a:srgbClr val="993300"/>
                  </a:solidFill>
                  <a:latin typeface="Times New Roman" pitchFamily="18" charset="0"/>
                </a:rPr>
                <a:t>Окружные методисты</a:t>
              </a:r>
            </a:p>
          </p:txBody>
        </p:sp>
        <p:sp>
          <p:nvSpPr>
            <p:cNvPr id="75" name="Line 7"/>
            <p:cNvSpPr>
              <a:spLocks noChangeShapeType="1"/>
            </p:cNvSpPr>
            <p:nvPr/>
          </p:nvSpPr>
          <p:spPr bwMode="auto">
            <a:xfrm>
              <a:off x="2709" y="1718"/>
              <a:ext cx="7" cy="24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 flipV="1">
              <a:off x="1491" y="2181"/>
              <a:ext cx="1140" cy="117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 flipV="1">
              <a:off x="1427" y="2050"/>
              <a:ext cx="716" cy="16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>
              <a:off x="2858" y="2173"/>
              <a:ext cx="417" cy="32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3842" y="2621"/>
              <a:ext cx="793" cy="722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 flipH="1" flipV="1">
              <a:off x="3694" y="2635"/>
              <a:ext cx="162" cy="34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9"/>
            <p:cNvSpPr>
              <a:spLocks noChangeShapeType="1"/>
            </p:cNvSpPr>
            <p:nvPr/>
          </p:nvSpPr>
          <p:spPr bwMode="auto">
            <a:xfrm>
              <a:off x="4054" y="3164"/>
              <a:ext cx="489" cy="25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9"/>
            <p:cNvSpPr>
              <a:spLocks noChangeShapeType="1"/>
            </p:cNvSpPr>
            <p:nvPr/>
          </p:nvSpPr>
          <p:spPr bwMode="auto">
            <a:xfrm flipV="1">
              <a:off x="3311" y="3305"/>
              <a:ext cx="304" cy="36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H="1" flipV="1">
              <a:off x="2526" y="3021"/>
              <a:ext cx="105" cy="34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Выноска 1 1"/>
          <p:cNvSpPr/>
          <p:nvPr/>
        </p:nvSpPr>
        <p:spPr>
          <a:xfrm>
            <a:off x="9702800" y="908051"/>
            <a:ext cx="2220384" cy="965719"/>
          </a:xfrm>
          <a:prstGeom prst="borderCallout1">
            <a:avLst>
              <a:gd name="adj1" fmla="val -2083"/>
              <a:gd name="adj2" fmla="val -6617"/>
              <a:gd name="adj3" fmla="val 105691"/>
              <a:gd name="adj4" fmla="val -5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П – педагог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В – воспитатель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У - учитель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1274</Words>
  <Application>Microsoft Office PowerPoint</Application>
  <PresentationFormat>Широкоэкранный</PresentationFormat>
  <Paragraphs>297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Совещание с методистами образовательных округов  «Цели и задачи научно-методического сопровождения образовательной деятельности на 2017 год»  2 февраля 2016г.</vt:lpstr>
      <vt:lpstr>Структура КОГОАУ ДПО  «ИРО Кировской области»,  цели и задачи структурных подразделений</vt:lpstr>
      <vt:lpstr>Структура Института</vt:lpstr>
      <vt:lpstr>Роль и задачи Института в сопровождении профессионального роста педагога</vt:lpstr>
      <vt:lpstr>Задача Института развития образования по научно-методическому сопровождению образовательной деятельности</vt:lpstr>
      <vt:lpstr>Противоречия в сфере методического сопровождения:</vt:lpstr>
      <vt:lpstr>Приоритеты современной методической службы:</vt:lpstr>
      <vt:lpstr>Направления работы Института по методическому сопровождению педагогических работников области:</vt:lpstr>
      <vt:lpstr>Модель методической службы  Кировской области  </vt:lpstr>
      <vt:lpstr>Взаимодействие Центра сопровождения образовательной деятельности с методистами в округах </vt:lpstr>
      <vt:lpstr>Направления работы методистов Центра:</vt:lpstr>
      <vt:lpstr>Планирование и отчетность:</vt:lpstr>
      <vt:lpstr>Информационная поддержка</vt:lpstr>
      <vt:lpstr>Современное состояние и перспективы развития методической службы </vt:lpstr>
      <vt:lpstr>Наиболее значимые мероприятия:</vt:lpstr>
      <vt:lpstr>Работа с окружными методическими объединениями</vt:lpstr>
      <vt:lpstr>Количество проведенных ОМО (по округам)</vt:lpstr>
      <vt:lpstr>Количество проведенных ОМО (по направлениям)</vt:lpstr>
      <vt:lpstr>Направления деятельности методистов</vt:lpstr>
      <vt:lpstr>1. «Единый методический день»</vt:lpstr>
      <vt:lpstr>2. Электронный информационно-методический вестник (журнал) </vt:lpstr>
      <vt:lpstr>3. Страница на сайте ИРО Кировской области</vt:lpstr>
      <vt:lpstr>Роль методистов в сопровождении инновационных процессов </vt:lpstr>
      <vt:lpstr>Процедуры размещения материалов в областном банке педагогического опыта</vt:lpstr>
      <vt:lpstr>Круглый стол «Проблемы и перспективы организации взаимодействия подразделений Института, методистов в округах и муниципальных методических служб»</vt:lpstr>
      <vt:lpstr>Перечень вопросов  </vt:lpstr>
      <vt:lpstr>Контакты: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института развития образования по профилактике безнадзорности и правонарушений среди учащихся образовательных организаций Кировской области</dc:title>
  <dc:creator>csa2</dc:creator>
  <cp:lastModifiedBy>Когыльничан Виктор Леонидович (КОГОАУ ДПО ИРО Кировской области)</cp:lastModifiedBy>
  <cp:revision>69</cp:revision>
  <cp:lastPrinted>2017-02-02T06:58:00Z</cp:lastPrinted>
  <dcterms:created xsi:type="dcterms:W3CDTF">2015-02-16T11:44:25Z</dcterms:created>
  <dcterms:modified xsi:type="dcterms:W3CDTF">2017-02-07T09:56:58Z</dcterms:modified>
</cp:coreProperties>
</file>