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67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pi.ru/sites/default/files/document/1440157880/metod-rek_russkiy_yazyk_2016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56" y="0"/>
            <a:ext cx="912503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21712" y="5445224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hlinkClick r:id="rId3"/>
              </a:rPr>
              <a:t>И.П. </a:t>
            </a:r>
            <a:r>
              <a:rPr lang="ru-RU" sz="2000" b="1" dirty="0" smtClean="0">
                <a:hlinkClick r:id="rId3"/>
              </a:rPr>
              <a:t>Цыбулько</a:t>
            </a:r>
            <a:r>
              <a:rPr lang="ru-RU" sz="2000" b="1" dirty="0" smtClean="0">
                <a:hlinkClick r:id="rId3"/>
              </a:rPr>
              <a:t>, Е.В. Бузина, И.П. Васильевых, Ю.Н. </a:t>
            </a:r>
            <a:r>
              <a:rPr lang="ru-RU" sz="2000" b="1" dirty="0" err="1" smtClean="0">
                <a:hlinkClick r:id="rId3"/>
              </a:rPr>
              <a:t>Гостева</a:t>
            </a:r>
            <a:r>
              <a:rPr lang="ru-RU" sz="2000" b="1" dirty="0" smtClean="0">
                <a:hlinkClick r:id="rId3"/>
              </a:rPr>
              <a:t>, С.Л. Иванов. </a:t>
            </a:r>
            <a:endParaRPr lang="ru-RU" sz="2000" b="1" dirty="0" smtClean="0">
              <a:hlinkClick r:id="rId3"/>
            </a:endParaRPr>
          </a:p>
          <a:p>
            <a:pPr algn="ctr"/>
            <a:r>
              <a:rPr lang="ru-RU" sz="2000" b="1" dirty="0" smtClean="0">
                <a:hlinkClick r:id="rId3"/>
              </a:rPr>
              <a:t>Методические </a:t>
            </a:r>
            <a:r>
              <a:rPr lang="ru-RU" sz="2000" b="1" dirty="0" smtClean="0">
                <a:hlinkClick r:id="rId3"/>
              </a:rPr>
              <a:t>рекомендации для учителей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908720"/>
            <a:ext cx="2846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48108" y="1696169"/>
            <a:ext cx="62439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Сочинение в ЕГЭ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по русскому языку: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 проблемы и пути их решения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8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4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75226" y="1700808"/>
            <a:ext cx="73808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Помимо этого, низкий процент по критерию К4 объясняется и </a:t>
            </a:r>
            <a:r>
              <a:rPr lang="ru-RU" sz="2000" dirty="0" smtClean="0">
                <a:solidFill>
                  <a:srgbClr val="002060"/>
                </a:solidFill>
              </a:rPr>
              <a:t>небольшим читательским </a:t>
            </a:r>
            <a:r>
              <a:rPr lang="ru-RU" sz="2000" dirty="0">
                <a:solidFill>
                  <a:srgbClr val="002060"/>
                </a:solidFill>
              </a:rPr>
              <a:t>опытом участников экзамена: аргументируя собственное мнение </a:t>
            </a:r>
            <a:r>
              <a:rPr lang="ru-RU" sz="2000" dirty="0" smtClean="0">
                <a:solidFill>
                  <a:srgbClr val="002060"/>
                </a:solidFill>
              </a:rPr>
              <a:t>по проблеме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b="1" dirty="0">
                <a:solidFill>
                  <a:srgbClr val="C00000"/>
                </a:solidFill>
              </a:rPr>
              <a:t>они чаще приводят примеры из жизни, чем вспоминают </a:t>
            </a:r>
            <a:r>
              <a:rPr lang="ru-RU" sz="2000" b="1" dirty="0" smtClean="0">
                <a:solidFill>
                  <a:srgbClr val="C00000"/>
                </a:solidFill>
              </a:rPr>
              <a:t>прочитанное произведение</a:t>
            </a:r>
            <a:r>
              <a:rPr lang="ru-RU" sz="2000" b="1" dirty="0">
                <a:solidFill>
                  <a:srgbClr val="C00000"/>
                </a:solidFill>
              </a:rPr>
              <a:t>, в котором поднимается та или иная проблема</a:t>
            </a:r>
            <a:r>
              <a:rPr lang="ru-RU" sz="2000" dirty="0">
                <a:solidFill>
                  <a:srgbClr val="002060"/>
                </a:solidFill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</a:rPr>
              <a:t>Случается, что именно неспособность найти литературные аргументы оказывается решающим фактором при формулировке </a:t>
            </a:r>
            <a:r>
              <a:rPr lang="ru-RU" sz="2000" b="1" dirty="0">
                <a:solidFill>
                  <a:srgbClr val="002060"/>
                </a:solidFill>
              </a:rPr>
              <a:t>экзаменуемым проблемы исходного текста</a:t>
            </a:r>
            <a:r>
              <a:rPr lang="ru-RU" sz="2000" b="1" dirty="0" smtClean="0">
                <a:solidFill>
                  <a:srgbClr val="002060"/>
                </a:solidFill>
              </a:rPr>
              <a:t>;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это нередко приводит </a:t>
            </a:r>
            <a:r>
              <a:rPr lang="ru-RU" sz="2000" dirty="0" smtClean="0">
                <a:solidFill>
                  <a:srgbClr val="002060"/>
                </a:solidFill>
              </a:rPr>
              <a:t>к обнулению </a:t>
            </a:r>
            <a:r>
              <a:rPr lang="ru-RU" sz="2000" dirty="0">
                <a:solidFill>
                  <a:srgbClr val="002060"/>
                </a:solidFill>
              </a:rPr>
              <a:t>по первым четырём критериям, поскольку сформулированная в </a:t>
            </a:r>
            <a:r>
              <a:rPr lang="ru-RU" sz="2000" dirty="0" smtClean="0">
                <a:solidFill>
                  <a:srgbClr val="002060"/>
                </a:solidFill>
              </a:rPr>
              <a:t>итоге проблема </a:t>
            </a:r>
            <a:r>
              <a:rPr lang="ru-RU" sz="2000" dirty="0">
                <a:solidFill>
                  <a:srgbClr val="002060"/>
                </a:solidFill>
              </a:rPr>
              <a:t>в авторском тексте не представлена. Уводя своё рассуждение в совершенно </a:t>
            </a:r>
            <a:r>
              <a:rPr lang="ru-RU" sz="2000" dirty="0" smtClean="0">
                <a:solidFill>
                  <a:srgbClr val="002060"/>
                </a:solidFill>
              </a:rPr>
              <a:t>иное русло</a:t>
            </a:r>
            <a:r>
              <a:rPr lang="ru-RU" sz="2000" dirty="0">
                <a:solidFill>
                  <a:srgbClr val="002060"/>
                </a:solidFill>
              </a:rPr>
              <a:t>, экзаменуемый таким образом проявляет полное непонимание сути </a:t>
            </a:r>
            <a:r>
              <a:rPr lang="ru-RU" sz="2000" dirty="0" smtClean="0">
                <a:solidFill>
                  <a:srgbClr val="002060"/>
                </a:solidFill>
              </a:rPr>
              <a:t>исходного текста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388011" y="260648"/>
            <a:ext cx="756084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Проблема № 3.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Аргументация (К4)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31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916831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Для выявления существующих тенденций в выборе выпускниками примеров </a:t>
            </a:r>
            <a:r>
              <a:rPr lang="ru-RU" dirty="0" smtClean="0">
                <a:solidFill>
                  <a:srgbClr val="002060"/>
                </a:solidFill>
              </a:rPr>
              <a:t>для аргументации </a:t>
            </a:r>
            <a:r>
              <a:rPr lang="ru-RU" dirty="0">
                <a:solidFill>
                  <a:srgbClr val="002060"/>
                </a:solidFill>
              </a:rPr>
              <a:t>(К4) было проанализировано 3000 работ, написанных на основе 10 </a:t>
            </a:r>
            <a:r>
              <a:rPr lang="ru-RU" dirty="0" smtClean="0">
                <a:solidFill>
                  <a:srgbClr val="002060"/>
                </a:solidFill>
              </a:rPr>
              <a:t>разных текстов</a:t>
            </a:r>
            <a:r>
              <a:rPr lang="ru-RU" dirty="0">
                <a:solidFill>
                  <a:srgbClr val="002060"/>
                </a:solidFill>
              </a:rPr>
              <a:t>, предложенных в ЕГЭ 2015 г. Результаты анализа показали, </a:t>
            </a:r>
            <a:r>
              <a:rPr lang="ru-RU" b="1" dirty="0">
                <a:solidFill>
                  <a:srgbClr val="C00000"/>
                </a:solidFill>
              </a:rPr>
              <a:t>что </a:t>
            </a:r>
            <a:r>
              <a:rPr lang="ru-RU" b="1" dirty="0" smtClean="0">
                <a:solidFill>
                  <a:srgbClr val="C00000"/>
                </a:solidFill>
              </a:rPr>
              <a:t>практически каждый </a:t>
            </a:r>
            <a:r>
              <a:rPr lang="ru-RU" b="1" dirty="0">
                <a:solidFill>
                  <a:srgbClr val="C00000"/>
                </a:solidFill>
              </a:rPr>
              <a:t>пятый выпускник не может привести аргумент из читательского опыта. </a:t>
            </a:r>
            <a:r>
              <a:rPr lang="ru-RU" dirty="0">
                <a:solidFill>
                  <a:srgbClr val="002060"/>
                </a:solidFill>
              </a:rPr>
              <a:t>Это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свидетельствует о необходимости расширения круга чтения школьников, </a:t>
            </a:r>
            <a:r>
              <a:rPr lang="ru-RU" dirty="0" smtClean="0">
                <a:solidFill>
                  <a:srgbClr val="002060"/>
                </a:solidFill>
              </a:rPr>
              <a:t>культуры представления </a:t>
            </a:r>
            <a:r>
              <a:rPr lang="ru-RU" dirty="0">
                <a:solidFill>
                  <a:srgbClr val="002060"/>
                </a:solidFill>
              </a:rPr>
              <a:t>собственного взгляда на актуальные вопросы, составляющие </a:t>
            </a:r>
            <a:r>
              <a:rPr lang="ru-RU" dirty="0" smtClean="0">
                <a:solidFill>
                  <a:srgbClr val="002060"/>
                </a:solidFill>
              </a:rPr>
              <a:t>нравственные ценности </a:t>
            </a:r>
            <a:r>
              <a:rPr lang="ru-RU" dirty="0">
                <a:solidFill>
                  <a:srgbClr val="002060"/>
                </a:solidFill>
              </a:rPr>
              <a:t>общества и человека, живущего в </a:t>
            </a:r>
            <a:r>
              <a:rPr lang="ru-RU" dirty="0" smtClean="0">
                <a:solidFill>
                  <a:srgbClr val="002060"/>
                </a:solidFill>
              </a:rPr>
              <a:t>нём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375226" y="260648"/>
            <a:ext cx="756084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Анализ примеров для аргументации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Выявленные проблемы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31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1556792"/>
            <a:ext cx="78204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002060"/>
                </a:solidFill>
              </a:rPr>
              <a:t>В качестве аргументации своего мнения выпускники чаще всего (26–46</a:t>
            </a:r>
            <a:r>
              <a:rPr lang="ru-RU" sz="2000" dirty="0" smtClean="0">
                <a:solidFill>
                  <a:srgbClr val="002060"/>
                </a:solidFill>
              </a:rPr>
              <a:t>%) </a:t>
            </a:r>
            <a:r>
              <a:rPr lang="ru-RU" sz="2000" b="1" dirty="0" smtClean="0">
                <a:solidFill>
                  <a:srgbClr val="C00000"/>
                </a:solidFill>
              </a:rPr>
              <a:t>привлекают </a:t>
            </a:r>
            <a:r>
              <a:rPr lang="ru-RU" sz="2000" b="1" dirty="0">
                <a:solidFill>
                  <a:srgbClr val="C00000"/>
                </a:solidFill>
              </a:rPr>
              <a:t>примеры из произведений, которые изучались по программе в 10–11 классах</a:t>
            </a:r>
            <a:r>
              <a:rPr lang="ru-RU" sz="2000" b="1" dirty="0" smtClean="0">
                <a:solidFill>
                  <a:srgbClr val="C00000"/>
                </a:solidFill>
              </a:rPr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При </a:t>
            </a:r>
            <a:r>
              <a:rPr lang="ru-RU" sz="2000" dirty="0">
                <a:solidFill>
                  <a:srgbClr val="002060"/>
                </a:solidFill>
              </a:rPr>
              <a:t>этом в качестве примеров для аргументации своего мнения выпускники чаще </a:t>
            </a:r>
            <a:r>
              <a:rPr lang="ru-RU" sz="2000" dirty="0" smtClean="0">
                <a:solidFill>
                  <a:srgbClr val="002060"/>
                </a:solidFill>
              </a:rPr>
              <a:t>всего привлекают </a:t>
            </a:r>
            <a:r>
              <a:rPr lang="ru-RU" sz="2000" dirty="0">
                <a:solidFill>
                  <a:srgbClr val="002060"/>
                </a:solidFill>
              </a:rPr>
              <a:t>примеры </a:t>
            </a:r>
            <a:r>
              <a:rPr lang="ru-RU" sz="2000" b="1" dirty="0">
                <a:solidFill>
                  <a:srgbClr val="C00000"/>
                </a:solidFill>
              </a:rPr>
              <a:t>из произведений русской литературы XIX в. (22–52%).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Самый низкий </a:t>
            </a:r>
            <a:r>
              <a:rPr lang="ru-RU" sz="2000" b="1" dirty="0">
                <a:solidFill>
                  <a:srgbClr val="C00000"/>
                </a:solidFill>
              </a:rPr>
              <a:t>процент выбора примеров </a:t>
            </a:r>
            <a:r>
              <a:rPr lang="ru-RU" sz="2000" dirty="0">
                <a:solidFill>
                  <a:srgbClr val="002060"/>
                </a:solidFill>
              </a:rPr>
              <a:t>по этому параметру выпускники делают </a:t>
            </a:r>
            <a:r>
              <a:rPr lang="ru-RU" sz="2000" b="1" dirty="0" smtClean="0">
                <a:solidFill>
                  <a:srgbClr val="C00000"/>
                </a:solidFill>
              </a:rPr>
              <a:t>из произведений </a:t>
            </a:r>
            <a:r>
              <a:rPr lang="ru-RU" sz="2000" b="1" dirty="0">
                <a:solidFill>
                  <a:srgbClr val="C00000"/>
                </a:solidFill>
              </a:rPr>
              <a:t>современной российской литературы</a:t>
            </a:r>
            <a:r>
              <a:rPr lang="ru-RU" sz="2000" dirty="0">
                <a:solidFill>
                  <a:srgbClr val="002060"/>
                </a:solidFill>
              </a:rPr>
              <a:t>, этот выбор не превышает 1% </a:t>
            </a:r>
            <a:r>
              <a:rPr lang="ru-RU" sz="2000" dirty="0" smtClean="0">
                <a:solidFill>
                  <a:srgbClr val="002060"/>
                </a:solidFill>
              </a:rPr>
              <a:t>от общего </a:t>
            </a:r>
            <a:r>
              <a:rPr lang="ru-RU" sz="2000" dirty="0">
                <a:solidFill>
                  <a:srgbClr val="002060"/>
                </a:solidFill>
              </a:rPr>
              <a:t>количества во всех анализируемых работах</a:t>
            </a:r>
            <a:r>
              <a:rPr lang="ru-RU" sz="2000" dirty="0" smtClean="0">
                <a:solidFill>
                  <a:srgbClr val="002060"/>
                </a:solidFill>
              </a:rPr>
              <a:t>.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rgbClr val="002060"/>
                </a:solidFill>
              </a:rPr>
              <a:t>Результаты </a:t>
            </a:r>
            <a:r>
              <a:rPr lang="ru-RU" sz="2000" dirty="0">
                <a:solidFill>
                  <a:srgbClr val="002060"/>
                </a:solidFill>
              </a:rPr>
              <a:t>проведённого анализа позволяют констатировать, что, </a:t>
            </a:r>
            <a:r>
              <a:rPr lang="ru-RU" sz="2000" dirty="0" smtClean="0">
                <a:solidFill>
                  <a:srgbClr val="002060"/>
                </a:solidFill>
              </a:rPr>
              <a:t>выбор примеров </a:t>
            </a:r>
            <a:r>
              <a:rPr lang="ru-RU" sz="2000" dirty="0">
                <a:solidFill>
                  <a:srgbClr val="002060"/>
                </a:solidFill>
              </a:rPr>
              <a:t>для аргументации </a:t>
            </a:r>
            <a:r>
              <a:rPr lang="ru-RU" sz="2000" dirty="0" smtClean="0">
                <a:solidFill>
                  <a:srgbClr val="002060"/>
                </a:solidFill>
              </a:rPr>
              <a:t>достаточно </a:t>
            </a:r>
            <a:r>
              <a:rPr lang="ru-RU" sz="2000" b="1" dirty="0" smtClean="0">
                <a:solidFill>
                  <a:srgbClr val="C00000"/>
                </a:solidFill>
              </a:rPr>
              <a:t>узок и </a:t>
            </a:r>
            <a:r>
              <a:rPr lang="ru-RU" sz="2000" b="1" dirty="0">
                <a:solidFill>
                  <a:srgbClr val="C00000"/>
                </a:solidFill>
              </a:rPr>
              <a:t>связан у значительной части выпускников только с одним-двумя </a:t>
            </a:r>
            <a:r>
              <a:rPr lang="ru-RU" sz="2000" b="1" dirty="0" smtClean="0">
                <a:solidFill>
                  <a:srgbClr val="C00000"/>
                </a:solidFill>
              </a:rPr>
              <a:t>произведениями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375226" y="260648"/>
            <a:ext cx="756084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Анализ примеров для аргументации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Выявленные проблемы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48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98532" y="1844824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 связи с этим следует особенно отметить, что для учителя по-прежнему актуальной остаётся задача </a:t>
            </a:r>
            <a:r>
              <a:rPr lang="ru-RU" sz="2000" dirty="0">
                <a:solidFill>
                  <a:srgbClr val="002060"/>
                </a:solidFill>
              </a:rPr>
              <a:t>организации систематического чтения </a:t>
            </a:r>
            <a:r>
              <a:rPr lang="ru-RU" sz="2000" dirty="0" smtClean="0">
                <a:solidFill>
                  <a:srgbClr val="002060"/>
                </a:solidFill>
              </a:rPr>
              <a:t>школьников. </a:t>
            </a:r>
            <a:r>
              <a:rPr lang="ru-RU" sz="2000" b="1" dirty="0" smtClean="0">
                <a:solidFill>
                  <a:srgbClr val="C00000"/>
                </a:solidFill>
              </a:rPr>
              <a:t>Решение проблемы </a:t>
            </a:r>
            <a:r>
              <a:rPr lang="ru-RU" sz="2000" b="1" dirty="0">
                <a:solidFill>
                  <a:srgbClr val="C00000"/>
                </a:solidFill>
              </a:rPr>
              <a:t>подросткового чтения возможно в объединении усилий всех </a:t>
            </a:r>
            <a:r>
              <a:rPr lang="ru-RU" sz="2000" b="1" dirty="0" smtClean="0">
                <a:solidFill>
                  <a:srgbClr val="C00000"/>
                </a:solidFill>
              </a:rPr>
              <a:t>учителей-предметников</a:t>
            </a:r>
            <a:r>
              <a:rPr lang="ru-RU" sz="2000" b="1" dirty="0">
                <a:solidFill>
                  <a:srgbClr val="C00000"/>
                </a:solidFill>
              </a:rPr>
              <a:t>, в реализации программ элективных курсов, направленных на </a:t>
            </a:r>
            <a:r>
              <a:rPr lang="ru-RU" sz="2000" b="1" dirty="0" smtClean="0">
                <a:solidFill>
                  <a:srgbClr val="C00000"/>
                </a:solidFill>
              </a:rPr>
              <a:t>поддержку чтения</a:t>
            </a:r>
            <a:r>
              <a:rPr lang="ru-RU" sz="2000" dirty="0"/>
              <a:t>, </a:t>
            </a:r>
            <a:r>
              <a:rPr lang="ru-RU" sz="2000" dirty="0">
                <a:solidFill>
                  <a:srgbClr val="002060"/>
                </a:solidFill>
              </a:rPr>
              <a:t>формирование мировоззренческих установок и обретения личностных </a:t>
            </a:r>
            <a:r>
              <a:rPr lang="ru-RU" sz="2000" dirty="0" smtClean="0">
                <a:solidFill>
                  <a:srgbClr val="002060"/>
                </a:solidFill>
              </a:rPr>
              <a:t>смыслов, необходимых </a:t>
            </a:r>
            <a:r>
              <a:rPr lang="ru-RU" sz="2000" dirty="0">
                <a:solidFill>
                  <a:srgbClr val="002060"/>
                </a:solidFill>
              </a:rPr>
              <a:t>для позитивного отношения подростка к окружающему миру как одного </a:t>
            </a:r>
            <a:r>
              <a:rPr lang="ru-RU" sz="2000" dirty="0" smtClean="0">
                <a:solidFill>
                  <a:srgbClr val="002060"/>
                </a:solidFill>
              </a:rPr>
              <a:t>из ключевых </a:t>
            </a:r>
            <a:r>
              <a:rPr lang="ru-RU" sz="2000" dirty="0">
                <a:solidFill>
                  <a:srgbClr val="002060"/>
                </a:solidFill>
              </a:rPr>
              <a:t>результатов чтения и анализа литературных </a:t>
            </a:r>
            <a:r>
              <a:rPr lang="ru-RU" sz="2000" dirty="0" smtClean="0">
                <a:solidFill>
                  <a:srgbClr val="002060"/>
                </a:solidFill>
              </a:rPr>
              <a:t>произведений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619671" y="260648"/>
            <a:ext cx="7195685" cy="9361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Пути решения: организация систематического чтения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80311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3111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1916832"/>
            <a:ext cx="71287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Анализ выполнения задания с развёрнутым ответом также показал, что в целом работы экзаменуемых отличаются логичностью (</a:t>
            </a:r>
            <a:r>
              <a:rPr lang="ru-RU" sz="2000" dirty="0">
                <a:solidFill>
                  <a:srgbClr val="002060"/>
                </a:solidFill>
              </a:rPr>
              <a:t>критерий К5): не допуская </a:t>
            </a:r>
            <a:r>
              <a:rPr lang="ru-RU" sz="2000" dirty="0" smtClean="0">
                <a:solidFill>
                  <a:srgbClr val="002060"/>
                </a:solidFill>
              </a:rPr>
              <a:t>логических ошибок </a:t>
            </a:r>
            <a:r>
              <a:rPr lang="ru-RU" sz="2000" dirty="0">
                <a:solidFill>
                  <a:srgbClr val="002060"/>
                </a:solidFill>
              </a:rPr>
              <a:t>и ошибок в абзацном членении текста, экзаменуемые с хорошим и </a:t>
            </a:r>
            <a:r>
              <a:rPr lang="ru-RU" sz="2000" dirty="0" smtClean="0">
                <a:solidFill>
                  <a:srgbClr val="002060"/>
                </a:solidFill>
              </a:rPr>
              <a:t>отличным уровнями </a:t>
            </a:r>
            <a:r>
              <a:rPr lang="ru-RU" sz="2000" dirty="0">
                <a:solidFill>
                  <a:srgbClr val="002060"/>
                </a:solidFill>
              </a:rPr>
              <a:t>подготовки демонстрируют умение правильно </a:t>
            </a:r>
            <a:r>
              <a:rPr lang="ru-RU" sz="2000" dirty="0" smtClean="0">
                <a:solidFill>
                  <a:srgbClr val="002060"/>
                </a:solidFill>
              </a:rPr>
              <a:t>организовывать, структурировать </a:t>
            </a:r>
            <a:r>
              <a:rPr lang="ru-RU" sz="2000" dirty="0">
                <a:solidFill>
                  <a:srgbClr val="002060"/>
                </a:solidFill>
              </a:rPr>
              <a:t>свой собственный </a:t>
            </a:r>
            <a:r>
              <a:rPr lang="ru-RU" sz="2000" dirty="0" smtClean="0">
                <a:solidFill>
                  <a:srgbClr val="002060"/>
                </a:solidFill>
              </a:rPr>
              <a:t>текст.</a:t>
            </a: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Однако </a:t>
            </a:r>
            <a:r>
              <a:rPr lang="ru-RU" sz="2000" b="1" dirty="0">
                <a:solidFill>
                  <a:srgbClr val="C00000"/>
                </a:solidFill>
              </a:rPr>
              <a:t>у участников с </a:t>
            </a:r>
            <a:r>
              <a:rPr lang="ru-RU" sz="2000" b="1" dirty="0" smtClean="0">
                <a:solidFill>
                  <a:srgbClr val="C00000"/>
                </a:solidFill>
              </a:rPr>
              <a:t>удовлетворительной подготовкой </a:t>
            </a:r>
            <a:r>
              <a:rPr lang="ru-RU" sz="2000" b="1" dirty="0">
                <a:solidFill>
                  <a:srgbClr val="C00000"/>
                </a:solidFill>
              </a:rPr>
              <a:t>результат по критерию К5 едва превышает 50</a:t>
            </a:r>
            <a:r>
              <a:rPr lang="ru-RU" sz="2000" b="1" dirty="0" smtClean="0">
                <a:solidFill>
                  <a:srgbClr val="C00000"/>
                </a:solidFill>
              </a:rPr>
              <a:t>%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388011" y="260648"/>
            <a:ext cx="756084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Проблема № 4.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Логика сочинения (К5)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192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34124" y="1772816"/>
            <a:ext cx="74888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Фиксируется достаточно низкий уровень практической грамотности выпускников</a:t>
            </a:r>
            <a:r>
              <a:rPr lang="ru-RU" sz="2000" dirty="0" smtClean="0">
                <a:solidFill>
                  <a:srgbClr val="002060"/>
                </a:solidFill>
              </a:rPr>
              <a:t>: результаты </a:t>
            </a:r>
            <a:r>
              <a:rPr lang="ru-RU" sz="2000" dirty="0">
                <a:solidFill>
                  <a:srgbClr val="002060"/>
                </a:solidFill>
              </a:rPr>
              <a:t>по критериям К7–К9 самые низкие у всех групп экзаменуемых. </a:t>
            </a:r>
            <a:r>
              <a:rPr lang="ru-RU" sz="2000" b="1" dirty="0" smtClean="0">
                <a:solidFill>
                  <a:srgbClr val="C00000"/>
                </a:solidFill>
              </a:rPr>
              <a:t>Причем наибольший </a:t>
            </a:r>
            <a:r>
              <a:rPr lang="ru-RU" sz="2000" b="1" dirty="0">
                <a:solidFill>
                  <a:srgbClr val="C00000"/>
                </a:solidFill>
              </a:rPr>
              <a:t>«провал» наблюдается по критерию К8 «Соблюдение </a:t>
            </a:r>
            <a:r>
              <a:rPr lang="ru-RU" sz="2000" b="1" dirty="0" smtClean="0">
                <a:solidFill>
                  <a:srgbClr val="C00000"/>
                </a:solidFill>
              </a:rPr>
              <a:t>пунктуационных норм».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По-прежнему </a:t>
            </a:r>
            <a:r>
              <a:rPr lang="ru-RU" sz="2000" dirty="0">
                <a:solidFill>
                  <a:srgbClr val="002060"/>
                </a:solidFill>
              </a:rPr>
              <a:t>пунктуационные ошибки «занимают первое место по сравнению с </a:t>
            </a:r>
            <a:r>
              <a:rPr lang="ru-RU" sz="2000" dirty="0" smtClean="0">
                <a:solidFill>
                  <a:srgbClr val="002060"/>
                </a:solidFill>
              </a:rPr>
              <a:t>другими типами </a:t>
            </a:r>
            <a:r>
              <a:rPr lang="ru-RU" sz="2000" dirty="0">
                <a:solidFill>
                  <a:srgbClr val="002060"/>
                </a:solidFill>
              </a:rPr>
              <a:t>ошибок. Их распространённость объясняется чрезвычайной </a:t>
            </a:r>
            <a:r>
              <a:rPr lang="ru-RU" sz="2000" dirty="0" smtClean="0">
                <a:solidFill>
                  <a:srgbClr val="002060"/>
                </a:solidFill>
              </a:rPr>
              <a:t>сложностью  пунктуационного </a:t>
            </a:r>
            <a:r>
              <a:rPr lang="ru-RU" sz="2000" dirty="0">
                <a:solidFill>
                  <a:srgbClr val="002060"/>
                </a:solidFill>
              </a:rPr>
              <a:t>умения, которое основывается не только на знании синтаксиса и </a:t>
            </a:r>
            <a:r>
              <a:rPr lang="ru-RU" sz="2000" dirty="0" smtClean="0">
                <a:solidFill>
                  <a:srgbClr val="002060"/>
                </a:solidFill>
              </a:rPr>
              <a:t>умении достаточно </a:t>
            </a:r>
            <a:r>
              <a:rPr lang="ru-RU" sz="2000" dirty="0">
                <a:solidFill>
                  <a:srgbClr val="002060"/>
                </a:solidFill>
              </a:rPr>
              <a:t>быстро схематизировать структуру записываемого предложения, но и на </a:t>
            </a:r>
            <a:r>
              <a:rPr lang="ru-RU" sz="2000" dirty="0" smtClean="0">
                <a:solidFill>
                  <a:srgbClr val="002060"/>
                </a:solidFill>
              </a:rPr>
              <a:t>умении выражать </a:t>
            </a:r>
            <a:r>
              <a:rPr lang="ru-RU" sz="2000" dirty="0">
                <a:solidFill>
                  <a:srgbClr val="002060"/>
                </a:solidFill>
              </a:rPr>
              <a:t>разные смыслы в коммуникативных единицах – предложении и </a:t>
            </a:r>
            <a:r>
              <a:rPr lang="ru-RU" sz="2000" dirty="0" smtClean="0">
                <a:solidFill>
                  <a:srgbClr val="002060"/>
                </a:solidFill>
              </a:rPr>
              <a:t>тексте»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388011" y="260648"/>
            <a:ext cx="756084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Проблема № 5.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Грамотность (К7 – К9)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317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68031" y="1028343"/>
            <a:ext cx="7200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Следует </a:t>
            </a:r>
            <a:r>
              <a:rPr lang="ru-RU" sz="2000" b="1" dirty="0">
                <a:solidFill>
                  <a:srgbClr val="C00000"/>
                </a:solidFill>
              </a:rPr>
              <a:t>создавать благоприятные условия для развития и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</a:rPr>
              <a:t>совершенствования связной речи обучающихся: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больше </a:t>
            </a:r>
            <a:r>
              <a:rPr lang="ru-RU" sz="2000" b="1" dirty="0">
                <a:solidFill>
                  <a:srgbClr val="002060"/>
                </a:solidFill>
              </a:rPr>
              <a:t>работать с текстом</a:t>
            </a:r>
            <a:r>
              <a:rPr lang="ru-RU" sz="2000" dirty="0">
                <a:solidFill>
                  <a:srgbClr val="002060"/>
                </a:solidFill>
              </a:rPr>
              <a:t>, </a:t>
            </a:r>
            <a:r>
              <a:rPr lang="ru-RU" sz="2000" dirty="0" smtClean="0">
                <a:solidFill>
                  <a:srgbClr val="002060"/>
                </a:solidFill>
              </a:rPr>
              <a:t>на протяжении </a:t>
            </a:r>
            <a:r>
              <a:rPr lang="ru-RU" sz="2000" dirty="0">
                <a:solidFill>
                  <a:srgbClr val="002060"/>
                </a:solidFill>
              </a:rPr>
              <a:t>всего школьного курса родного языка отрабатывать навыки </a:t>
            </a:r>
            <a:r>
              <a:rPr lang="ru-RU" sz="2000" dirty="0" smtClean="0">
                <a:solidFill>
                  <a:srgbClr val="002060"/>
                </a:solidFill>
              </a:rPr>
              <a:t>рационального чтения </a:t>
            </a:r>
            <a:r>
              <a:rPr lang="ru-RU" sz="2000" dirty="0">
                <a:solidFill>
                  <a:srgbClr val="002060"/>
                </a:solidFill>
              </a:rPr>
              <a:t>учебных, научно-популярных, публицистических текстов, формируя на </a:t>
            </a:r>
            <a:r>
              <a:rPr lang="ru-RU" sz="2000" dirty="0" smtClean="0">
                <a:solidFill>
                  <a:srgbClr val="002060"/>
                </a:solidFill>
              </a:rPr>
              <a:t>этой основе </a:t>
            </a:r>
            <a:r>
              <a:rPr lang="ru-RU" sz="2000" dirty="0" err="1">
                <a:solidFill>
                  <a:srgbClr val="002060"/>
                </a:solidFill>
              </a:rPr>
              <a:t>общеучебные</a:t>
            </a:r>
            <a:r>
              <a:rPr lang="ru-RU" sz="2000" dirty="0">
                <a:solidFill>
                  <a:srgbClr val="002060"/>
                </a:solidFill>
              </a:rPr>
              <a:t> умения работы с </a:t>
            </a:r>
            <a:r>
              <a:rPr lang="ru-RU" sz="2000" dirty="0" smtClean="0">
                <a:solidFill>
                  <a:srgbClr val="002060"/>
                </a:solidFill>
              </a:rPr>
              <a:t>книгой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обучать </a:t>
            </a:r>
            <a:r>
              <a:rPr lang="ru-RU" sz="2000" b="1" dirty="0">
                <a:solidFill>
                  <a:srgbClr val="002060"/>
                </a:solidFill>
              </a:rPr>
              <a:t>анализу текста</a:t>
            </a:r>
            <a:r>
              <a:rPr lang="ru-RU" sz="2000" dirty="0">
                <a:solidFill>
                  <a:srgbClr val="002060"/>
                </a:solidFill>
              </a:rPr>
              <a:t>, обращая </a:t>
            </a:r>
            <a:r>
              <a:rPr lang="ru-RU" sz="2000" dirty="0" smtClean="0">
                <a:solidFill>
                  <a:srgbClr val="002060"/>
                </a:solidFill>
              </a:rPr>
              <a:t>внимание на </a:t>
            </a:r>
            <a:r>
              <a:rPr lang="ru-RU" sz="2000" dirty="0">
                <a:solidFill>
                  <a:srgbClr val="002060"/>
                </a:solidFill>
              </a:rPr>
              <a:t>эстетическую функцию </a:t>
            </a:r>
            <a:r>
              <a:rPr lang="ru-RU" sz="2000" dirty="0" smtClean="0">
                <a:solidFill>
                  <a:srgbClr val="002060"/>
                </a:solidFill>
              </a:rPr>
              <a:t>языка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учить </a:t>
            </a:r>
            <a:r>
              <a:rPr lang="ru-RU" sz="2000" b="1" dirty="0">
                <a:solidFill>
                  <a:srgbClr val="002060"/>
                </a:solidFill>
              </a:rPr>
              <a:t>письменному пересказу, </a:t>
            </a:r>
            <a:r>
              <a:rPr lang="ru-RU" sz="2000" b="1" dirty="0" smtClean="0">
                <a:solidFill>
                  <a:srgbClr val="002060"/>
                </a:solidFill>
              </a:rPr>
              <a:t>интерпретации и созданию </a:t>
            </a:r>
            <a:r>
              <a:rPr lang="ru-RU" sz="2000" b="1" dirty="0">
                <a:solidFill>
                  <a:srgbClr val="002060"/>
                </a:solidFill>
              </a:rPr>
              <a:t>текстов различных стилей и </a:t>
            </a:r>
            <a:r>
              <a:rPr lang="ru-RU" sz="2000" b="1" dirty="0" smtClean="0">
                <a:solidFill>
                  <a:srgbClr val="002060"/>
                </a:solidFill>
              </a:rPr>
              <a:t>жанров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вырабатывать </a:t>
            </a:r>
            <a:r>
              <a:rPr lang="ru-RU" sz="2000" b="1" dirty="0">
                <a:solidFill>
                  <a:srgbClr val="002060"/>
                </a:solidFill>
              </a:rPr>
              <a:t>у обучающихся </a:t>
            </a:r>
            <a:r>
              <a:rPr lang="ru-RU" sz="2000" b="1" dirty="0" smtClean="0">
                <a:solidFill>
                  <a:srgbClr val="002060"/>
                </a:solidFill>
              </a:rPr>
              <a:t>чёткое понимание </a:t>
            </a:r>
            <a:r>
              <a:rPr lang="ru-RU" sz="2000" b="1" dirty="0">
                <a:solidFill>
                  <a:srgbClr val="002060"/>
                </a:solidFill>
              </a:rPr>
              <a:t>различия между сочинением по литературе и сочинением по русскому </a:t>
            </a:r>
            <a:r>
              <a:rPr lang="ru-RU" sz="2000" b="1" dirty="0" smtClean="0">
                <a:solidFill>
                  <a:srgbClr val="002060"/>
                </a:solidFill>
              </a:rPr>
              <a:t>языку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2060"/>
                </a:solidFill>
              </a:rPr>
              <a:t>постоянно </a:t>
            </a:r>
            <a:r>
              <a:rPr lang="ru-RU" sz="2000" b="1" dirty="0">
                <a:solidFill>
                  <a:srgbClr val="002060"/>
                </a:solidFill>
              </a:rPr>
              <a:t>знакомить их с особенностями и критериями оценки сочинения на </a:t>
            </a:r>
            <a:r>
              <a:rPr lang="ru-RU" sz="2000" b="1" dirty="0" smtClean="0">
                <a:solidFill>
                  <a:srgbClr val="002060"/>
                </a:solidFill>
              </a:rPr>
              <a:t>базе исходного текста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1388011" y="260648"/>
            <a:ext cx="756084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Рекомендации общего характера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615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35696" y="1986769"/>
            <a:ext cx="65527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Особое значение приобретает </a:t>
            </a:r>
            <a:r>
              <a:rPr lang="ru-RU" sz="2000" b="1" dirty="0">
                <a:solidFill>
                  <a:srgbClr val="C00000"/>
                </a:solidFill>
              </a:rPr>
              <a:t>умение анализировать и редактировать </a:t>
            </a:r>
            <a:r>
              <a:rPr lang="ru-RU" sz="2000" b="1" dirty="0" smtClean="0">
                <a:solidFill>
                  <a:srgbClr val="C00000"/>
                </a:solidFill>
              </a:rPr>
              <a:t>собственные письменные </a:t>
            </a:r>
            <a:r>
              <a:rPr lang="ru-RU" sz="2000" b="1" dirty="0">
                <a:solidFill>
                  <a:srgbClr val="C00000"/>
                </a:solidFill>
              </a:rPr>
              <a:t>работы</a:t>
            </a:r>
            <a:r>
              <a:rPr lang="ru-RU" sz="2000" dirty="0">
                <a:solidFill>
                  <a:srgbClr val="002060"/>
                </a:solidFill>
              </a:rPr>
              <a:t>. Более 20% экзаменуемых не работают на экзамене с черновиком</a:t>
            </a:r>
            <a:r>
              <a:rPr lang="ru-RU" sz="2000" dirty="0" smtClean="0">
                <a:solidFill>
                  <a:srgbClr val="002060"/>
                </a:solidFill>
              </a:rPr>
              <a:t>, что</a:t>
            </a:r>
            <a:r>
              <a:rPr lang="ru-RU" sz="2000" dirty="0">
                <a:solidFill>
                  <a:srgbClr val="002060"/>
                </a:solidFill>
              </a:rPr>
              <a:t>, безусловно, сказывается на качестве написания </a:t>
            </a:r>
            <a:r>
              <a:rPr lang="ru-RU" sz="2000" dirty="0" smtClean="0">
                <a:solidFill>
                  <a:srgbClr val="002060"/>
                </a:solidFill>
              </a:rPr>
              <a:t>сочинения-рассуждения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388011" y="260648"/>
            <a:ext cx="7560840" cy="64807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Рекомендации общего характера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74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62398" y="1916832"/>
            <a:ext cx="770396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Часть 2 экзаменационной работы </a:t>
            </a:r>
            <a:r>
              <a:rPr lang="ru-RU" sz="2000" dirty="0" smtClean="0">
                <a:solidFill>
                  <a:srgbClr val="002060"/>
                </a:solidFill>
              </a:rPr>
              <a:t>направлена </a:t>
            </a:r>
            <a:r>
              <a:rPr lang="ru-RU" sz="2000" dirty="0">
                <a:solidFill>
                  <a:srgbClr val="002060"/>
                </a:solidFill>
              </a:rPr>
              <a:t>на создание сочинения-рассуждения, которое позволяет проверить </a:t>
            </a:r>
            <a:r>
              <a:rPr lang="ru-RU" sz="2000" dirty="0" smtClean="0">
                <a:solidFill>
                  <a:srgbClr val="002060"/>
                </a:solidFill>
              </a:rPr>
              <a:t>уровень </a:t>
            </a:r>
            <a:r>
              <a:rPr lang="ru-RU" sz="2000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разнообразных речевых умений и навыков, составляющих </a:t>
            </a:r>
            <a:r>
              <a:rPr lang="ru-RU" sz="2000" dirty="0" smtClean="0">
                <a:solidFill>
                  <a:srgbClr val="002060"/>
                </a:solidFill>
              </a:rPr>
              <a:t>основу коммуникативной </a:t>
            </a:r>
            <a:r>
              <a:rPr lang="ru-RU" sz="2000" dirty="0">
                <a:solidFill>
                  <a:srgbClr val="002060"/>
                </a:solidFill>
              </a:rPr>
              <a:t>компетенции </a:t>
            </a:r>
            <a:r>
              <a:rPr lang="ru-RU" sz="2000" dirty="0" smtClean="0">
                <a:solidFill>
                  <a:srgbClr val="002060"/>
                </a:solidFill>
              </a:rPr>
              <a:t>обучающихся: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адекватно воспринимать информацию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развивать </a:t>
            </a:r>
            <a:r>
              <a:rPr lang="ru-RU" sz="2000" b="1" dirty="0">
                <a:solidFill>
                  <a:srgbClr val="C00000"/>
                </a:solidFill>
              </a:rPr>
              <a:t>мысль </a:t>
            </a:r>
            <a:r>
              <a:rPr lang="ru-RU" sz="2000" b="1" dirty="0" smtClean="0">
                <a:solidFill>
                  <a:srgbClr val="C00000"/>
                </a:solidFill>
              </a:rPr>
              <a:t>автора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аргументировать </a:t>
            </a:r>
            <a:r>
              <a:rPr lang="ru-RU" sz="2000" b="1" dirty="0">
                <a:solidFill>
                  <a:srgbClr val="C00000"/>
                </a:solidFill>
              </a:rPr>
              <a:t>свою </a:t>
            </a:r>
            <a:r>
              <a:rPr lang="ru-RU" sz="2000" b="1" dirty="0" smtClean="0">
                <a:solidFill>
                  <a:srgbClr val="C00000"/>
                </a:solidFill>
              </a:rPr>
              <a:t>позицию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последовательно и связно </a:t>
            </a:r>
            <a:r>
              <a:rPr lang="ru-RU" sz="2000" b="1" dirty="0">
                <a:solidFill>
                  <a:srgbClr val="C00000"/>
                </a:solidFill>
              </a:rPr>
              <a:t>излагать свою </a:t>
            </a:r>
            <a:r>
              <a:rPr lang="ru-RU" sz="2000" b="1" dirty="0" smtClean="0">
                <a:solidFill>
                  <a:srgbClr val="C00000"/>
                </a:solidFill>
              </a:rPr>
              <a:t>мысль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выбирать нужные для данного случая стиль и тип речи</a:t>
            </a:r>
            <a:r>
              <a:rPr lang="ru-RU" sz="2000" b="1" dirty="0" smtClean="0">
                <a:solidFill>
                  <a:srgbClr val="C00000"/>
                </a:solidFill>
              </a:rPr>
              <a:t>, отбирать </a:t>
            </a:r>
            <a:r>
              <a:rPr lang="ru-RU" sz="2000" b="1" dirty="0">
                <a:solidFill>
                  <a:srgbClr val="C00000"/>
                </a:solidFill>
              </a:rPr>
              <a:t>языковые средства, обеспечивающие точность и выразительность </a:t>
            </a:r>
            <a:r>
              <a:rPr lang="ru-RU" sz="2000" b="1" dirty="0" smtClean="0">
                <a:solidFill>
                  <a:srgbClr val="C00000"/>
                </a:solidFill>
              </a:rPr>
              <a:t>речи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</a:rPr>
              <a:t>соблюдать </a:t>
            </a:r>
            <a:r>
              <a:rPr lang="ru-RU" sz="2000" b="1" dirty="0">
                <a:solidFill>
                  <a:srgbClr val="C00000"/>
                </a:solidFill>
              </a:rPr>
              <a:t>письменные нормы русского литературного языка, в том </a:t>
            </a:r>
            <a:r>
              <a:rPr lang="ru-RU" sz="2000" b="1" dirty="0" smtClean="0">
                <a:solidFill>
                  <a:srgbClr val="C00000"/>
                </a:solidFill>
              </a:rPr>
              <a:t>числе орфографические </a:t>
            </a:r>
            <a:r>
              <a:rPr lang="ru-RU" sz="2000" b="1" dirty="0">
                <a:solidFill>
                  <a:srgbClr val="C00000"/>
                </a:solidFill>
              </a:rPr>
              <a:t>и </a:t>
            </a:r>
            <a:r>
              <a:rPr lang="ru-RU" sz="2000" b="1" dirty="0" smtClean="0">
                <a:solidFill>
                  <a:srgbClr val="C00000"/>
                </a:solidFill>
              </a:rPr>
              <a:t>пунктуационные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87484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Сочинение как составляющая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коммуникативной компетенции выпускников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189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19672" y="1916832"/>
            <a:ext cx="68407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Статистика показывает, что все группы экзаменуемых, кроме участников с минимальным уровнем подготовки, овладели умением формулировать проблему, поставленную автором текста (критерий К1), и определять позицию </a:t>
            </a:r>
            <a:r>
              <a:rPr lang="ru-RU" sz="2000" dirty="0">
                <a:solidFill>
                  <a:srgbClr val="002060"/>
                </a:solidFill>
              </a:rPr>
              <a:t>автора по </a:t>
            </a:r>
            <a:r>
              <a:rPr lang="ru-RU" sz="2000" dirty="0" smtClean="0">
                <a:solidFill>
                  <a:srgbClr val="002060"/>
                </a:solidFill>
              </a:rPr>
              <a:t>отношению к </a:t>
            </a:r>
            <a:r>
              <a:rPr lang="ru-RU" sz="2000" dirty="0">
                <a:solidFill>
                  <a:srgbClr val="002060"/>
                </a:solidFill>
              </a:rPr>
              <a:t>этой проблеме (К3) </a:t>
            </a:r>
            <a:r>
              <a:rPr lang="ru-RU" sz="2000" b="1" dirty="0">
                <a:solidFill>
                  <a:srgbClr val="C00000"/>
                </a:solidFill>
              </a:rPr>
              <a:t>в большей степени, чем умением комментировать </a:t>
            </a:r>
            <a:r>
              <a:rPr lang="ru-RU" sz="2000" b="1" dirty="0" smtClean="0">
                <a:solidFill>
                  <a:srgbClr val="C00000"/>
                </a:solidFill>
              </a:rPr>
              <a:t>поставленную проблему </a:t>
            </a:r>
            <a:r>
              <a:rPr lang="ru-RU" sz="2000" b="1" dirty="0">
                <a:solidFill>
                  <a:srgbClr val="C00000"/>
                </a:solidFill>
              </a:rPr>
              <a:t>(К2) и аргументированно выражать свою точку зрения (К4</a:t>
            </a:r>
            <a:r>
              <a:rPr lang="ru-RU" sz="2000" b="1" dirty="0" smtClean="0">
                <a:solidFill>
                  <a:srgbClr val="C00000"/>
                </a:solidFill>
              </a:rPr>
              <a:t>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92211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Проблема №1.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Комментарий к проблеме (К2)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31493" y="2042187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Для </a:t>
            </a:r>
            <a:r>
              <a:rPr lang="ru-RU" sz="2000" dirty="0">
                <a:solidFill>
                  <a:srgbClr val="002060"/>
                </a:solidFill>
              </a:rPr>
              <a:t>успешного выполнения задания 25 нужен </a:t>
            </a:r>
            <a:r>
              <a:rPr lang="ru-RU" sz="2000" b="1" dirty="0">
                <a:solidFill>
                  <a:srgbClr val="C00000"/>
                </a:solidFill>
              </a:rPr>
              <a:t>высокий уровень качества чтения</a:t>
            </a:r>
            <a:r>
              <a:rPr lang="ru-RU" sz="2000" b="1" dirty="0" smtClean="0">
                <a:solidFill>
                  <a:srgbClr val="C00000"/>
                </a:solidFill>
              </a:rPr>
              <a:t>. Текст </a:t>
            </a:r>
            <a:r>
              <a:rPr lang="ru-RU" sz="2000" b="1" dirty="0">
                <a:solidFill>
                  <a:srgbClr val="C00000"/>
                </a:solidFill>
              </a:rPr>
              <a:t>нужно прочитать несколько раз. Чтение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должно быть не просмотровым</a:t>
            </a:r>
            <a:r>
              <a:rPr lang="ru-RU" sz="2000" b="1" dirty="0" smtClean="0">
                <a:solidFill>
                  <a:srgbClr val="C00000"/>
                </a:solidFill>
              </a:rPr>
              <a:t>, а </a:t>
            </a:r>
            <a:r>
              <a:rPr lang="ru-RU" sz="2000" b="1" dirty="0">
                <a:solidFill>
                  <a:srgbClr val="C00000"/>
                </a:solidFill>
              </a:rPr>
              <a:t>изучающим</a:t>
            </a:r>
            <a:r>
              <a:rPr lang="ru-RU" sz="2000" dirty="0">
                <a:solidFill>
                  <a:srgbClr val="002060"/>
                </a:solidFill>
              </a:rPr>
              <a:t>, и уже при первом прочтении нужно обратить внимание не только на </a:t>
            </a:r>
            <a:r>
              <a:rPr lang="ru-RU" sz="2000" dirty="0" smtClean="0">
                <a:solidFill>
                  <a:srgbClr val="002060"/>
                </a:solidFill>
              </a:rPr>
              <a:t>содержание </a:t>
            </a:r>
            <a:r>
              <a:rPr lang="ru-RU" sz="2000" dirty="0">
                <a:solidFill>
                  <a:srgbClr val="002060"/>
                </a:solidFill>
              </a:rPr>
              <a:t>текста, но и на художественные образы текста. Художественные </a:t>
            </a:r>
            <a:r>
              <a:rPr lang="ru-RU" sz="2000" dirty="0" smtClean="0">
                <a:solidFill>
                  <a:srgbClr val="002060"/>
                </a:solidFill>
              </a:rPr>
              <a:t>образы… не </a:t>
            </a:r>
            <a:r>
              <a:rPr lang="ru-RU" sz="2000" dirty="0">
                <a:solidFill>
                  <a:srgbClr val="002060"/>
                </a:solidFill>
              </a:rPr>
              <a:t>украшение, они неразрывно слиты с размышлениями.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707088" cy="9361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Пути решения: изучающее чтение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7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92527" y="1598355"/>
            <a:ext cx="733970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Наибольшее </a:t>
            </a:r>
            <a:r>
              <a:rPr lang="ru-RU" sz="2000" dirty="0">
                <a:solidFill>
                  <a:srgbClr val="002060"/>
                </a:solidFill>
              </a:rPr>
              <a:t>значение приобретают художественные образы в </a:t>
            </a:r>
            <a:r>
              <a:rPr lang="ru-RU" sz="2000" dirty="0" smtClean="0">
                <a:solidFill>
                  <a:srgbClr val="002060"/>
                </a:solidFill>
              </a:rPr>
              <a:t>художественно-публицистических </a:t>
            </a:r>
            <a:r>
              <a:rPr lang="ru-RU" sz="2000" dirty="0">
                <a:solidFill>
                  <a:srgbClr val="002060"/>
                </a:solidFill>
              </a:rPr>
              <a:t>жанрах (очерк, фельетон, памфлет), где они появляются не </a:t>
            </a:r>
            <a:r>
              <a:rPr lang="ru-RU" sz="2000" dirty="0" smtClean="0">
                <a:solidFill>
                  <a:srgbClr val="002060"/>
                </a:solidFill>
              </a:rPr>
              <a:t>случайно и </a:t>
            </a:r>
            <a:r>
              <a:rPr lang="ru-RU" sz="2000" dirty="0">
                <a:solidFill>
                  <a:srgbClr val="002060"/>
                </a:solidFill>
              </a:rPr>
              <a:t>составляют необходимую часть произведений.</a:t>
            </a:r>
            <a:r>
              <a:rPr lang="ru-RU" sz="2000" dirty="0"/>
              <a:t> </a:t>
            </a:r>
            <a:r>
              <a:rPr lang="ru-RU" sz="2000" b="1" dirty="0">
                <a:solidFill>
                  <a:srgbClr val="C00000"/>
                </a:solidFill>
              </a:rPr>
              <a:t>В </a:t>
            </a:r>
            <a:r>
              <a:rPr lang="ru-RU" sz="2000" b="1" dirty="0" smtClean="0">
                <a:solidFill>
                  <a:srgbClr val="C00000"/>
                </a:solidFill>
              </a:rPr>
              <a:t>художественно-публицистических произведениях </a:t>
            </a:r>
            <a:r>
              <a:rPr lang="ru-RU" sz="2000" b="1" dirty="0">
                <a:solidFill>
                  <a:srgbClr val="C00000"/>
                </a:solidFill>
              </a:rPr>
              <a:t>ведущая роль принадлежит автору, который рассказывает, рассуждает</a:t>
            </a:r>
            <a:r>
              <a:rPr lang="ru-RU" sz="2000" b="1" dirty="0" smtClean="0">
                <a:solidFill>
                  <a:srgbClr val="C00000"/>
                </a:solidFill>
              </a:rPr>
              <a:t>, ведёт </a:t>
            </a:r>
            <a:r>
              <a:rPr lang="ru-RU" sz="2000" b="1" dirty="0">
                <a:solidFill>
                  <a:srgbClr val="C00000"/>
                </a:solidFill>
              </a:rPr>
              <a:t>читателя от одного факта к другому, знакомит с явлениями, </a:t>
            </a:r>
            <a:r>
              <a:rPr lang="ru-RU" sz="2000" b="1" dirty="0" smtClean="0">
                <a:solidFill>
                  <a:srgbClr val="C00000"/>
                </a:solidFill>
              </a:rPr>
              <a:t>анализирует и </a:t>
            </a:r>
            <a:r>
              <a:rPr lang="ru-RU" sz="2000" b="1" dirty="0">
                <a:solidFill>
                  <a:srgbClr val="C00000"/>
                </a:solidFill>
              </a:rPr>
              <a:t>разъясняет явления или проблемы. Важно понять, о чём текст и с какой целью </a:t>
            </a:r>
            <a:r>
              <a:rPr lang="ru-RU" sz="2000" b="1" dirty="0" smtClean="0">
                <a:solidFill>
                  <a:srgbClr val="C00000"/>
                </a:solidFill>
              </a:rPr>
              <a:t>автор использует </a:t>
            </a:r>
            <a:r>
              <a:rPr lang="ru-RU" sz="2000" b="1" dirty="0">
                <a:solidFill>
                  <a:srgbClr val="C00000"/>
                </a:solidFill>
              </a:rPr>
              <a:t>тот или иной приём. </a:t>
            </a:r>
            <a:r>
              <a:rPr lang="ru-RU" sz="2000" dirty="0">
                <a:solidFill>
                  <a:srgbClr val="002060"/>
                </a:solidFill>
              </a:rPr>
              <a:t>Уход от основной мысли текста, </a:t>
            </a:r>
            <a:r>
              <a:rPr lang="ru-RU" sz="2000" dirty="0" smtClean="0">
                <a:solidFill>
                  <a:srgbClr val="002060"/>
                </a:solidFill>
              </a:rPr>
              <a:t>внимание  к </a:t>
            </a:r>
            <a:r>
              <a:rPr lang="ru-RU" sz="2000" dirty="0">
                <a:solidFill>
                  <a:srgbClr val="002060"/>
                </a:solidFill>
              </a:rPr>
              <a:t>второстепенным деталям в рассуждениях автора исходного текста </a:t>
            </a:r>
            <a:r>
              <a:rPr lang="ru-RU" sz="2000" dirty="0" smtClean="0">
                <a:solidFill>
                  <a:srgbClr val="002060"/>
                </a:solidFill>
              </a:rPr>
              <a:t>приводит к </a:t>
            </a:r>
            <a:r>
              <a:rPr lang="ru-RU" sz="2000" dirty="0">
                <a:solidFill>
                  <a:srgbClr val="002060"/>
                </a:solidFill>
              </a:rPr>
              <a:t>неправильной формулировке проблемы и оценке сочинения по первым </a:t>
            </a:r>
            <a:r>
              <a:rPr lang="ru-RU" sz="2000" dirty="0" smtClean="0">
                <a:solidFill>
                  <a:srgbClr val="002060"/>
                </a:solidFill>
              </a:rPr>
              <a:t>четырём критериям </a:t>
            </a:r>
            <a:r>
              <a:rPr lang="ru-RU" sz="2000" dirty="0">
                <a:solidFill>
                  <a:srgbClr val="002060"/>
                </a:solidFill>
              </a:rPr>
              <a:t>нулем </a:t>
            </a:r>
            <a:r>
              <a:rPr lang="ru-RU" sz="2000" dirty="0" smtClean="0">
                <a:solidFill>
                  <a:srgbClr val="002060"/>
                </a:solidFill>
              </a:rPr>
              <a:t>баллов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1" y="260648"/>
            <a:ext cx="7195685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Пути решения: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 всесторонний  анализ текста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163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1988840"/>
            <a:ext cx="76997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Ошибки </a:t>
            </a:r>
            <a:r>
              <a:rPr lang="ru-RU" sz="2000" dirty="0">
                <a:solidFill>
                  <a:srgbClr val="002060"/>
                </a:solidFill>
              </a:rPr>
              <a:t>выпускников по критерию К2 обусловлены главным образом </a:t>
            </a:r>
            <a:r>
              <a:rPr lang="ru-RU" sz="2000" dirty="0" smtClean="0">
                <a:solidFill>
                  <a:srgbClr val="002060"/>
                </a:solidFill>
              </a:rPr>
              <a:t>незнанием функции</a:t>
            </a:r>
            <a:r>
              <a:rPr lang="ru-RU" sz="2000" dirty="0">
                <a:solidFill>
                  <a:srgbClr val="002060"/>
                </a:solidFill>
              </a:rPr>
              <a:t>, которую выполняет </a:t>
            </a:r>
            <a:r>
              <a:rPr lang="ru-RU" sz="2000" dirty="0" smtClean="0">
                <a:solidFill>
                  <a:srgbClr val="002060"/>
                </a:solidFill>
              </a:rPr>
              <a:t>комментарий </a:t>
            </a:r>
            <a:r>
              <a:rPr lang="ru-RU" sz="2000" dirty="0">
                <a:solidFill>
                  <a:srgbClr val="002060"/>
                </a:solidFill>
              </a:rPr>
              <a:t>проблемы в структуре </a:t>
            </a:r>
            <a:r>
              <a:rPr lang="ru-RU" sz="2000" dirty="0" smtClean="0">
                <a:solidFill>
                  <a:srgbClr val="002060"/>
                </a:solidFill>
              </a:rPr>
              <a:t>сочинения,  непониманием </a:t>
            </a:r>
            <a:r>
              <a:rPr lang="ru-RU" sz="2000" dirty="0">
                <a:solidFill>
                  <a:srgbClr val="002060"/>
                </a:solidFill>
              </a:rPr>
              <a:t>того, какое место занимает эта часть в композиции </a:t>
            </a:r>
            <a:r>
              <a:rPr lang="ru-RU" sz="2000" dirty="0" smtClean="0">
                <a:solidFill>
                  <a:srgbClr val="002060"/>
                </a:solidFill>
              </a:rPr>
              <a:t>высказывания: </a:t>
            </a:r>
            <a:r>
              <a:rPr lang="ru-RU" sz="2000" b="1" dirty="0" smtClean="0">
                <a:solidFill>
                  <a:srgbClr val="C00000"/>
                </a:solidFill>
              </a:rPr>
              <a:t>комментарий развёртывается как целенаправленное движение к заданной точке, конкретный </a:t>
            </a:r>
            <a:r>
              <a:rPr lang="ru-RU" sz="2000" b="1" dirty="0">
                <a:solidFill>
                  <a:srgbClr val="C00000"/>
                </a:solidFill>
              </a:rPr>
              <a:t>текст становится всего лишь исходным материалом для </a:t>
            </a:r>
            <a:r>
              <a:rPr lang="ru-RU" sz="2000" b="1" dirty="0" smtClean="0">
                <a:solidFill>
                  <a:srgbClr val="C00000"/>
                </a:solidFill>
              </a:rPr>
              <a:t>продуцирования нужного вывода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1619671" y="260648"/>
            <a:ext cx="7195685" cy="7920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2060"/>
                </a:solidFill>
              </a:rPr>
              <a:t>Пути решения:  понимание роли комментария к проблеме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67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0553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69965" y="1854503"/>
            <a:ext cx="75784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</a:rPr>
              <a:t>Комментарий может развёртываться по двум линиям: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от </a:t>
            </a:r>
            <a:r>
              <a:rPr lang="ru-RU" sz="2000" dirty="0">
                <a:solidFill>
                  <a:srgbClr val="002060"/>
                </a:solidFill>
              </a:rPr>
              <a:t>проблемы к </a:t>
            </a:r>
            <a:r>
              <a:rPr lang="ru-RU" sz="2000" dirty="0" smtClean="0">
                <a:solidFill>
                  <a:srgbClr val="002060"/>
                </a:solidFill>
              </a:rPr>
              <a:t>исходному тексту</a:t>
            </a:r>
            <a:r>
              <a:rPr lang="ru-RU" sz="2000" dirty="0">
                <a:solidFill>
                  <a:srgbClr val="002060"/>
                </a:solidFill>
              </a:rPr>
              <a:t>; 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от </a:t>
            </a:r>
            <a:r>
              <a:rPr lang="ru-RU" sz="2000" dirty="0">
                <a:solidFill>
                  <a:srgbClr val="002060"/>
                </a:solidFill>
              </a:rPr>
              <a:t>исходного текста к </a:t>
            </a:r>
            <a:r>
              <a:rPr lang="ru-RU" sz="2000" dirty="0" smtClean="0">
                <a:solidFill>
                  <a:srgbClr val="002060"/>
                </a:solidFill>
              </a:rPr>
              <a:t>проблеме </a:t>
            </a:r>
          </a:p>
          <a:p>
            <a:pPr marL="457200" indent="-457200" algn="just">
              <a:buAutoNum type="arabicParenR"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любом случае участник экзамена </a:t>
            </a:r>
            <a:r>
              <a:rPr lang="ru-RU" sz="2000" dirty="0" smtClean="0">
                <a:solidFill>
                  <a:srgbClr val="002060"/>
                </a:solidFill>
              </a:rPr>
              <a:t>должен показать </a:t>
            </a:r>
            <a:r>
              <a:rPr lang="ru-RU" sz="2000" dirty="0">
                <a:solidFill>
                  <a:srgbClr val="002060"/>
                </a:solidFill>
              </a:rPr>
              <a:t>знание выявленной проблемы. Распространённой ошибкой в </a:t>
            </a:r>
            <a:r>
              <a:rPr lang="ru-RU" sz="2000" dirty="0" smtClean="0">
                <a:solidFill>
                  <a:srgbClr val="002060"/>
                </a:solidFill>
              </a:rPr>
              <a:t>комментировании является  </a:t>
            </a:r>
            <a:r>
              <a:rPr lang="ru-RU" sz="2000" dirty="0">
                <a:solidFill>
                  <a:srgbClr val="002060"/>
                </a:solidFill>
              </a:rPr>
              <a:t>поверхностное прочтение исходного текста: </a:t>
            </a:r>
            <a:r>
              <a:rPr lang="ru-RU" sz="2000" b="1" dirty="0">
                <a:solidFill>
                  <a:srgbClr val="C00000"/>
                </a:solidFill>
              </a:rPr>
              <a:t>экзаменуемый связывает </a:t>
            </a:r>
            <a:r>
              <a:rPr lang="ru-RU" sz="2000" b="1" dirty="0" smtClean="0">
                <a:solidFill>
                  <a:srgbClr val="C00000"/>
                </a:solidFill>
              </a:rPr>
              <a:t>лексико-грамматической </a:t>
            </a:r>
            <a:r>
              <a:rPr lang="ru-RU" sz="2000" b="1" dirty="0">
                <a:solidFill>
                  <a:srgbClr val="C00000"/>
                </a:solidFill>
              </a:rPr>
              <a:t>связью ключевые слова исходного текста, оставляя в </a:t>
            </a:r>
            <a:r>
              <a:rPr lang="ru-RU" sz="2000" b="1" dirty="0" smtClean="0">
                <a:solidFill>
                  <a:srgbClr val="C00000"/>
                </a:solidFill>
              </a:rPr>
              <a:t>стороне нравственную </a:t>
            </a:r>
            <a:r>
              <a:rPr lang="ru-RU" sz="2000" b="1" dirty="0">
                <a:solidFill>
                  <a:srgbClr val="C00000"/>
                </a:solidFill>
              </a:rPr>
              <a:t>суть проблемы, её противоречивый характер, драматическую </a:t>
            </a:r>
            <a:r>
              <a:rPr lang="ru-RU" sz="2000" b="1" dirty="0" smtClean="0">
                <a:solidFill>
                  <a:srgbClr val="C00000"/>
                </a:solidFill>
              </a:rPr>
              <a:t>остроту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619671" y="260648"/>
            <a:ext cx="7195685" cy="79208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Пути решения:  понимание роли комментария  к проблеме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47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844823"/>
            <a:ext cx="727280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Отсутствие нужных знаний приводит к ещё одной ошибке по критерию К2 </a:t>
            </a:r>
            <a:r>
              <a:rPr lang="ru-RU" sz="2000" dirty="0" smtClean="0">
                <a:solidFill>
                  <a:srgbClr val="00206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неосознанному </a:t>
            </a:r>
            <a:r>
              <a:rPr lang="ru-RU" sz="2000" b="1" dirty="0">
                <a:solidFill>
                  <a:srgbClr val="C00000"/>
                </a:solidFill>
              </a:rPr>
              <a:t>отступлению от темы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Типологически эта ошибка из того же ряда, </a:t>
            </a:r>
            <a:r>
              <a:rPr lang="ru-RU" sz="2000" dirty="0" smtClean="0">
                <a:solidFill>
                  <a:srgbClr val="002060"/>
                </a:solidFill>
              </a:rPr>
              <a:t>что и </a:t>
            </a:r>
            <a:r>
              <a:rPr lang="ru-RU" sz="2000" dirty="0">
                <a:solidFill>
                  <a:srgbClr val="002060"/>
                </a:solidFill>
              </a:rPr>
              <a:t>ошибки по критерию К1: </a:t>
            </a:r>
            <a:r>
              <a:rPr lang="ru-RU" sz="2000" b="1" dirty="0">
                <a:solidFill>
                  <a:srgbClr val="C00000"/>
                </a:solidFill>
              </a:rPr>
              <a:t>участник экзамена пишет не о том, о чём говорится в тексте</a:t>
            </a:r>
            <a:r>
              <a:rPr lang="ru-RU" sz="2000" b="1" dirty="0" smtClean="0">
                <a:solidFill>
                  <a:srgbClr val="C00000"/>
                </a:solidFill>
              </a:rPr>
              <a:t>, а </a:t>
            </a:r>
            <a:r>
              <a:rPr lang="ru-RU" sz="2000" b="1" dirty="0">
                <a:solidFill>
                  <a:srgbClr val="C00000"/>
                </a:solidFill>
              </a:rPr>
              <a:t>о том, о чём он может написать</a:t>
            </a:r>
            <a:r>
              <a:rPr lang="ru-RU" sz="2000" dirty="0">
                <a:solidFill>
                  <a:srgbClr val="002060"/>
                </a:solidFill>
              </a:rPr>
              <a:t>. Такое отклонение от проблемы исходного </a:t>
            </a:r>
            <a:r>
              <a:rPr lang="ru-RU" sz="2000" dirty="0" smtClean="0">
                <a:solidFill>
                  <a:srgbClr val="002060"/>
                </a:solidFill>
              </a:rPr>
              <a:t>текста особенно </a:t>
            </a:r>
            <a:r>
              <a:rPr lang="ru-RU" sz="2000" dirty="0">
                <a:solidFill>
                  <a:srgbClr val="002060"/>
                </a:solidFill>
              </a:rPr>
              <a:t>характерно для работ, где автор сочинения выделяет какой-либо </a:t>
            </a:r>
            <a:r>
              <a:rPr lang="ru-RU" sz="2000" dirty="0" smtClean="0">
                <a:solidFill>
                  <a:srgbClr val="002060"/>
                </a:solidFill>
              </a:rPr>
              <a:t>компонент (</a:t>
            </a:r>
            <a:r>
              <a:rPr lang="ru-RU" sz="2000" dirty="0">
                <a:solidFill>
                  <a:srgbClr val="002060"/>
                </a:solidFill>
              </a:rPr>
              <a:t>пейзаж, интерьер, событие, метафору), который хотя и играет важную роль в </a:t>
            </a:r>
            <a:r>
              <a:rPr lang="ru-RU" sz="2000" dirty="0" smtClean="0">
                <a:solidFill>
                  <a:srgbClr val="002060"/>
                </a:solidFill>
              </a:rPr>
              <a:t>создании картины</a:t>
            </a:r>
            <a:r>
              <a:rPr lang="ru-RU" sz="2000" dirty="0">
                <a:solidFill>
                  <a:srgbClr val="002060"/>
                </a:solidFill>
              </a:rPr>
              <a:t>, но к проблеме имеет косвенное отношение, и, разрабатывая этот материал</a:t>
            </a:r>
            <a:r>
              <a:rPr lang="ru-RU" sz="2000" dirty="0" smtClean="0">
                <a:solidFill>
                  <a:srgbClr val="002060"/>
                </a:solidFill>
              </a:rPr>
              <a:t>, ученик непроизвольно </a:t>
            </a:r>
            <a:r>
              <a:rPr lang="ru-RU" sz="2000" dirty="0">
                <a:solidFill>
                  <a:srgbClr val="002060"/>
                </a:solidFill>
              </a:rPr>
              <a:t>деформирует содержание текста.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1619671" y="260648"/>
            <a:ext cx="7195685" cy="9361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Пути решения: связь комментария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с темой исходного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74365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39" y="0"/>
            <a:ext cx="91265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1772815"/>
            <a:ext cx="71139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</a:rPr>
              <a:t>С неумением интерпретировать чужой текст напрямую связано и неумение </a:t>
            </a:r>
            <a:r>
              <a:rPr lang="ru-RU" sz="2000" dirty="0" smtClean="0">
                <a:solidFill>
                  <a:srgbClr val="002060"/>
                </a:solidFill>
              </a:rPr>
              <a:t>создать свой </a:t>
            </a:r>
            <a:r>
              <a:rPr lang="ru-RU" sz="2000" dirty="0">
                <a:solidFill>
                  <a:srgbClr val="002060"/>
                </a:solidFill>
              </a:rPr>
              <a:t>собственный текст, в котором экзаменуемым нужно в соответствии с заданием </a:t>
            </a:r>
            <a:r>
              <a:rPr lang="ru-RU" sz="2000" dirty="0" smtClean="0">
                <a:solidFill>
                  <a:srgbClr val="002060"/>
                </a:solidFill>
              </a:rPr>
              <a:t>25 выразить </a:t>
            </a:r>
            <a:r>
              <a:rPr lang="ru-RU" sz="2000" dirty="0">
                <a:solidFill>
                  <a:srgbClr val="002060"/>
                </a:solidFill>
              </a:rPr>
              <a:t>своё согласие или несогласие с мнением автора. Учитывая, что «текст </a:t>
            </a:r>
            <a:r>
              <a:rPr lang="ru-RU" sz="2000" dirty="0" smtClean="0">
                <a:solidFill>
                  <a:srgbClr val="002060"/>
                </a:solidFill>
              </a:rPr>
              <a:t>как результат </a:t>
            </a:r>
            <a:r>
              <a:rPr lang="ru-RU" sz="2000" dirty="0">
                <a:solidFill>
                  <a:srgbClr val="002060"/>
                </a:solidFill>
              </a:rPr>
              <a:t>интерпретации представляет собой итог освоения и адаптации &lt;…&gt; </a:t>
            </a:r>
            <a:r>
              <a:rPr lang="ru-RU" sz="2000" dirty="0" smtClean="0">
                <a:solidFill>
                  <a:srgbClr val="002060"/>
                </a:solidFill>
              </a:rPr>
              <a:t>содержания исходного </a:t>
            </a:r>
            <a:r>
              <a:rPr lang="ru-RU" sz="2000" dirty="0">
                <a:solidFill>
                  <a:srgbClr val="002060"/>
                </a:solidFill>
              </a:rPr>
              <a:t>&lt;…&gt; </a:t>
            </a:r>
            <a:r>
              <a:rPr lang="ru-RU" sz="2000" dirty="0" smtClean="0">
                <a:solidFill>
                  <a:srgbClr val="002060"/>
                </a:solidFill>
              </a:rPr>
              <a:t>текста», </a:t>
            </a:r>
            <a:r>
              <a:rPr lang="ru-RU" sz="2000" b="1" dirty="0">
                <a:solidFill>
                  <a:srgbClr val="C00000"/>
                </a:solidFill>
              </a:rPr>
              <a:t>самостоятельно сформулировать свою позицию по </a:t>
            </a:r>
            <a:r>
              <a:rPr lang="ru-RU" sz="2000" b="1" dirty="0" smtClean="0">
                <a:solidFill>
                  <a:srgbClr val="C00000"/>
                </a:solidFill>
              </a:rPr>
              <a:t>проблеме </a:t>
            </a: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ru-RU" sz="2000" dirty="0">
                <a:solidFill>
                  <a:srgbClr val="002060"/>
                </a:solidFill>
              </a:rPr>
              <a:t>возможно, недостаточно хорошо поняв прочитанный текст) </a:t>
            </a:r>
            <a:r>
              <a:rPr lang="ru-RU" sz="2000" b="1" dirty="0">
                <a:solidFill>
                  <a:srgbClr val="C00000"/>
                </a:solidFill>
              </a:rPr>
              <a:t>и при этом </a:t>
            </a:r>
            <a:r>
              <a:rPr lang="ru-RU" sz="2000" b="1" dirty="0" smtClean="0">
                <a:solidFill>
                  <a:srgbClr val="C00000"/>
                </a:solidFill>
              </a:rPr>
              <a:t>аргументировать её </a:t>
            </a:r>
            <a:r>
              <a:rPr lang="ru-RU" sz="2000" b="1" dirty="0">
                <a:solidFill>
                  <a:srgbClr val="C00000"/>
                </a:solidFill>
              </a:rPr>
              <a:t>удаётся немногим </a:t>
            </a:r>
            <a:r>
              <a:rPr lang="ru-RU" sz="2000" b="1" dirty="0" smtClean="0">
                <a:solidFill>
                  <a:srgbClr val="C00000"/>
                </a:solidFill>
              </a:rPr>
              <a:t>экзаменуемым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1375226" y="260648"/>
            <a:ext cx="7560840" cy="9221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Проблема №2.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Выражение своего мнения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56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1328</Words>
  <Application>Microsoft Office PowerPoint</Application>
  <PresentationFormat>Экран (4:3)</PresentationFormat>
  <Paragraphs>62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Сочинение как составляющая  коммуникативной компетенции выпускников</vt:lpstr>
      <vt:lpstr>Проблема №1.  Комментарий к проблеме (К2)</vt:lpstr>
      <vt:lpstr>Пути решения: изучающее чтение</vt:lpstr>
      <vt:lpstr>Пути решения:  всесторонний  анализ текста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44-2</dc:creator>
  <cp:lastModifiedBy>User</cp:lastModifiedBy>
  <cp:revision>17</cp:revision>
  <dcterms:created xsi:type="dcterms:W3CDTF">2016-03-20T11:38:55Z</dcterms:created>
  <dcterms:modified xsi:type="dcterms:W3CDTF">2016-08-26T04:35:43Z</dcterms:modified>
</cp:coreProperties>
</file>