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92" r:id="rId8"/>
    <p:sldMasterId id="2147483804" r:id="rId9"/>
  </p:sldMasterIdLst>
  <p:sldIdLst>
    <p:sldId id="345" r:id="rId10"/>
    <p:sldId id="311" r:id="rId11"/>
    <p:sldId id="305" r:id="rId12"/>
    <p:sldId id="258" r:id="rId13"/>
    <p:sldId id="315" r:id="rId14"/>
    <p:sldId id="317" r:id="rId15"/>
    <p:sldId id="319" r:id="rId16"/>
    <p:sldId id="264" r:id="rId17"/>
    <p:sldId id="327" r:id="rId18"/>
    <p:sldId id="269" r:id="rId19"/>
    <p:sldId id="270" r:id="rId20"/>
    <p:sldId id="329" r:id="rId21"/>
    <p:sldId id="274" r:id="rId22"/>
    <p:sldId id="331" r:id="rId23"/>
    <p:sldId id="275" r:id="rId24"/>
    <p:sldId id="334" r:id="rId25"/>
    <p:sldId id="276" r:id="rId26"/>
    <p:sldId id="277" r:id="rId27"/>
    <p:sldId id="279" r:id="rId28"/>
    <p:sldId id="280" r:id="rId29"/>
    <p:sldId id="281" r:id="rId30"/>
    <p:sldId id="282" r:id="rId31"/>
    <p:sldId id="342" r:id="rId32"/>
    <p:sldId id="348" r:id="rId33"/>
    <p:sldId id="283" r:id="rId34"/>
    <p:sldId id="284" r:id="rId35"/>
    <p:sldId id="285" r:id="rId36"/>
    <p:sldId id="286" r:id="rId37"/>
    <p:sldId id="289" r:id="rId38"/>
    <p:sldId id="287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2" r:id="rId51"/>
    <p:sldId id="301" r:id="rId52"/>
    <p:sldId id="303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6FF444-39CF-47E8-8E15-44ED7AFB4B64}" type="doc">
      <dgm:prSet loTypeId="urn:microsoft.com/office/officeart/2005/8/layout/vList5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76311FE-3850-4B79-8F1D-8AC91031F2CB}">
      <dgm:prSet phldrT="[Текст]"/>
      <dgm:spPr/>
      <dgm:t>
        <a:bodyPr/>
        <a:lstStyle/>
        <a:p>
          <a:r>
            <a:rPr lang="ru-RU" dirty="0" smtClean="0"/>
            <a:t>Доходы</a:t>
          </a:r>
          <a:endParaRPr lang="ru-RU" dirty="0"/>
        </a:p>
      </dgm:t>
    </dgm:pt>
    <dgm:pt modelId="{E223828E-9383-461D-AC77-26EE5A0C9802}" type="parTrans" cxnId="{5B770FED-AC4B-488C-8F68-2074CB747D52}">
      <dgm:prSet/>
      <dgm:spPr/>
      <dgm:t>
        <a:bodyPr/>
        <a:lstStyle/>
        <a:p>
          <a:endParaRPr lang="ru-RU"/>
        </a:p>
      </dgm:t>
    </dgm:pt>
    <dgm:pt modelId="{5BA1F83B-73B2-4B31-83F2-F9DDAFA9E822}" type="sibTrans" cxnId="{5B770FED-AC4B-488C-8F68-2074CB747D52}">
      <dgm:prSet/>
      <dgm:spPr/>
      <dgm:t>
        <a:bodyPr/>
        <a:lstStyle/>
        <a:p>
          <a:endParaRPr lang="ru-RU"/>
        </a:p>
      </dgm:t>
    </dgm:pt>
    <dgm:pt modelId="{3321DF27-DB2B-4C83-8ADF-A003C5AE032C}">
      <dgm:prSet phldrT="[Текст]"/>
      <dgm:spPr/>
      <dgm:t>
        <a:bodyPr/>
        <a:lstStyle/>
        <a:p>
          <a:r>
            <a:rPr lang="ru-RU" dirty="0" smtClean="0"/>
            <a:t>это деньги, которые поступают в вашу личную казну.</a:t>
          </a:r>
          <a:endParaRPr lang="ru-RU" dirty="0"/>
        </a:p>
      </dgm:t>
    </dgm:pt>
    <dgm:pt modelId="{BD099CC9-8ED6-4F4F-8D29-12F49311EA4A}" type="parTrans" cxnId="{DE7B612E-B2C0-4272-895E-8A153833D6A3}">
      <dgm:prSet/>
      <dgm:spPr/>
      <dgm:t>
        <a:bodyPr/>
        <a:lstStyle/>
        <a:p>
          <a:endParaRPr lang="ru-RU"/>
        </a:p>
      </dgm:t>
    </dgm:pt>
    <dgm:pt modelId="{7CD3D62E-9D93-4BD8-BE62-D49DC0F23082}" type="sibTrans" cxnId="{DE7B612E-B2C0-4272-895E-8A153833D6A3}">
      <dgm:prSet/>
      <dgm:spPr/>
      <dgm:t>
        <a:bodyPr/>
        <a:lstStyle/>
        <a:p>
          <a:endParaRPr lang="ru-RU"/>
        </a:p>
      </dgm:t>
    </dgm:pt>
    <dgm:pt modelId="{3EFAE567-6E60-4162-B36D-C5874FFCEC5D}">
      <dgm:prSet phldrT="[Текст]"/>
      <dgm:spPr/>
      <dgm:t>
        <a:bodyPr/>
        <a:lstStyle/>
        <a:p>
          <a:r>
            <a:rPr lang="ru-RU" dirty="0" smtClean="0"/>
            <a:t>Расходы</a:t>
          </a:r>
          <a:endParaRPr lang="ru-RU" dirty="0"/>
        </a:p>
      </dgm:t>
    </dgm:pt>
    <dgm:pt modelId="{2B0F3B74-8F6B-4103-AEF9-7A0F859AD206}" type="parTrans" cxnId="{8D9F0F80-ECE9-4AC6-8372-3321C03C92F5}">
      <dgm:prSet/>
      <dgm:spPr/>
      <dgm:t>
        <a:bodyPr/>
        <a:lstStyle/>
        <a:p>
          <a:endParaRPr lang="ru-RU"/>
        </a:p>
      </dgm:t>
    </dgm:pt>
    <dgm:pt modelId="{FFADF9C9-E326-47F8-98B0-C3F365A33E50}" type="sibTrans" cxnId="{8D9F0F80-ECE9-4AC6-8372-3321C03C92F5}">
      <dgm:prSet/>
      <dgm:spPr/>
      <dgm:t>
        <a:bodyPr/>
        <a:lstStyle/>
        <a:p>
          <a:endParaRPr lang="ru-RU"/>
        </a:p>
      </dgm:t>
    </dgm:pt>
    <dgm:pt modelId="{86F1C432-1F79-418F-94E6-9EFD806F4FE0}">
      <dgm:prSet phldrT="[Текст]"/>
      <dgm:spPr/>
      <dgm:t>
        <a:bodyPr/>
        <a:lstStyle/>
        <a:p>
          <a:r>
            <a:rPr lang="ru-RU" dirty="0" smtClean="0"/>
            <a:t>это деньги, которые вы тратите на удовлетворение своих потребностей.</a:t>
          </a:r>
          <a:endParaRPr lang="ru-RU" dirty="0"/>
        </a:p>
      </dgm:t>
    </dgm:pt>
    <dgm:pt modelId="{EDA04846-F853-4F63-B5D5-8A3FA8A5817B}" type="parTrans" cxnId="{0744F37B-6D96-4B35-8CF2-B530E944C35A}">
      <dgm:prSet/>
      <dgm:spPr/>
      <dgm:t>
        <a:bodyPr/>
        <a:lstStyle/>
        <a:p>
          <a:endParaRPr lang="ru-RU"/>
        </a:p>
      </dgm:t>
    </dgm:pt>
    <dgm:pt modelId="{BB7A6720-CB4F-4B26-AF42-D691991033EF}" type="sibTrans" cxnId="{0744F37B-6D96-4B35-8CF2-B530E944C35A}">
      <dgm:prSet/>
      <dgm:spPr/>
      <dgm:t>
        <a:bodyPr/>
        <a:lstStyle/>
        <a:p>
          <a:endParaRPr lang="ru-RU"/>
        </a:p>
      </dgm:t>
    </dgm:pt>
    <dgm:pt modelId="{8E52908F-64C6-466F-9CEB-71A6AECF9943}">
      <dgm:prSet phldrT="[Текст]"/>
      <dgm:spPr/>
      <dgm:t>
        <a:bodyPr/>
        <a:lstStyle/>
        <a:p>
          <a:r>
            <a:rPr lang="ru-RU" dirty="0" smtClean="0"/>
            <a:t>Бюджет</a:t>
          </a:r>
          <a:endParaRPr lang="ru-RU" dirty="0"/>
        </a:p>
      </dgm:t>
    </dgm:pt>
    <dgm:pt modelId="{BAD22A75-31EB-41E3-AB1D-C7089A11EB40}" type="parTrans" cxnId="{D01CF44F-F683-4894-B264-FEAF1388AD46}">
      <dgm:prSet/>
      <dgm:spPr/>
      <dgm:t>
        <a:bodyPr/>
        <a:lstStyle/>
        <a:p>
          <a:endParaRPr lang="ru-RU"/>
        </a:p>
      </dgm:t>
    </dgm:pt>
    <dgm:pt modelId="{B4B9C39A-6EBA-4543-8A30-3D58EE17F431}" type="sibTrans" cxnId="{D01CF44F-F683-4894-B264-FEAF1388AD46}">
      <dgm:prSet/>
      <dgm:spPr/>
      <dgm:t>
        <a:bodyPr/>
        <a:lstStyle/>
        <a:p>
          <a:endParaRPr lang="ru-RU"/>
        </a:p>
      </dgm:t>
    </dgm:pt>
    <dgm:pt modelId="{DD2E2BA6-FB6D-4483-B8BE-A36D6063F269}">
      <dgm:prSet phldrT="[Текст]" custT="1"/>
      <dgm:spPr/>
      <dgm:t>
        <a:bodyPr/>
        <a:lstStyle/>
        <a:p>
          <a:r>
            <a:rPr lang="ru-RU" sz="2000" dirty="0" smtClean="0"/>
            <a:t>это список запланированных доходов и расходов на определенный период времени, например на месяц или год.</a:t>
          </a:r>
          <a:endParaRPr lang="ru-RU" sz="2000" dirty="0"/>
        </a:p>
      </dgm:t>
    </dgm:pt>
    <dgm:pt modelId="{46B1D3D8-1B0A-4628-8B4E-F68540AF7F96}" type="parTrans" cxnId="{B10F8909-3ECB-4002-A86F-2338CF148954}">
      <dgm:prSet/>
      <dgm:spPr/>
      <dgm:t>
        <a:bodyPr/>
        <a:lstStyle/>
        <a:p>
          <a:endParaRPr lang="ru-RU"/>
        </a:p>
      </dgm:t>
    </dgm:pt>
    <dgm:pt modelId="{BCF229EC-7C80-42E8-BA8B-AC1004507B68}" type="sibTrans" cxnId="{B10F8909-3ECB-4002-A86F-2338CF148954}">
      <dgm:prSet/>
      <dgm:spPr/>
      <dgm:t>
        <a:bodyPr/>
        <a:lstStyle/>
        <a:p>
          <a:endParaRPr lang="ru-RU"/>
        </a:p>
      </dgm:t>
    </dgm:pt>
    <dgm:pt modelId="{74067967-BBEF-4A6A-8D83-721CC7E2CC8C}" type="pres">
      <dgm:prSet presAssocID="{D76FF444-39CF-47E8-8E15-44ED7AFB4B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E7C989-8FBD-4F72-9976-5AAC6ADEC9BF}" type="pres">
      <dgm:prSet presAssocID="{B76311FE-3850-4B79-8F1D-8AC91031F2CB}" presName="linNode" presStyleCnt="0"/>
      <dgm:spPr/>
    </dgm:pt>
    <dgm:pt modelId="{6A82076E-BCF0-4512-95F3-DCDFFB7EF103}" type="pres">
      <dgm:prSet presAssocID="{B76311FE-3850-4B79-8F1D-8AC91031F2C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F54A8-D723-4759-9F41-169F892039EB}" type="pres">
      <dgm:prSet presAssocID="{B76311FE-3850-4B79-8F1D-8AC91031F2C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679CD-3B45-46E2-B373-43E5ED5AEB1A}" type="pres">
      <dgm:prSet presAssocID="{5BA1F83B-73B2-4B31-83F2-F9DDAFA9E822}" presName="sp" presStyleCnt="0"/>
      <dgm:spPr/>
    </dgm:pt>
    <dgm:pt modelId="{3472DA41-AB98-4E84-8640-14474CB4CD59}" type="pres">
      <dgm:prSet presAssocID="{3EFAE567-6E60-4162-B36D-C5874FFCEC5D}" presName="linNode" presStyleCnt="0"/>
      <dgm:spPr/>
    </dgm:pt>
    <dgm:pt modelId="{6E85C13A-4320-40EC-988D-ADBE086618FD}" type="pres">
      <dgm:prSet presAssocID="{3EFAE567-6E60-4162-B36D-C5874FFCEC5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4F9F67-62AE-4790-B706-E278634A29F2}" type="pres">
      <dgm:prSet presAssocID="{3EFAE567-6E60-4162-B36D-C5874FFCEC5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9F414D-FFE9-4A68-9BE7-EDCD328DE019}" type="pres">
      <dgm:prSet presAssocID="{FFADF9C9-E326-47F8-98B0-C3F365A33E50}" presName="sp" presStyleCnt="0"/>
      <dgm:spPr/>
    </dgm:pt>
    <dgm:pt modelId="{5C187794-69E1-409F-97F3-65F59424C0E6}" type="pres">
      <dgm:prSet presAssocID="{8E52908F-64C6-466F-9CEB-71A6AECF9943}" presName="linNode" presStyleCnt="0"/>
      <dgm:spPr/>
    </dgm:pt>
    <dgm:pt modelId="{CAF08132-1E9D-45B3-9E40-D87846B023F3}" type="pres">
      <dgm:prSet presAssocID="{8E52908F-64C6-466F-9CEB-71A6AECF9943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CE06D5-01E4-4645-8E85-A9281D5B3101}" type="pres">
      <dgm:prSet presAssocID="{8E52908F-64C6-466F-9CEB-71A6AECF994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03F087-1F6B-462A-9857-ECAD6740195D}" type="presOf" srcId="{D76FF444-39CF-47E8-8E15-44ED7AFB4B64}" destId="{74067967-BBEF-4A6A-8D83-721CC7E2CC8C}" srcOrd="0" destOrd="0" presId="urn:microsoft.com/office/officeart/2005/8/layout/vList5"/>
    <dgm:cxn modelId="{B0E62408-5753-4DD1-A6D6-18CD9F284FEB}" type="presOf" srcId="{B76311FE-3850-4B79-8F1D-8AC91031F2CB}" destId="{6A82076E-BCF0-4512-95F3-DCDFFB7EF103}" srcOrd="0" destOrd="0" presId="urn:microsoft.com/office/officeart/2005/8/layout/vList5"/>
    <dgm:cxn modelId="{B10F8909-3ECB-4002-A86F-2338CF148954}" srcId="{8E52908F-64C6-466F-9CEB-71A6AECF9943}" destId="{DD2E2BA6-FB6D-4483-B8BE-A36D6063F269}" srcOrd="0" destOrd="0" parTransId="{46B1D3D8-1B0A-4628-8B4E-F68540AF7F96}" sibTransId="{BCF229EC-7C80-42E8-BA8B-AC1004507B68}"/>
    <dgm:cxn modelId="{E64234BE-3720-4418-B169-AF0DF6E042E8}" type="presOf" srcId="{8E52908F-64C6-466F-9CEB-71A6AECF9943}" destId="{CAF08132-1E9D-45B3-9E40-D87846B023F3}" srcOrd="0" destOrd="0" presId="urn:microsoft.com/office/officeart/2005/8/layout/vList5"/>
    <dgm:cxn modelId="{D01CF44F-F683-4894-B264-FEAF1388AD46}" srcId="{D76FF444-39CF-47E8-8E15-44ED7AFB4B64}" destId="{8E52908F-64C6-466F-9CEB-71A6AECF9943}" srcOrd="2" destOrd="0" parTransId="{BAD22A75-31EB-41E3-AB1D-C7089A11EB40}" sibTransId="{B4B9C39A-6EBA-4543-8A30-3D58EE17F431}"/>
    <dgm:cxn modelId="{20E37E32-F57E-41C6-B11D-F5DEEF469459}" type="presOf" srcId="{3EFAE567-6E60-4162-B36D-C5874FFCEC5D}" destId="{6E85C13A-4320-40EC-988D-ADBE086618FD}" srcOrd="0" destOrd="0" presId="urn:microsoft.com/office/officeart/2005/8/layout/vList5"/>
    <dgm:cxn modelId="{0744F37B-6D96-4B35-8CF2-B530E944C35A}" srcId="{3EFAE567-6E60-4162-B36D-C5874FFCEC5D}" destId="{86F1C432-1F79-418F-94E6-9EFD806F4FE0}" srcOrd="0" destOrd="0" parTransId="{EDA04846-F853-4F63-B5D5-8A3FA8A5817B}" sibTransId="{BB7A6720-CB4F-4B26-AF42-D691991033EF}"/>
    <dgm:cxn modelId="{DE7B612E-B2C0-4272-895E-8A153833D6A3}" srcId="{B76311FE-3850-4B79-8F1D-8AC91031F2CB}" destId="{3321DF27-DB2B-4C83-8ADF-A003C5AE032C}" srcOrd="0" destOrd="0" parTransId="{BD099CC9-8ED6-4F4F-8D29-12F49311EA4A}" sibTransId="{7CD3D62E-9D93-4BD8-BE62-D49DC0F23082}"/>
    <dgm:cxn modelId="{D3BB1AA7-20A9-459D-89DF-66D5E28B97F3}" type="presOf" srcId="{86F1C432-1F79-418F-94E6-9EFD806F4FE0}" destId="{474F9F67-62AE-4790-B706-E278634A29F2}" srcOrd="0" destOrd="0" presId="urn:microsoft.com/office/officeart/2005/8/layout/vList5"/>
    <dgm:cxn modelId="{8D9F0F80-ECE9-4AC6-8372-3321C03C92F5}" srcId="{D76FF444-39CF-47E8-8E15-44ED7AFB4B64}" destId="{3EFAE567-6E60-4162-B36D-C5874FFCEC5D}" srcOrd="1" destOrd="0" parTransId="{2B0F3B74-8F6B-4103-AEF9-7A0F859AD206}" sibTransId="{FFADF9C9-E326-47F8-98B0-C3F365A33E50}"/>
    <dgm:cxn modelId="{779B31A5-713F-49EA-BC61-47B306BB263C}" type="presOf" srcId="{DD2E2BA6-FB6D-4483-B8BE-A36D6063F269}" destId="{DBCE06D5-01E4-4645-8E85-A9281D5B3101}" srcOrd="0" destOrd="0" presId="urn:microsoft.com/office/officeart/2005/8/layout/vList5"/>
    <dgm:cxn modelId="{5B770FED-AC4B-488C-8F68-2074CB747D52}" srcId="{D76FF444-39CF-47E8-8E15-44ED7AFB4B64}" destId="{B76311FE-3850-4B79-8F1D-8AC91031F2CB}" srcOrd="0" destOrd="0" parTransId="{E223828E-9383-461D-AC77-26EE5A0C9802}" sibTransId="{5BA1F83B-73B2-4B31-83F2-F9DDAFA9E822}"/>
    <dgm:cxn modelId="{7F6DB5D2-A34D-43B9-A7A2-A8CD728CB5C3}" type="presOf" srcId="{3321DF27-DB2B-4C83-8ADF-A003C5AE032C}" destId="{6CFF54A8-D723-4759-9F41-169F892039EB}" srcOrd="0" destOrd="0" presId="urn:microsoft.com/office/officeart/2005/8/layout/vList5"/>
    <dgm:cxn modelId="{89B6FF10-84DD-4043-8EAC-2E6B4238EC3C}" type="presParOf" srcId="{74067967-BBEF-4A6A-8D83-721CC7E2CC8C}" destId="{2BE7C989-8FBD-4F72-9976-5AAC6ADEC9BF}" srcOrd="0" destOrd="0" presId="urn:microsoft.com/office/officeart/2005/8/layout/vList5"/>
    <dgm:cxn modelId="{A2DDE593-E6F2-4E37-8DFA-7E46A707A3D4}" type="presParOf" srcId="{2BE7C989-8FBD-4F72-9976-5AAC6ADEC9BF}" destId="{6A82076E-BCF0-4512-95F3-DCDFFB7EF103}" srcOrd="0" destOrd="0" presId="urn:microsoft.com/office/officeart/2005/8/layout/vList5"/>
    <dgm:cxn modelId="{A8D445FA-C122-412E-8585-7B9CA8BF95A0}" type="presParOf" srcId="{2BE7C989-8FBD-4F72-9976-5AAC6ADEC9BF}" destId="{6CFF54A8-D723-4759-9F41-169F892039EB}" srcOrd="1" destOrd="0" presId="urn:microsoft.com/office/officeart/2005/8/layout/vList5"/>
    <dgm:cxn modelId="{A37DE95F-B7C2-4077-800F-143473247184}" type="presParOf" srcId="{74067967-BBEF-4A6A-8D83-721CC7E2CC8C}" destId="{9AB679CD-3B45-46E2-B373-43E5ED5AEB1A}" srcOrd="1" destOrd="0" presId="urn:microsoft.com/office/officeart/2005/8/layout/vList5"/>
    <dgm:cxn modelId="{7E1F9E7E-9FC6-48F3-AEE9-27A6F82C0842}" type="presParOf" srcId="{74067967-BBEF-4A6A-8D83-721CC7E2CC8C}" destId="{3472DA41-AB98-4E84-8640-14474CB4CD59}" srcOrd="2" destOrd="0" presId="urn:microsoft.com/office/officeart/2005/8/layout/vList5"/>
    <dgm:cxn modelId="{69AD330C-86FF-4D0E-89E1-EB7CE840B394}" type="presParOf" srcId="{3472DA41-AB98-4E84-8640-14474CB4CD59}" destId="{6E85C13A-4320-40EC-988D-ADBE086618FD}" srcOrd="0" destOrd="0" presId="urn:microsoft.com/office/officeart/2005/8/layout/vList5"/>
    <dgm:cxn modelId="{8BC59CDC-435E-43E1-BEA1-1138AA8CCD02}" type="presParOf" srcId="{3472DA41-AB98-4E84-8640-14474CB4CD59}" destId="{474F9F67-62AE-4790-B706-E278634A29F2}" srcOrd="1" destOrd="0" presId="urn:microsoft.com/office/officeart/2005/8/layout/vList5"/>
    <dgm:cxn modelId="{B2F6419D-F554-4E87-9DF6-002EFF663499}" type="presParOf" srcId="{74067967-BBEF-4A6A-8D83-721CC7E2CC8C}" destId="{F59F414D-FFE9-4A68-9BE7-EDCD328DE019}" srcOrd="3" destOrd="0" presId="urn:microsoft.com/office/officeart/2005/8/layout/vList5"/>
    <dgm:cxn modelId="{5E101C73-564D-4697-852B-B3FA522A6AD7}" type="presParOf" srcId="{74067967-BBEF-4A6A-8D83-721CC7E2CC8C}" destId="{5C187794-69E1-409F-97F3-65F59424C0E6}" srcOrd="4" destOrd="0" presId="urn:microsoft.com/office/officeart/2005/8/layout/vList5"/>
    <dgm:cxn modelId="{6358FDB0-C50A-4065-B929-01949A4CF02C}" type="presParOf" srcId="{5C187794-69E1-409F-97F3-65F59424C0E6}" destId="{CAF08132-1E9D-45B3-9E40-D87846B023F3}" srcOrd="0" destOrd="0" presId="urn:microsoft.com/office/officeart/2005/8/layout/vList5"/>
    <dgm:cxn modelId="{564151A8-5BDF-4403-BACA-6307A1D3D32F}" type="presParOf" srcId="{5C187794-69E1-409F-97F3-65F59424C0E6}" destId="{DBCE06D5-01E4-4645-8E85-A9281D5B31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F1E0C8-53DA-4791-985B-3A1CEF5FE087}" type="doc">
      <dgm:prSet loTypeId="urn:microsoft.com/office/officeart/2005/8/layout/default#1" loCatId="list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4A60A2E-8282-41B1-BB47-6B592550B295}">
      <dgm:prSet phldrT="[Текст]"/>
      <dgm:spPr/>
      <dgm:t>
        <a:bodyPr/>
        <a:lstStyle/>
        <a:p>
          <a:r>
            <a:rPr lang="ru-RU" dirty="0" smtClean="0"/>
            <a:t>Вознаграждение за наемный труд (зарплата, премии, бонусы, гонорары)</a:t>
          </a:r>
          <a:endParaRPr lang="ru-RU" dirty="0"/>
        </a:p>
      </dgm:t>
    </dgm:pt>
    <dgm:pt modelId="{7A106B97-D999-4B4B-8949-D7462D3E9AF8}" type="parTrans" cxnId="{984AE996-35F4-4941-BEB4-E4CF4C565A8B}">
      <dgm:prSet/>
      <dgm:spPr/>
      <dgm:t>
        <a:bodyPr/>
        <a:lstStyle/>
        <a:p>
          <a:endParaRPr lang="ru-RU"/>
        </a:p>
      </dgm:t>
    </dgm:pt>
    <dgm:pt modelId="{EE31989C-2432-4FE0-879F-9AA18A48F157}" type="sibTrans" cxnId="{984AE996-35F4-4941-BEB4-E4CF4C565A8B}">
      <dgm:prSet/>
      <dgm:spPr/>
      <dgm:t>
        <a:bodyPr/>
        <a:lstStyle/>
        <a:p>
          <a:endParaRPr lang="ru-RU"/>
        </a:p>
      </dgm:t>
    </dgm:pt>
    <dgm:pt modelId="{1B7F602E-31C2-42DD-B4A8-A7C52A9025A7}">
      <dgm:prSet/>
      <dgm:spPr/>
      <dgm:t>
        <a:bodyPr/>
        <a:lstStyle/>
        <a:p>
          <a:r>
            <a:rPr lang="ru-RU" dirty="0" smtClean="0"/>
            <a:t>Социальные пособия, стипендии</a:t>
          </a:r>
          <a:endParaRPr lang="ru-RU" dirty="0"/>
        </a:p>
      </dgm:t>
    </dgm:pt>
    <dgm:pt modelId="{4F75CF7F-0AF0-4B3C-9611-98B4CB4F9C41}" type="parTrans" cxnId="{AE8EAE8A-586F-4197-A5CE-8C86A3EBA369}">
      <dgm:prSet/>
      <dgm:spPr/>
      <dgm:t>
        <a:bodyPr/>
        <a:lstStyle/>
        <a:p>
          <a:endParaRPr lang="ru-RU"/>
        </a:p>
      </dgm:t>
    </dgm:pt>
    <dgm:pt modelId="{BF04B9D0-7E0D-44C9-A909-C5B9CDAB10F8}" type="sibTrans" cxnId="{AE8EAE8A-586F-4197-A5CE-8C86A3EBA369}">
      <dgm:prSet/>
      <dgm:spPr/>
      <dgm:t>
        <a:bodyPr/>
        <a:lstStyle/>
        <a:p>
          <a:endParaRPr lang="ru-RU"/>
        </a:p>
      </dgm:t>
    </dgm:pt>
    <dgm:pt modelId="{E7E995A5-BA2B-41D6-9AA6-74E9BFF11AC3}">
      <dgm:prSet/>
      <dgm:spPr/>
      <dgm:t>
        <a:bodyPr/>
        <a:lstStyle/>
        <a:p>
          <a:r>
            <a:rPr lang="ru-RU" smtClean="0"/>
            <a:t>Прибыль от собственного бизнеса</a:t>
          </a:r>
          <a:endParaRPr lang="ru-RU"/>
        </a:p>
      </dgm:t>
    </dgm:pt>
    <dgm:pt modelId="{95DBDAD8-AA77-4686-9031-FF0DA3795A38}" type="parTrans" cxnId="{C1DD609C-45AE-4887-9926-BDE3D7524217}">
      <dgm:prSet/>
      <dgm:spPr/>
      <dgm:t>
        <a:bodyPr/>
        <a:lstStyle/>
        <a:p>
          <a:endParaRPr lang="ru-RU"/>
        </a:p>
      </dgm:t>
    </dgm:pt>
    <dgm:pt modelId="{3E06B6C3-1EC1-4894-BC14-9E3B2282C1DA}" type="sibTrans" cxnId="{C1DD609C-45AE-4887-9926-BDE3D7524217}">
      <dgm:prSet/>
      <dgm:spPr/>
      <dgm:t>
        <a:bodyPr/>
        <a:lstStyle/>
        <a:p>
          <a:endParaRPr lang="ru-RU"/>
        </a:p>
      </dgm:t>
    </dgm:pt>
    <dgm:pt modelId="{DBC8809F-657F-4C0F-83A0-41D86538F873}">
      <dgm:prSet/>
      <dgm:spPr/>
      <dgm:t>
        <a:bodyPr/>
        <a:lstStyle/>
        <a:p>
          <a:r>
            <a:rPr lang="ru-RU" dirty="0" smtClean="0"/>
            <a:t>Прибыль от инвестиций( рента от сдачи квартиры, доходы от ценных бумаг и т. п.)</a:t>
          </a:r>
          <a:endParaRPr lang="ru-RU" dirty="0"/>
        </a:p>
      </dgm:t>
    </dgm:pt>
    <dgm:pt modelId="{114A6868-1C4A-4C76-802A-DB661445BACC}" type="parTrans" cxnId="{EFBE5717-54F8-4D6F-A139-AE6101A7BBBF}">
      <dgm:prSet/>
      <dgm:spPr/>
      <dgm:t>
        <a:bodyPr/>
        <a:lstStyle/>
        <a:p>
          <a:endParaRPr lang="ru-RU"/>
        </a:p>
      </dgm:t>
    </dgm:pt>
    <dgm:pt modelId="{7FC8A476-38FF-48BD-839F-341EEE2735CB}" type="sibTrans" cxnId="{EFBE5717-54F8-4D6F-A139-AE6101A7BBBF}">
      <dgm:prSet/>
      <dgm:spPr/>
      <dgm:t>
        <a:bodyPr/>
        <a:lstStyle/>
        <a:p>
          <a:endParaRPr lang="ru-RU"/>
        </a:p>
      </dgm:t>
    </dgm:pt>
    <dgm:pt modelId="{3D9D81BD-1FC7-42B6-B757-1D9B7AAC2302}" type="pres">
      <dgm:prSet presAssocID="{CAF1E0C8-53DA-4791-985B-3A1CEF5FE08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FAA35F-58CD-45A3-8A23-E50DC6294BFA}" type="pres">
      <dgm:prSet presAssocID="{C4A60A2E-8282-41B1-BB47-6B592550B2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D3EDE5-E57F-4F1D-90DF-4276B02F15EF}" type="pres">
      <dgm:prSet presAssocID="{EE31989C-2432-4FE0-879F-9AA18A48F157}" presName="sibTrans" presStyleCnt="0"/>
      <dgm:spPr/>
    </dgm:pt>
    <dgm:pt modelId="{7DAC3BE0-6543-4AD5-9084-2CA55A19C3D3}" type="pres">
      <dgm:prSet presAssocID="{1B7F602E-31C2-42DD-B4A8-A7C52A9025A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299CF2-444C-4F5C-83C9-8F97CB4AAA01}" type="pres">
      <dgm:prSet presAssocID="{BF04B9D0-7E0D-44C9-A909-C5B9CDAB10F8}" presName="sibTrans" presStyleCnt="0"/>
      <dgm:spPr/>
    </dgm:pt>
    <dgm:pt modelId="{D3846254-932B-4F27-8799-65350D2ED92B}" type="pres">
      <dgm:prSet presAssocID="{E7E995A5-BA2B-41D6-9AA6-74E9BFF11AC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C020CA-C2EC-4754-A5BD-408B345701F9}" type="pres">
      <dgm:prSet presAssocID="{3E06B6C3-1EC1-4894-BC14-9E3B2282C1DA}" presName="sibTrans" presStyleCnt="0"/>
      <dgm:spPr/>
    </dgm:pt>
    <dgm:pt modelId="{EDA2491F-6963-4B40-9A6E-03E82F6B6811}" type="pres">
      <dgm:prSet presAssocID="{DBC8809F-657F-4C0F-83A0-41D86538F87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2DA060-0067-4D06-A6C0-ED5703105FF2}" type="presOf" srcId="{1B7F602E-31C2-42DD-B4A8-A7C52A9025A7}" destId="{7DAC3BE0-6543-4AD5-9084-2CA55A19C3D3}" srcOrd="0" destOrd="0" presId="urn:microsoft.com/office/officeart/2005/8/layout/default#1"/>
    <dgm:cxn modelId="{AE8EAE8A-586F-4197-A5CE-8C86A3EBA369}" srcId="{CAF1E0C8-53DA-4791-985B-3A1CEF5FE087}" destId="{1B7F602E-31C2-42DD-B4A8-A7C52A9025A7}" srcOrd="1" destOrd="0" parTransId="{4F75CF7F-0AF0-4B3C-9611-98B4CB4F9C41}" sibTransId="{BF04B9D0-7E0D-44C9-A909-C5B9CDAB10F8}"/>
    <dgm:cxn modelId="{B1398F30-29CC-46F0-96E9-4C51C9A9F633}" type="presOf" srcId="{CAF1E0C8-53DA-4791-985B-3A1CEF5FE087}" destId="{3D9D81BD-1FC7-42B6-B757-1D9B7AAC2302}" srcOrd="0" destOrd="0" presId="urn:microsoft.com/office/officeart/2005/8/layout/default#1"/>
    <dgm:cxn modelId="{CB3A8B5D-91DF-4A18-8A36-428A6955C99F}" type="presOf" srcId="{C4A60A2E-8282-41B1-BB47-6B592550B295}" destId="{DFFAA35F-58CD-45A3-8A23-E50DC6294BFA}" srcOrd="0" destOrd="0" presId="urn:microsoft.com/office/officeart/2005/8/layout/default#1"/>
    <dgm:cxn modelId="{EFBE5717-54F8-4D6F-A139-AE6101A7BBBF}" srcId="{CAF1E0C8-53DA-4791-985B-3A1CEF5FE087}" destId="{DBC8809F-657F-4C0F-83A0-41D86538F873}" srcOrd="3" destOrd="0" parTransId="{114A6868-1C4A-4C76-802A-DB661445BACC}" sibTransId="{7FC8A476-38FF-48BD-839F-341EEE2735CB}"/>
    <dgm:cxn modelId="{C1DD609C-45AE-4887-9926-BDE3D7524217}" srcId="{CAF1E0C8-53DA-4791-985B-3A1CEF5FE087}" destId="{E7E995A5-BA2B-41D6-9AA6-74E9BFF11AC3}" srcOrd="2" destOrd="0" parTransId="{95DBDAD8-AA77-4686-9031-FF0DA3795A38}" sibTransId="{3E06B6C3-1EC1-4894-BC14-9E3B2282C1DA}"/>
    <dgm:cxn modelId="{984AE996-35F4-4941-BEB4-E4CF4C565A8B}" srcId="{CAF1E0C8-53DA-4791-985B-3A1CEF5FE087}" destId="{C4A60A2E-8282-41B1-BB47-6B592550B295}" srcOrd="0" destOrd="0" parTransId="{7A106B97-D999-4B4B-8949-D7462D3E9AF8}" sibTransId="{EE31989C-2432-4FE0-879F-9AA18A48F157}"/>
    <dgm:cxn modelId="{1D661920-5C77-4722-8F62-CC6F472C1D76}" type="presOf" srcId="{DBC8809F-657F-4C0F-83A0-41D86538F873}" destId="{EDA2491F-6963-4B40-9A6E-03E82F6B6811}" srcOrd="0" destOrd="0" presId="urn:microsoft.com/office/officeart/2005/8/layout/default#1"/>
    <dgm:cxn modelId="{3FCEF9C3-D35C-469F-888A-CFA9CC6AC592}" type="presOf" srcId="{E7E995A5-BA2B-41D6-9AA6-74E9BFF11AC3}" destId="{D3846254-932B-4F27-8799-65350D2ED92B}" srcOrd="0" destOrd="0" presId="urn:microsoft.com/office/officeart/2005/8/layout/default#1"/>
    <dgm:cxn modelId="{3E1220C6-17FD-4B2F-AFD1-D2BE05062E99}" type="presParOf" srcId="{3D9D81BD-1FC7-42B6-B757-1D9B7AAC2302}" destId="{DFFAA35F-58CD-45A3-8A23-E50DC6294BFA}" srcOrd="0" destOrd="0" presId="urn:microsoft.com/office/officeart/2005/8/layout/default#1"/>
    <dgm:cxn modelId="{30FB5836-6EC4-4FAC-8C21-C9F42C416479}" type="presParOf" srcId="{3D9D81BD-1FC7-42B6-B757-1D9B7AAC2302}" destId="{8CD3EDE5-E57F-4F1D-90DF-4276B02F15EF}" srcOrd="1" destOrd="0" presId="urn:microsoft.com/office/officeart/2005/8/layout/default#1"/>
    <dgm:cxn modelId="{F3483485-6235-407A-911F-C2EEF4B5C3A3}" type="presParOf" srcId="{3D9D81BD-1FC7-42B6-B757-1D9B7AAC2302}" destId="{7DAC3BE0-6543-4AD5-9084-2CA55A19C3D3}" srcOrd="2" destOrd="0" presId="urn:microsoft.com/office/officeart/2005/8/layout/default#1"/>
    <dgm:cxn modelId="{71972AC2-5DAF-4AC7-97CB-02195D5F70B1}" type="presParOf" srcId="{3D9D81BD-1FC7-42B6-B757-1D9B7AAC2302}" destId="{A2299CF2-444C-4F5C-83C9-8F97CB4AAA01}" srcOrd="3" destOrd="0" presId="urn:microsoft.com/office/officeart/2005/8/layout/default#1"/>
    <dgm:cxn modelId="{F19E3EEB-0B64-418C-BABE-974F4BC14F7C}" type="presParOf" srcId="{3D9D81BD-1FC7-42B6-B757-1D9B7AAC2302}" destId="{D3846254-932B-4F27-8799-65350D2ED92B}" srcOrd="4" destOrd="0" presId="urn:microsoft.com/office/officeart/2005/8/layout/default#1"/>
    <dgm:cxn modelId="{6CD98960-DB15-40E5-A92D-0F3C69CB111A}" type="presParOf" srcId="{3D9D81BD-1FC7-42B6-B757-1D9B7AAC2302}" destId="{11C020CA-C2EC-4754-A5BD-408B345701F9}" srcOrd="5" destOrd="0" presId="urn:microsoft.com/office/officeart/2005/8/layout/default#1"/>
    <dgm:cxn modelId="{F944DDA8-F951-4124-B720-E9A5FC4C3195}" type="presParOf" srcId="{3D9D81BD-1FC7-42B6-B757-1D9B7AAC2302}" destId="{EDA2491F-6963-4B40-9A6E-03E82F6B6811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1C2B6F-2B9C-47CE-83CD-5B68C99B0247}" type="doc">
      <dgm:prSet loTypeId="urn:microsoft.com/office/officeart/2005/8/layout/default#2" loCatId="list" qsTypeId="urn:microsoft.com/office/officeart/2005/8/quickstyle/simple1" qsCatId="simple" csTypeId="urn:microsoft.com/office/officeart/2005/8/colors/colorful2" csCatId="colorful" phldr="1"/>
      <dgm:spPr/>
    </dgm:pt>
    <dgm:pt modelId="{AC90F2F5-9789-43A9-9D7E-D6EF51369C4D}">
      <dgm:prSet phldrT="[Текст]"/>
      <dgm:spPr/>
      <dgm:t>
        <a:bodyPr/>
        <a:lstStyle/>
        <a:p>
          <a:r>
            <a:rPr lang="ru-RU" dirty="0" smtClean="0"/>
            <a:t>Жилье (квартплата, коммунальные услуги, электричество, телефон)</a:t>
          </a:r>
          <a:endParaRPr lang="ru-RU" dirty="0"/>
        </a:p>
      </dgm:t>
    </dgm:pt>
    <dgm:pt modelId="{B8C5C845-291E-4B16-8EE7-55E9C51C20A1}" type="parTrans" cxnId="{AF9FED40-C6A7-4345-A058-A4ED1DE639E1}">
      <dgm:prSet/>
      <dgm:spPr/>
      <dgm:t>
        <a:bodyPr/>
        <a:lstStyle/>
        <a:p>
          <a:endParaRPr lang="ru-RU"/>
        </a:p>
      </dgm:t>
    </dgm:pt>
    <dgm:pt modelId="{325CD667-6BFF-49CE-8AA7-4CD58B6ADCC8}" type="sibTrans" cxnId="{AF9FED40-C6A7-4345-A058-A4ED1DE639E1}">
      <dgm:prSet/>
      <dgm:spPr/>
      <dgm:t>
        <a:bodyPr/>
        <a:lstStyle/>
        <a:p>
          <a:endParaRPr lang="ru-RU"/>
        </a:p>
      </dgm:t>
    </dgm:pt>
    <dgm:pt modelId="{7BC934FB-EE6F-4300-8CDC-DFC1F880CCE6}">
      <dgm:prSet/>
      <dgm:spPr/>
      <dgm:t>
        <a:bodyPr/>
        <a:lstStyle/>
        <a:p>
          <a:r>
            <a:rPr lang="ru-RU" dirty="0" smtClean="0"/>
            <a:t>Еда (продукты из магазина, питание в столовой)</a:t>
          </a:r>
          <a:endParaRPr lang="ru-RU" dirty="0"/>
        </a:p>
      </dgm:t>
    </dgm:pt>
    <dgm:pt modelId="{BF77D8A1-DB81-4C17-9BE7-EB295A5F8DE7}" type="parTrans" cxnId="{B6D8145C-5B28-402E-946B-2B5044A72643}">
      <dgm:prSet/>
      <dgm:spPr/>
      <dgm:t>
        <a:bodyPr/>
        <a:lstStyle/>
        <a:p>
          <a:endParaRPr lang="ru-RU"/>
        </a:p>
      </dgm:t>
    </dgm:pt>
    <dgm:pt modelId="{EBADC8E5-9226-4E6B-8A2E-8D9C3FDAEC4C}" type="sibTrans" cxnId="{B6D8145C-5B28-402E-946B-2B5044A72643}">
      <dgm:prSet/>
      <dgm:spPr/>
      <dgm:t>
        <a:bodyPr/>
        <a:lstStyle/>
        <a:p>
          <a:endParaRPr lang="ru-RU"/>
        </a:p>
      </dgm:t>
    </dgm:pt>
    <dgm:pt modelId="{4BA8DD22-1EC5-48B5-9201-057054FB7C9C}">
      <dgm:prSet/>
      <dgm:spPr/>
      <dgm:t>
        <a:bodyPr/>
        <a:lstStyle/>
        <a:p>
          <a:r>
            <a:rPr lang="ru-RU" dirty="0" smtClean="0"/>
            <a:t>Транспорт (поездки на общественном транспорте, электрички, такси или собственном автомобиле)</a:t>
          </a:r>
          <a:endParaRPr lang="ru-RU" dirty="0"/>
        </a:p>
      </dgm:t>
    </dgm:pt>
    <dgm:pt modelId="{9C9229E7-EC97-415D-98AB-91520CD7D063}" type="parTrans" cxnId="{747B5337-E830-41CD-BC17-BD0F0CC38B08}">
      <dgm:prSet/>
      <dgm:spPr/>
      <dgm:t>
        <a:bodyPr/>
        <a:lstStyle/>
        <a:p>
          <a:endParaRPr lang="ru-RU"/>
        </a:p>
      </dgm:t>
    </dgm:pt>
    <dgm:pt modelId="{889FE746-9703-43E7-8C43-AC7EF0CED6F4}" type="sibTrans" cxnId="{747B5337-E830-41CD-BC17-BD0F0CC38B08}">
      <dgm:prSet/>
      <dgm:spPr/>
      <dgm:t>
        <a:bodyPr/>
        <a:lstStyle/>
        <a:p>
          <a:endParaRPr lang="ru-RU"/>
        </a:p>
      </dgm:t>
    </dgm:pt>
    <dgm:pt modelId="{6E9EDB53-57B6-49EC-B19A-EF9FC71364CA}">
      <dgm:prSet/>
      <dgm:spPr/>
      <dgm:t>
        <a:bodyPr/>
        <a:lstStyle/>
        <a:p>
          <a:r>
            <a:rPr lang="ru-RU" dirty="0" smtClean="0"/>
            <a:t>Одежда и обувь за исключением случаев, когда это приобретается в качестве подарка</a:t>
          </a:r>
          <a:endParaRPr lang="ru-RU" dirty="0"/>
        </a:p>
      </dgm:t>
    </dgm:pt>
    <dgm:pt modelId="{FC4948AD-91AA-40E9-BBFA-0A372DE9DCB8}" type="parTrans" cxnId="{CD0EA34C-1231-40F3-9348-D08E80785040}">
      <dgm:prSet/>
      <dgm:spPr/>
      <dgm:t>
        <a:bodyPr/>
        <a:lstStyle/>
        <a:p>
          <a:endParaRPr lang="ru-RU"/>
        </a:p>
      </dgm:t>
    </dgm:pt>
    <dgm:pt modelId="{742F09DA-1261-4CDE-B0F9-961DAF3A7143}" type="sibTrans" cxnId="{CD0EA34C-1231-40F3-9348-D08E80785040}">
      <dgm:prSet/>
      <dgm:spPr/>
      <dgm:t>
        <a:bodyPr/>
        <a:lstStyle/>
        <a:p>
          <a:endParaRPr lang="ru-RU"/>
        </a:p>
      </dgm:t>
    </dgm:pt>
    <dgm:pt modelId="{2F6A2086-6F4B-458D-95BF-CA4B4AA92513}">
      <dgm:prSet/>
      <dgm:spPr/>
      <dgm:t>
        <a:bodyPr/>
        <a:lstStyle/>
        <a:p>
          <a:r>
            <a:rPr lang="ru-RU" dirty="0" smtClean="0"/>
            <a:t>Хозяйственные расходы (мыло, стиральный порошок, пылесос, веник, чистящее средство)</a:t>
          </a:r>
          <a:endParaRPr lang="ru-RU" dirty="0"/>
        </a:p>
      </dgm:t>
    </dgm:pt>
    <dgm:pt modelId="{9D0AB74E-4C39-4850-82FB-993F1CC98D49}" type="parTrans" cxnId="{DC477120-A57A-4CB2-A4A8-3FA56F55E1FE}">
      <dgm:prSet/>
      <dgm:spPr/>
      <dgm:t>
        <a:bodyPr/>
        <a:lstStyle/>
        <a:p>
          <a:endParaRPr lang="ru-RU"/>
        </a:p>
      </dgm:t>
    </dgm:pt>
    <dgm:pt modelId="{9E3BE17F-DD78-4DDD-9459-FB89508C1CE8}" type="sibTrans" cxnId="{DC477120-A57A-4CB2-A4A8-3FA56F55E1FE}">
      <dgm:prSet/>
      <dgm:spPr/>
      <dgm:t>
        <a:bodyPr/>
        <a:lstStyle/>
        <a:p>
          <a:endParaRPr lang="ru-RU"/>
        </a:p>
      </dgm:t>
    </dgm:pt>
    <dgm:pt modelId="{A3F339F2-C99D-46A3-A668-E722ABF0E2AB}">
      <dgm:prSet/>
      <dgm:spPr/>
      <dgm:t>
        <a:bodyPr/>
        <a:lstStyle/>
        <a:p>
          <a:r>
            <a:rPr lang="ru-RU" dirty="0" smtClean="0"/>
            <a:t>Медицина (лекарства, врачи, процедура)</a:t>
          </a:r>
          <a:endParaRPr lang="ru-RU" dirty="0"/>
        </a:p>
      </dgm:t>
    </dgm:pt>
    <dgm:pt modelId="{114A832B-5BE5-46C4-B39E-DD17C415D3D6}" type="parTrans" cxnId="{1ED8B382-6A41-432F-A443-742CFF2294C0}">
      <dgm:prSet/>
      <dgm:spPr/>
      <dgm:t>
        <a:bodyPr/>
        <a:lstStyle/>
        <a:p>
          <a:endParaRPr lang="ru-RU"/>
        </a:p>
      </dgm:t>
    </dgm:pt>
    <dgm:pt modelId="{43EC3E0B-8A4A-441B-A94A-06FD525AC9DD}" type="sibTrans" cxnId="{1ED8B382-6A41-432F-A443-742CFF2294C0}">
      <dgm:prSet/>
      <dgm:spPr/>
      <dgm:t>
        <a:bodyPr/>
        <a:lstStyle/>
        <a:p>
          <a:endParaRPr lang="ru-RU"/>
        </a:p>
      </dgm:t>
    </dgm:pt>
    <dgm:pt modelId="{1D680D43-57FF-4395-87E9-7CE7F25805D8}">
      <dgm:prSet/>
      <dgm:spPr/>
      <dgm:t>
        <a:bodyPr/>
        <a:lstStyle/>
        <a:p>
          <a:r>
            <a:rPr lang="ru-RU" dirty="0" smtClean="0"/>
            <a:t>Отдых и развлечения (походы в кафе и рестораны, кино и концерты, дискотеки и ночные клубы, подарки)</a:t>
          </a:r>
          <a:endParaRPr lang="ru-RU" dirty="0"/>
        </a:p>
      </dgm:t>
    </dgm:pt>
    <dgm:pt modelId="{D9396181-9064-47C6-8D99-C5737540CB43}" type="parTrans" cxnId="{49374A67-9391-4104-BC1F-901AD221E237}">
      <dgm:prSet/>
      <dgm:spPr/>
      <dgm:t>
        <a:bodyPr/>
        <a:lstStyle/>
        <a:p>
          <a:endParaRPr lang="ru-RU"/>
        </a:p>
      </dgm:t>
    </dgm:pt>
    <dgm:pt modelId="{CA3D1814-BB70-4D53-A8C4-EB34E99026C7}" type="sibTrans" cxnId="{49374A67-9391-4104-BC1F-901AD221E237}">
      <dgm:prSet/>
      <dgm:spPr/>
      <dgm:t>
        <a:bodyPr/>
        <a:lstStyle/>
        <a:p>
          <a:endParaRPr lang="ru-RU"/>
        </a:p>
      </dgm:t>
    </dgm:pt>
    <dgm:pt modelId="{F956FDA6-0B8E-4E82-BBE2-09722A0EB424}">
      <dgm:prSet/>
      <dgm:spPr/>
      <dgm:t>
        <a:bodyPr/>
        <a:lstStyle/>
        <a:p>
          <a:r>
            <a:rPr lang="ru-RU" dirty="0" smtClean="0"/>
            <a:t>Прочие расходы, в том числе непредвиденные</a:t>
          </a:r>
          <a:endParaRPr lang="ru-RU" dirty="0"/>
        </a:p>
      </dgm:t>
    </dgm:pt>
    <dgm:pt modelId="{480A3E60-FA32-4BD7-A9DE-32DAA6F5E672}" type="parTrans" cxnId="{0525A035-246B-445A-B969-DD1F5760BED6}">
      <dgm:prSet/>
      <dgm:spPr/>
      <dgm:t>
        <a:bodyPr/>
        <a:lstStyle/>
        <a:p>
          <a:endParaRPr lang="ru-RU"/>
        </a:p>
      </dgm:t>
    </dgm:pt>
    <dgm:pt modelId="{0B7B80DA-673F-4C93-B44F-1ED5A82192D8}" type="sibTrans" cxnId="{0525A035-246B-445A-B969-DD1F5760BED6}">
      <dgm:prSet/>
      <dgm:spPr/>
      <dgm:t>
        <a:bodyPr/>
        <a:lstStyle/>
        <a:p>
          <a:endParaRPr lang="ru-RU"/>
        </a:p>
      </dgm:t>
    </dgm:pt>
    <dgm:pt modelId="{FBB878CE-B3B2-4914-AB77-1B11A7391094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05005C7C-4BA5-4CBE-89AC-E4496751405F}" type="parTrans" cxnId="{B499A0E7-C2FC-49F0-9E18-0DB203CF4FBB}">
      <dgm:prSet/>
      <dgm:spPr/>
    </dgm:pt>
    <dgm:pt modelId="{45FB40C8-F133-4F23-B51D-017D55EF8860}" type="sibTrans" cxnId="{B499A0E7-C2FC-49F0-9E18-0DB203CF4FBB}">
      <dgm:prSet/>
      <dgm:spPr/>
    </dgm:pt>
    <dgm:pt modelId="{F6684DF6-CEC8-4AD4-BC00-7DA5095527F9}" type="pres">
      <dgm:prSet presAssocID="{C71C2B6F-2B9C-47CE-83CD-5B68C99B0247}" presName="diagram" presStyleCnt="0">
        <dgm:presLayoutVars>
          <dgm:dir/>
          <dgm:resizeHandles val="exact"/>
        </dgm:presLayoutVars>
      </dgm:prSet>
      <dgm:spPr/>
    </dgm:pt>
    <dgm:pt modelId="{16D1C0D1-373D-47DF-8377-A766E37FBF93}" type="pres">
      <dgm:prSet presAssocID="{AC90F2F5-9789-43A9-9D7E-D6EF51369C4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E99399-337D-4390-9450-67A65C7160F7}" type="pres">
      <dgm:prSet presAssocID="{325CD667-6BFF-49CE-8AA7-4CD58B6ADCC8}" presName="sibTrans" presStyleCnt="0"/>
      <dgm:spPr/>
    </dgm:pt>
    <dgm:pt modelId="{F5473897-F693-4671-94F2-36E4F91BD10C}" type="pres">
      <dgm:prSet presAssocID="{7BC934FB-EE6F-4300-8CDC-DFC1F880CCE6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755F48-38B0-4178-AF8B-0D7BC314CD76}" type="pres">
      <dgm:prSet presAssocID="{EBADC8E5-9226-4E6B-8A2E-8D9C3FDAEC4C}" presName="sibTrans" presStyleCnt="0"/>
      <dgm:spPr/>
    </dgm:pt>
    <dgm:pt modelId="{CF582EB7-15DA-4F24-9BE1-54C97436AD84}" type="pres">
      <dgm:prSet presAssocID="{4BA8DD22-1EC5-48B5-9201-057054FB7C9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CA1AD6-E886-4581-B59D-34047FB3CD5A}" type="pres">
      <dgm:prSet presAssocID="{889FE746-9703-43E7-8C43-AC7EF0CED6F4}" presName="sibTrans" presStyleCnt="0"/>
      <dgm:spPr/>
    </dgm:pt>
    <dgm:pt modelId="{B6A121CC-B685-4DB1-8C54-0B5104119D50}" type="pres">
      <dgm:prSet presAssocID="{6E9EDB53-57B6-49EC-B19A-EF9FC71364CA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6F07E9-F192-442E-860F-F96E1BFF898A}" type="pres">
      <dgm:prSet presAssocID="{742F09DA-1261-4CDE-B0F9-961DAF3A7143}" presName="sibTrans" presStyleCnt="0"/>
      <dgm:spPr/>
    </dgm:pt>
    <dgm:pt modelId="{29C52589-7D8A-4DA8-9088-043D5CDB4FEE}" type="pres">
      <dgm:prSet presAssocID="{FBB878CE-B3B2-4914-AB77-1B11A739109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EF7DB8-5F69-427B-AD81-A22B1E9867B5}" type="pres">
      <dgm:prSet presAssocID="{45FB40C8-F133-4F23-B51D-017D55EF8860}" presName="sibTrans" presStyleCnt="0"/>
      <dgm:spPr/>
    </dgm:pt>
    <dgm:pt modelId="{611CED90-9FBB-4F7A-B1A0-5F03C09462C5}" type="pres">
      <dgm:prSet presAssocID="{2F6A2086-6F4B-458D-95BF-CA4B4AA92513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75BA58-C1AC-48C6-91CE-7D58135D2B93}" type="pres">
      <dgm:prSet presAssocID="{9E3BE17F-DD78-4DDD-9459-FB89508C1CE8}" presName="sibTrans" presStyleCnt="0"/>
      <dgm:spPr/>
    </dgm:pt>
    <dgm:pt modelId="{64A6B1B1-F7C4-4B89-AA2A-A044B870ACB8}" type="pres">
      <dgm:prSet presAssocID="{A3F339F2-C99D-46A3-A668-E722ABF0E2AB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74EB81-5785-44C1-9F34-994174ED896F}" type="pres">
      <dgm:prSet presAssocID="{43EC3E0B-8A4A-441B-A94A-06FD525AC9DD}" presName="sibTrans" presStyleCnt="0"/>
      <dgm:spPr/>
    </dgm:pt>
    <dgm:pt modelId="{83C9FF6D-945B-452F-AD25-01596B6442E3}" type="pres">
      <dgm:prSet presAssocID="{1D680D43-57FF-4395-87E9-7CE7F25805D8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12841-145C-477B-8079-9024E3D85CFF}" type="pres">
      <dgm:prSet presAssocID="{CA3D1814-BB70-4D53-A8C4-EB34E99026C7}" presName="sibTrans" presStyleCnt="0"/>
      <dgm:spPr/>
    </dgm:pt>
    <dgm:pt modelId="{70EC6BA4-150D-4AB2-AA50-2D7E9BACFE2B}" type="pres">
      <dgm:prSet presAssocID="{F956FDA6-0B8E-4E82-BBE2-09722A0EB424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477120-A57A-4CB2-A4A8-3FA56F55E1FE}" srcId="{C71C2B6F-2B9C-47CE-83CD-5B68C99B0247}" destId="{2F6A2086-6F4B-458D-95BF-CA4B4AA92513}" srcOrd="5" destOrd="0" parTransId="{9D0AB74E-4C39-4850-82FB-993F1CC98D49}" sibTransId="{9E3BE17F-DD78-4DDD-9459-FB89508C1CE8}"/>
    <dgm:cxn modelId="{1ED8B382-6A41-432F-A443-742CFF2294C0}" srcId="{C71C2B6F-2B9C-47CE-83CD-5B68C99B0247}" destId="{A3F339F2-C99D-46A3-A668-E722ABF0E2AB}" srcOrd="6" destOrd="0" parTransId="{114A832B-5BE5-46C4-B39E-DD17C415D3D6}" sibTransId="{43EC3E0B-8A4A-441B-A94A-06FD525AC9DD}"/>
    <dgm:cxn modelId="{747B5337-E830-41CD-BC17-BD0F0CC38B08}" srcId="{C71C2B6F-2B9C-47CE-83CD-5B68C99B0247}" destId="{4BA8DD22-1EC5-48B5-9201-057054FB7C9C}" srcOrd="2" destOrd="0" parTransId="{9C9229E7-EC97-415D-98AB-91520CD7D063}" sibTransId="{889FE746-9703-43E7-8C43-AC7EF0CED6F4}"/>
    <dgm:cxn modelId="{0525A035-246B-445A-B969-DD1F5760BED6}" srcId="{C71C2B6F-2B9C-47CE-83CD-5B68C99B0247}" destId="{F956FDA6-0B8E-4E82-BBE2-09722A0EB424}" srcOrd="8" destOrd="0" parTransId="{480A3E60-FA32-4BD7-A9DE-32DAA6F5E672}" sibTransId="{0B7B80DA-673F-4C93-B44F-1ED5A82192D8}"/>
    <dgm:cxn modelId="{27733EA1-3F24-474C-A07E-7D58CE1ECF2C}" type="presOf" srcId="{7BC934FB-EE6F-4300-8CDC-DFC1F880CCE6}" destId="{F5473897-F693-4671-94F2-36E4F91BD10C}" srcOrd="0" destOrd="0" presId="urn:microsoft.com/office/officeart/2005/8/layout/default#2"/>
    <dgm:cxn modelId="{8FAAF164-67FB-46BC-90F2-851BFA69BC3D}" type="presOf" srcId="{C71C2B6F-2B9C-47CE-83CD-5B68C99B0247}" destId="{F6684DF6-CEC8-4AD4-BC00-7DA5095527F9}" srcOrd="0" destOrd="0" presId="urn:microsoft.com/office/officeart/2005/8/layout/default#2"/>
    <dgm:cxn modelId="{CD0EA34C-1231-40F3-9348-D08E80785040}" srcId="{C71C2B6F-2B9C-47CE-83CD-5B68C99B0247}" destId="{6E9EDB53-57B6-49EC-B19A-EF9FC71364CA}" srcOrd="3" destOrd="0" parTransId="{FC4948AD-91AA-40E9-BBFA-0A372DE9DCB8}" sibTransId="{742F09DA-1261-4CDE-B0F9-961DAF3A7143}"/>
    <dgm:cxn modelId="{FAD2B7D1-7723-406B-AB8F-D6B286546C9E}" type="presOf" srcId="{1D680D43-57FF-4395-87E9-7CE7F25805D8}" destId="{83C9FF6D-945B-452F-AD25-01596B6442E3}" srcOrd="0" destOrd="0" presId="urn:microsoft.com/office/officeart/2005/8/layout/default#2"/>
    <dgm:cxn modelId="{B6D8145C-5B28-402E-946B-2B5044A72643}" srcId="{C71C2B6F-2B9C-47CE-83CD-5B68C99B0247}" destId="{7BC934FB-EE6F-4300-8CDC-DFC1F880CCE6}" srcOrd="1" destOrd="0" parTransId="{BF77D8A1-DB81-4C17-9BE7-EB295A5F8DE7}" sibTransId="{EBADC8E5-9226-4E6B-8A2E-8D9C3FDAEC4C}"/>
    <dgm:cxn modelId="{49374A67-9391-4104-BC1F-901AD221E237}" srcId="{C71C2B6F-2B9C-47CE-83CD-5B68C99B0247}" destId="{1D680D43-57FF-4395-87E9-7CE7F25805D8}" srcOrd="7" destOrd="0" parTransId="{D9396181-9064-47C6-8D99-C5737540CB43}" sibTransId="{CA3D1814-BB70-4D53-A8C4-EB34E99026C7}"/>
    <dgm:cxn modelId="{B499A0E7-C2FC-49F0-9E18-0DB203CF4FBB}" srcId="{C71C2B6F-2B9C-47CE-83CD-5B68C99B0247}" destId="{FBB878CE-B3B2-4914-AB77-1B11A7391094}" srcOrd="4" destOrd="0" parTransId="{05005C7C-4BA5-4CBE-89AC-E4496751405F}" sibTransId="{45FB40C8-F133-4F23-B51D-017D55EF8860}"/>
    <dgm:cxn modelId="{AF9FED40-C6A7-4345-A058-A4ED1DE639E1}" srcId="{C71C2B6F-2B9C-47CE-83CD-5B68C99B0247}" destId="{AC90F2F5-9789-43A9-9D7E-D6EF51369C4D}" srcOrd="0" destOrd="0" parTransId="{B8C5C845-291E-4B16-8EE7-55E9C51C20A1}" sibTransId="{325CD667-6BFF-49CE-8AA7-4CD58B6ADCC8}"/>
    <dgm:cxn modelId="{B246EAB4-6ED9-46AB-A1C7-4C447E95A0DC}" type="presOf" srcId="{A3F339F2-C99D-46A3-A668-E722ABF0E2AB}" destId="{64A6B1B1-F7C4-4B89-AA2A-A044B870ACB8}" srcOrd="0" destOrd="0" presId="urn:microsoft.com/office/officeart/2005/8/layout/default#2"/>
    <dgm:cxn modelId="{6AC07B8F-FECA-4BC1-A87D-239090598525}" type="presOf" srcId="{2F6A2086-6F4B-458D-95BF-CA4B4AA92513}" destId="{611CED90-9FBB-4F7A-B1A0-5F03C09462C5}" srcOrd="0" destOrd="0" presId="urn:microsoft.com/office/officeart/2005/8/layout/default#2"/>
    <dgm:cxn modelId="{5C4E492D-9ECC-4A20-9B27-B770FEAFBF65}" type="presOf" srcId="{F956FDA6-0B8E-4E82-BBE2-09722A0EB424}" destId="{70EC6BA4-150D-4AB2-AA50-2D7E9BACFE2B}" srcOrd="0" destOrd="0" presId="urn:microsoft.com/office/officeart/2005/8/layout/default#2"/>
    <dgm:cxn modelId="{69C3ED0B-01E6-482F-95AC-7AC74797CBE9}" type="presOf" srcId="{AC90F2F5-9789-43A9-9D7E-D6EF51369C4D}" destId="{16D1C0D1-373D-47DF-8377-A766E37FBF93}" srcOrd="0" destOrd="0" presId="urn:microsoft.com/office/officeart/2005/8/layout/default#2"/>
    <dgm:cxn modelId="{DB00A106-3A54-4993-803B-1809C6766417}" type="presOf" srcId="{4BA8DD22-1EC5-48B5-9201-057054FB7C9C}" destId="{CF582EB7-15DA-4F24-9BE1-54C97436AD84}" srcOrd="0" destOrd="0" presId="urn:microsoft.com/office/officeart/2005/8/layout/default#2"/>
    <dgm:cxn modelId="{D0FAA27E-3C3F-49E6-9297-2E69CC6AC614}" type="presOf" srcId="{FBB878CE-B3B2-4914-AB77-1B11A7391094}" destId="{29C52589-7D8A-4DA8-9088-043D5CDB4FEE}" srcOrd="0" destOrd="0" presId="urn:microsoft.com/office/officeart/2005/8/layout/default#2"/>
    <dgm:cxn modelId="{CABDB740-01E6-4DCA-97CA-97C9D5E7C1B7}" type="presOf" srcId="{6E9EDB53-57B6-49EC-B19A-EF9FC71364CA}" destId="{B6A121CC-B685-4DB1-8C54-0B5104119D50}" srcOrd="0" destOrd="0" presId="urn:microsoft.com/office/officeart/2005/8/layout/default#2"/>
    <dgm:cxn modelId="{F02E3F32-F3EB-4C01-A56B-8A7B5A2DC2BF}" type="presParOf" srcId="{F6684DF6-CEC8-4AD4-BC00-7DA5095527F9}" destId="{16D1C0D1-373D-47DF-8377-A766E37FBF93}" srcOrd="0" destOrd="0" presId="urn:microsoft.com/office/officeart/2005/8/layout/default#2"/>
    <dgm:cxn modelId="{69C00C5F-FD3D-49E9-88AE-7E0A819634CF}" type="presParOf" srcId="{F6684DF6-CEC8-4AD4-BC00-7DA5095527F9}" destId="{DCE99399-337D-4390-9450-67A65C7160F7}" srcOrd="1" destOrd="0" presId="urn:microsoft.com/office/officeart/2005/8/layout/default#2"/>
    <dgm:cxn modelId="{9434F727-C098-4BED-A557-E11FA0BA1161}" type="presParOf" srcId="{F6684DF6-CEC8-4AD4-BC00-7DA5095527F9}" destId="{F5473897-F693-4671-94F2-36E4F91BD10C}" srcOrd="2" destOrd="0" presId="urn:microsoft.com/office/officeart/2005/8/layout/default#2"/>
    <dgm:cxn modelId="{891ABC5D-DCD0-4791-B069-3D0DE4B1F87F}" type="presParOf" srcId="{F6684DF6-CEC8-4AD4-BC00-7DA5095527F9}" destId="{4E755F48-38B0-4178-AF8B-0D7BC314CD76}" srcOrd="3" destOrd="0" presId="urn:microsoft.com/office/officeart/2005/8/layout/default#2"/>
    <dgm:cxn modelId="{EBC3C0AE-CAE1-407F-B613-614D88CFCF2F}" type="presParOf" srcId="{F6684DF6-CEC8-4AD4-BC00-7DA5095527F9}" destId="{CF582EB7-15DA-4F24-9BE1-54C97436AD84}" srcOrd="4" destOrd="0" presId="urn:microsoft.com/office/officeart/2005/8/layout/default#2"/>
    <dgm:cxn modelId="{7E4302DF-6892-4967-A764-1332D16E2193}" type="presParOf" srcId="{F6684DF6-CEC8-4AD4-BC00-7DA5095527F9}" destId="{E8CA1AD6-E886-4581-B59D-34047FB3CD5A}" srcOrd="5" destOrd="0" presId="urn:microsoft.com/office/officeart/2005/8/layout/default#2"/>
    <dgm:cxn modelId="{211FEF0E-45C4-4F91-9486-C1368E5CC3A5}" type="presParOf" srcId="{F6684DF6-CEC8-4AD4-BC00-7DA5095527F9}" destId="{B6A121CC-B685-4DB1-8C54-0B5104119D50}" srcOrd="6" destOrd="0" presId="urn:microsoft.com/office/officeart/2005/8/layout/default#2"/>
    <dgm:cxn modelId="{712B0DA6-7EA1-4617-A5E8-545684841B28}" type="presParOf" srcId="{F6684DF6-CEC8-4AD4-BC00-7DA5095527F9}" destId="{D36F07E9-F192-442E-860F-F96E1BFF898A}" srcOrd="7" destOrd="0" presId="urn:microsoft.com/office/officeart/2005/8/layout/default#2"/>
    <dgm:cxn modelId="{D2101FFD-9621-4701-AD42-0ABCFFF9B1CB}" type="presParOf" srcId="{F6684DF6-CEC8-4AD4-BC00-7DA5095527F9}" destId="{29C52589-7D8A-4DA8-9088-043D5CDB4FEE}" srcOrd="8" destOrd="0" presId="urn:microsoft.com/office/officeart/2005/8/layout/default#2"/>
    <dgm:cxn modelId="{739B5412-464E-4484-A0F1-7CC38A62617B}" type="presParOf" srcId="{F6684DF6-CEC8-4AD4-BC00-7DA5095527F9}" destId="{0CEF7DB8-5F69-427B-AD81-A22B1E9867B5}" srcOrd="9" destOrd="0" presId="urn:microsoft.com/office/officeart/2005/8/layout/default#2"/>
    <dgm:cxn modelId="{E06B03C6-1171-44CB-AE85-607EF12C3B66}" type="presParOf" srcId="{F6684DF6-CEC8-4AD4-BC00-7DA5095527F9}" destId="{611CED90-9FBB-4F7A-B1A0-5F03C09462C5}" srcOrd="10" destOrd="0" presId="urn:microsoft.com/office/officeart/2005/8/layout/default#2"/>
    <dgm:cxn modelId="{4629AC67-50B0-414B-A89D-279B34736CBD}" type="presParOf" srcId="{F6684DF6-CEC8-4AD4-BC00-7DA5095527F9}" destId="{0075BA58-C1AC-48C6-91CE-7D58135D2B93}" srcOrd="11" destOrd="0" presId="urn:microsoft.com/office/officeart/2005/8/layout/default#2"/>
    <dgm:cxn modelId="{5206F685-44B6-4E49-AD4C-59EF7391C311}" type="presParOf" srcId="{F6684DF6-CEC8-4AD4-BC00-7DA5095527F9}" destId="{64A6B1B1-F7C4-4B89-AA2A-A044B870ACB8}" srcOrd="12" destOrd="0" presId="urn:microsoft.com/office/officeart/2005/8/layout/default#2"/>
    <dgm:cxn modelId="{2C93EA69-40E2-4E45-983C-259313838065}" type="presParOf" srcId="{F6684DF6-CEC8-4AD4-BC00-7DA5095527F9}" destId="{9D74EB81-5785-44C1-9F34-994174ED896F}" srcOrd="13" destOrd="0" presId="urn:microsoft.com/office/officeart/2005/8/layout/default#2"/>
    <dgm:cxn modelId="{ED4E482C-588F-46D1-92C7-951845BA9740}" type="presParOf" srcId="{F6684DF6-CEC8-4AD4-BC00-7DA5095527F9}" destId="{83C9FF6D-945B-452F-AD25-01596B6442E3}" srcOrd="14" destOrd="0" presId="urn:microsoft.com/office/officeart/2005/8/layout/default#2"/>
    <dgm:cxn modelId="{586C9A2E-C03D-4A4A-8ADA-4324B73B1CF6}" type="presParOf" srcId="{F6684DF6-CEC8-4AD4-BC00-7DA5095527F9}" destId="{D6412841-145C-477B-8079-9024E3D85CFF}" srcOrd="15" destOrd="0" presId="urn:microsoft.com/office/officeart/2005/8/layout/default#2"/>
    <dgm:cxn modelId="{B5DE6BE5-F899-4FDE-99E0-6EBC5C4E577E}" type="presParOf" srcId="{F6684DF6-CEC8-4AD4-BC00-7DA5095527F9}" destId="{70EC6BA4-150D-4AB2-AA50-2D7E9BACFE2B}" srcOrd="1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766E77-A87F-4ECC-A099-CCA3F4C50679}" type="doc">
      <dgm:prSet loTypeId="urn:microsoft.com/office/officeart/2005/8/layout/hierarchy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99AE622-BB9E-4BA1-9927-B86618294F18}">
      <dgm:prSet phldrT="[Текст]" custT="1"/>
      <dgm:spPr/>
      <dgm:t>
        <a:bodyPr/>
        <a:lstStyle/>
        <a:p>
          <a:r>
            <a:rPr lang="ru-RU" sz="2000" b="1" dirty="0" smtClean="0">
              <a:latin typeface="Bookman Old Style" panose="02050604050505020204" pitchFamily="18" charset="0"/>
            </a:rPr>
            <a:t>Три основные группы личных финансовых целей</a:t>
          </a:r>
          <a:endParaRPr lang="ru-RU" sz="2000" b="1" dirty="0">
            <a:latin typeface="Bookman Old Style" panose="02050604050505020204" pitchFamily="18" charset="0"/>
          </a:endParaRPr>
        </a:p>
      </dgm:t>
    </dgm:pt>
    <dgm:pt modelId="{6B47B88A-5552-4B6A-9340-3D921A5B0F83}" type="parTrans" cxnId="{D2253A08-6080-4B72-8946-9D01FA0A2DFF}">
      <dgm:prSet/>
      <dgm:spPr/>
      <dgm:t>
        <a:bodyPr/>
        <a:lstStyle/>
        <a:p>
          <a:endParaRPr lang="ru-RU"/>
        </a:p>
      </dgm:t>
    </dgm:pt>
    <dgm:pt modelId="{D17E581E-B778-42FB-B6FE-73270A61C7C4}" type="sibTrans" cxnId="{D2253A08-6080-4B72-8946-9D01FA0A2DFF}">
      <dgm:prSet/>
      <dgm:spPr/>
      <dgm:t>
        <a:bodyPr/>
        <a:lstStyle/>
        <a:p>
          <a:endParaRPr lang="ru-RU"/>
        </a:p>
      </dgm:t>
    </dgm:pt>
    <dgm:pt modelId="{E36E0250-8D73-42E5-A5D6-FC467349EA06}">
      <dgm:prSet phldrT="[Текст]"/>
      <dgm:spPr/>
      <dgm:t>
        <a:bodyPr/>
        <a:lstStyle/>
        <a:p>
          <a:r>
            <a:rPr lang="ru-RU" b="1" dirty="0" smtClean="0"/>
            <a:t>Решение текущих затрат </a:t>
          </a:r>
          <a:r>
            <a:rPr lang="ru-RU" dirty="0" smtClean="0"/>
            <a:t>(на еду, коммунальные услуги, транспорт и т.д.)</a:t>
          </a:r>
          <a:endParaRPr lang="ru-RU" dirty="0"/>
        </a:p>
      </dgm:t>
    </dgm:pt>
    <dgm:pt modelId="{1DC2EBED-47D1-46CA-9F62-D6BDB088E55A}" type="parTrans" cxnId="{62106971-288D-4653-AC7F-E470018C1217}">
      <dgm:prSet/>
      <dgm:spPr/>
      <dgm:t>
        <a:bodyPr/>
        <a:lstStyle/>
        <a:p>
          <a:endParaRPr lang="ru-RU"/>
        </a:p>
      </dgm:t>
    </dgm:pt>
    <dgm:pt modelId="{0A042497-5763-4CB4-BB90-F41E827A4873}" type="sibTrans" cxnId="{62106971-288D-4653-AC7F-E470018C1217}">
      <dgm:prSet/>
      <dgm:spPr/>
      <dgm:t>
        <a:bodyPr/>
        <a:lstStyle/>
        <a:p>
          <a:endParaRPr lang="ru-RU"/>
        </a:p>
      </dgm:t>
    </dgm:pt>
    <dgm:pt modelId="{2CEF5509-F598-45E9-AE7B-02B5AAF078EE}">
      <dgm:prSet phldrT="[Текст]"/>
      <dgm:spPr/>
      <dgm:t>
        <a:bodyPr/>
        <a:lstStyle/>
        <a:p>
          <a:r>
            <a:rPr lang="ru-RU" b="1" dirty="0" smtClean="0"/>
            <a:t>Защита от наиболее важных рисков, </a:t>
          </a:r>
          <a:r>
            <a:rPr lang="ru-RU" dirty="0" smtClean="0"/>
            <a:t>которые угрожают личному финансовому благополучию</a:t>
          </a:r>
          <a:endParaRPr lang="ru-RU" dirty="0"/>
        </a:p>
      </dgm:t>
    </dgm:pt>
    <dgm:pt modelId="{77040C6D-1B5A-4917-AE07-52BE988C6B3F}" type="parTrans" cxnId="{7DE0517D-42E4-4F58-8933-3894D29E3482}">
      <dgm:prSet/>
      <dgm:spPr/>
      <dgm:t>
        <a:bodyPr/>
        <a:lstStyle/>
        <a:p>
          <a:endParaRPr lang="ru-RU"/>
        </a:p>
      </dgm:t>
    </dgm:pt>
    <dgm:pt modelId="{29D44D1D-B18C-440C-8468-6D4A7EEB8B47}" type="sibTrans" cxnId="{7DE0517D-42E4-4F58-8933-3894D29E3482}">
      <dgm:prSet/>
      <dgm:spPr/>
      <dgm:t>
        <a:bodyPr/>
        <a:lstStyle/>
        <a:p>
          <a:endParaRPr lang="ru-RU"/>
        </a:p>
      </dgm:t>
    </dgm:pt>
    <dgm:pt modelId="{E3C7AC16-9F27-459E-BDB6-78D72D1C026B}">
      <dgm:prSet phldrT="[Текст]"/>
      <dgm:spPr/>
      <dgm:t>
        <a:bodyPr/>
        <a:lstStyle/>
        <a:p>
          <a:r>
            <a:rPr lang="ru-RU" b="1" dirty="0" smtClean="0"/>
            <a:t>Формирование накоплений</a:t>
          </a:r>
          <a:r>
            <a:rPr lang="ru-RU" dirty="0" smtClean="0"/>
            <a:t>, за счет которых можно совершать крупные покупки или осуществлять важные расходы, растянутые во времени</a:t>
          </a:r>
          <a:endParaRPr lang="ru-RU" dirty="0"/>
        </a:p>
      </dgm:t>
    </dgm:pt>
    <dgm:pt modelId="{B0DE203C-8A59-4241-8049-FABCB7DBF981}" type="parTrans" cxnId="{E994B957-9251-4915-A761-60798F4505AF}">
      <dgm:prSet/>
      <dgm:spPr/>
      <dgm:t>
        <a:bodyPr/>
        <a:lstStyle/>
        <a:p>
          <a:endParaRPr lang="ru-RU"/>
        </a:p>
      </dgm:t>
    </dgm:pt>
    <dgm:pt modelId="{32E8C498-A218-4EFB-B867-F1556C911BB5}" type="sibTrans" cxnId="{E994B957-9251-4915-A761-60798F4505AF}">
      <dgm:prSet/>
      <dgm:spPr/>
      <dgm:t>
        <a:bodyPr/>
        <a:lstStyle/>
        <a:p>
          <a:endParaRPr lang="ru-RU"/>
        </a:p>
      </dgm:t>
    </dgm:pt>
    <dgm:pt modelId="{DE7FE44B-DCBD-42B8-B0A9-1772A0D744E7}" type="pres">
      <dgm:prSet presAssocID="{DA766E77-A87F-4ECC-A099-CCA3F4C5067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DBD585A-8093-4167-B7BD-9DDB415D9192}" type="pres">
      <dgm:prSet presAssocID="{799AE622-BB9E-4BA1-9927-B86618294F18}" presName="hierRoot1" presStyleCnt="0"/>
      <dgm:spPr/>
    </dgm:pt>
    <dgm:pt modelId="{10AD4180-B6DE-4014-9DC4-51D55D79E6D0}" type="pres">
      <dgm:prSet presAssocID="{799AE622-BB9E-4BA1-9927-B86618294F18}" presName="composite" presStyleCnt="0"/>
      <dgm:spPr/>
    </dgm:pt>
    <dgm:pt modelId="{99AF7562-6B2D-41AB-9375-2231863992BF}" type="pres">
      <dgm:prSet presAssocID="{799AE622-BB9E-4BA1-9927-B86618294F18}" presName="background" presStyleLbl="node0" presStyleIdx="0" presStyleCnt="1"/>
      <dgm:spPr/>
    </dgm:pt>
    <dgm:pt modelId="{BBE047B4-073C-4D81-8882-51D826EC3183}" type="pres">
      <dgm:prSet presAssocID="{799AE622-BB9E-4BA1-9927-B86618294F18}" presName="text" presStyleLbl="fgAcc0" presStyleIdx="0" presStyleCnt="1" custScaleX="239508" custScaleY="562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AC4A6C-34B3-4FAA-94C6-D46D3153CBD4}" type="pres">
      <dgm:prSet presAssocID="{799AE622-BB9E-4BA1-9927-B86618294F18}" presName="hierChild2" presStyleCnt="0"/>
      <dgm:spPr/>
    </dgm:pt>
    <dgm:pt modelId="{D59103C2-71D3-4DAA-889C-4EEF8BF29121}" type="pres">
      <dgm:prSet presAssocID="{1DC2EBED-47D1-46CA-9F62-D6BDB088E55A}" presName="Name10" presStyleLbl="parChTrans1D2" presStyleIdx="0" presStyleCnt="3"/>
      <dgm:spPr/>
      <dgm:t>
        <a:bodyPr/>
        <a:lstStyle/>
        <a:p>
          <a:endParaRPr lang="ru-RU"/>
        </a:p>
      </dgm:t>
    </dgm:pt>
    <dgm:pt modelId="{0968D016-34D1-42D3-A2FE-9E0571C37D56}" type="pres">
      <dgm:prSet presAssocID="{E36E0250-8D73-42E5-A5D6-FC467349EA06}" presName="hierRoot2" presStyleCnt="0"/>
      <dgm:spPr/>
    </dgm:pt>
    <dgm:pt modelId="{03060C6B-CB6D-4385-ADCC-B43D643F7DA4}" type="pres">
      <dgm:prSet presAssocID="{E36E0250-8D73-42E5-A5D6-FC467349EA06}" presName="composite2" presStyleCnt="0"/>
      <dgm:spPr/>
    </dgm:pt>
    <dgm:pt modelId="{7E3EB7C8-A0DD-4885-B9F0-3FE6EC5CD098}" type="pres">
      <dgm:prSet presAssocID="{E36E0250-8D73-42E5-A5D6-FC467349EA06}" presName="background2" presStyleLbl="node2" presStyleIdx="0" presStyleCnt="3"/>
      <dgm:spPr/>
    </dgm:pt>
    <dgm:pt modelId="{9D65B19D-3D87-4401-9EDF-705B987B1934}" type="pres">
      <dgm:prSet presAssocID="{E36E0250-8D73-42E5-A5D6-FC467349EA06}" presName="text2" presStyleLbl="fgAcc2" presStyleIdx="0" presStyleCnt="3" custScaleY="1486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EBBEC0-D9B8-438F-B790-A9DA52F4394F}" type="pres">
      <dgm:prSet presAssocID="{E36E0250-8D73-42E5-A5D6-FC467349EA06}" presName="hierChild3" presStyleCnt="0"/>
      <dgm:spPr/>
    </dgm:pt>
    <dgm:pt modelId="{184405A4-9256-4C9C-92B8-0E2DCF35914A}" type="pres">
      <dgm:prSet presAssocID="{77040C6D-1B5A-4917-AE07-52BE988C6B3F}" presName="Name10" presStyleLbl="parChTrans1D2" presStyleIdx="1" presStyleCnt="3"/>
      <dgm:spPr/>
      <dgm:t>
        <a:bodyPr/>
        <a:lstStyle/>
        <a:p>
          <a:endParaRPr lang="ru-RU"/>
        </a:p>
      </dgm:t>
    </dgm:pt>
    <dgm:pt modelId="{994BBCCF-21DC-42F8-870D-4C4C0C408A6B}" type="pres">
      <dgm:prSet presAssocID="{2CEF5509-F598-45E9-AE7B-02B5AAF078EE}" presName="hierRoot2" presStyleCnt="0"/>
      <dgm:spPr/>
    </dgm:pt>
    <dgm:pt modelId="{2D0EABC6-4A7F-4BA1-BD37-C67EC5838AD1}" type="pres">
      <dgm:prSet presAssocID="{2CEF5509-F598-45E9-AE7B-02B5AAF078EE}" presName="composite2" presStyleCnt="0"/>
      <dgm:spPr/>
    </dgm:pt>
    <dgm:pt modelId="{1129CF71-A211-481B-8445-365A1C911D1E}" type="pres">
      <dgm:prSet presAssocID="{2CEF5509-F598-45E9-AE7B-02B5AAF078EE}" presName="background2" presStyleLbl="node2" presStyleIdx="1" presStyleCnt="3"/>
      <dgm:spPr/>
    </dgm:pt>
    <dgm:pt modelId="{50626BC2-9A00-4023-A7B0-009DA391E557}" type="pres">
      <dgm:prSet presAssocID="{2CEF5509-F598-45E9-AE7B-02B5AAF078EE}" presName="text2" presStyleLbl="fgAcc2" presStyleIdx="1" presStyleCnt="3" custScaleY="1486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3E6D6D-2094-4E64-A714-06CDB0ACF5B6}" type="pres">
      <dgm:prSet presAssocID="{2CEF5509-F598-45E9-AE7B-02B5AAF078EE}" presName="hierChild3" presStyleCnt="0"/>
      <dgm:spPr/>
    </dgm:pt>
    <dgm:pt modelId="{8B83133D-389A-4DC3-84DB-70A7FF68E4F8}" type="pres">
      <dgm:prSet presAssocID="{B0DE203C-8A59-4241-8049-FABCB7DBF981}" presName="Name10" presStyleLbl="parChTrans1D2" presStyleIdx="2" presStyleCnt="3"/>
      <dgm:spPr/>
      <dgm:t>
        <a:bodyPr/>
        <a:lstStyle/>
        <a:p>
          <a:endParaRPr lang="ru-RU"/>
        </a:p>
      </dgm:t>
    </dgm:pt>
    <dgm:pt modelId="{19F76548-EEAB-4475-B2E2-0D486D26C038}" type="pres">
      <dgm:prSet presAssocID="{E3C7AC16-9F27-459E-BDB6-78D72D1C026B}" presName="hierRoot2" presStyleCnt="0"/>
      <dgm:spPr/>
    </dgm:pt>
    <dgm:pt modelId="{5323C1D1-2DD4-47A4-917C-0FBF60E2FFE3}" type="pres">
      <dgm:prSet presAssocID="{E3C7AC16-9F27-459E-BDB6-78D72D1C026B}" presName="composite2" presStyleCnt="0"/>
      <dgm:spPr/>
    </dgm:pt>
    <dgm:pt modelId="{F84B8BDB-62F9-4FFB-BDF2-CAA793F49652}" type="pres">
      <dgm:prSet presAssocID="{E3C7AC16-9F27-459E-BDB6-78D72D1C026B}" presName="background2" presStyleLbl="node2" presStyleIdx="2" presStyleCnt="3"/>
      <dgm:spPr/>
    </dgm:pt>
    <dgm:pt modelId="{36572CB5-3A71-4108-BD2A-9B12AC139617}" type="pres">
      <dgm:prSet presAssocID="{E3C7AC16-9F27-459E-BDB6-78D72D1C026B}" presName="text2" presStyleLbl="fgAcc2" presStyleIdx="2" presStyleCnt="3" custScaleY="1486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75C0C2-C375-45E8-ADBA-B3F4742D4B28}" type="pres">
      <dgm:prSet presAssocID="{E3C7AC16-9F27-459E-BDB6-78D72D1C026B}" presName="hierChild3" presStyleCnt="0"/>
      <dgm:spPr/>
    </dgm:pt>
  </dgm:ptLst>
  <dgm:cxnLst>
    <dgm:cxn modelId="{62106971-288D-4653-AC7F-E470018C1217}" srcId="{799AE622-BB9E-4BA1-9927-B86618294F18}" destId="{E36E0250-8D73-42E5-A5D6-FC467349EA06}" srcOrd="0" destOrd="0" parTransId="{1DC2EBED-47D1-46CA-9F62-D6BDB088E55A}" sibTransId="{0A042497-5763-4CB4-BB90-F41E827A4873}"/>
    <dgm:cxn modelId="{FF188C4D-B066-4137-A700-3E130CD4EA7D}" type="presOf" srcId="{B0DE203C-8A59-4241-8049-FABCB7DBF981}" destId="{8B83133D-389A-4DC3-84DB-70A7FF68E4F8}" srcOrd="0" destOrd="0" presId="urn:microsoft.com/office/officeart/2005/8/layout/hierarchy1"/>
    <dgm:cxn modelId="{F4A1EBC9-596C-4389-B22A-D5A73210849A}" type="presOf" srcId="{77040C6D-1B5A-4917-AE07-52BE988C6B3F}" destId="{184405A4-9256-4C9C-92B8-0E2DCF35914A}" srcOrd="0" destOrd="0" presId="urn:microsoft.com/office/officeart/2005/8/layout/hierarchy1"/>
    <dgm:cxn modelId="{081B792A-EC67-4ABC-A855-05B5A0A31A9F}" type="presOf" srcId="{1DC2EBED-47D1-46CA-9F62-D6BDB088E55A}" destId="{D59103C2-71D3-4DAA-889C-4EEF8BF29121}" srcOrd="0" destOrd="0" presId="urn:microsoft.com/office/officeart/2005/8/layout/hierarchy1"/>
    <dgm:cxn modelId="{AC8D879B-5AFF-408B-ADEE-750E3995262E}" type="presOf" srcId="{E3C7AC16-9F27-459E-BDB6-78D72D1C026B}" destId="{36572CB5-3A71-4108-BD2A-9B12AC139617}" srcOrd="0" destOrd="0" presId="urn:microsoft.com/office/officeart/2005/8/layout/hierarchy1"/>
    <dgm:cxn modelId="{B8D9D412-D75D-4654-8A6E-EBAE5E967AF6}" type="presOf" srcId="{DA766E77-A87F-4ECC-A099-CCA3F4C50679}" destId="{DE7FE44B-DCBD-42B8-B0A9-1772A0D744E7}" srcOrd="0" destOrd="0" presId="urn:microsoft.com/office/officeart/2005/8/layout/hierarchy1"/>
    <dgm:cxn modelId="{5025BE7A-A88B-46D3-B18F-1B50A44BC8C4}" type="presOf" srcId="{2CEF5509-F598-45E9-AE7B-02B5AAF078EE}" destId="{50626BC2-9A00-4023-A7B0-009DA391E557}" srcOrd="0" destOrd="0" presId="urn:microsoft.com/office/officeart/2005/8/layout/hierarchy1"/>
    <dgm:cxn modelId="{B1635C9F-F48C-4394-8A78-F3FA117F2616}" type="presOf" srcId="{E36E0250-8D73-42E5-A5D6-FC467349EA06}" destId="{9D65B19D-3D87-4401-9EDF-705B987B1934}" srcOrd="0" destOrd="0" presId="urn:microsoft.com/office/officeart/2005/8/layout/hierarchy1"/>
    <dgm:cxn modelId="{C5CF1AB9-DE7F-4D84-9C50-5474B8B1DF62}" type="presOf" srcId="{799AE622-BB9E-4BA1-9927-B86618294F18}" destId="{BBE047B4-073C-4D81-8882-51D826EC3183}" srcOrd="0" destOrd="0" presId="urn:microsoft.com/office/officeart/2005/8/layout/hierarchy1"/>
    <dgm:cxn modelId="{7DE0517D-42E4-4F58-8933-3894D29E3482}" srcId="{799AE622-BB9E-4BA1-9927-B86618294F18}" destId="{2CEF5509-F598-45E9-AE7B-02B5AAF078EE}" srcOrd="1" destOrd="0" parTransId="{77040C6D-1B5A-4917-AE07-52BE988C6B3F}" sibTransId="{29D44D1D-B18C-440C-8468-6D4A7EEB8B47}"/>
    <dgm:cxn modelId="{E994B957-9251-4915-A761-60798F4505AF}" srcId="{799AE622-BB9E-4BA1-9927-B86618294F18}" destId="{E3C7AC16-9F27-459E-BDB6-78D72D1C026B}" srcOrd="2" destOrd="0" parTransId="{B0DE203C-8A59-4241-8049-FABCB7DBF981}" sibTransId="{32E8C498-A218-4EFB-B867-F1556C911BB5}"/>
    <dgm:cxn modelId="{D2253A08-6080-4B72-8946-9D01FA0A2DFF}" srcId="{DA766E77-A87F-4ECC-A099-CCA3F4C50679}" destId="{799AE622-BB9E-4BA1-9927-B86618294F18}" srcOrd="0" destOrd="0" parTransId="{6B47B88A-5552-4B6A-9340-3D921A5B0F83}" sibTransId="{D17E581E-B778-42FB-B6FE-73270A61C7C4}"/>
    <dgm:cxn modelId="{B012E659-D4CD-4B90-98E0-CEA909C108AE}" type="presParOf" srcId="{DE7FE44B-DCBD-42B8-B0A9-1772A0D744E7}" destId="{CDBD585A-8093-4167-B7BD-9DDB415D9192}" srcOrd="0" destOrd="0" presId="urn:microsoft.com/office/officeart/2005/8/layout/hierarchy1"/>
    <dgm:cxn modelId="{A8B01E23-6711-4122-A1BE-D923F5AB7804}" type="presParOf" srcId="{CDBD585A-8093-4167-B7BD-9DDB415D9192}" destId="{10AD4180-B6DE-4014-9DC4-51D55D79E6D0}" srcOrd="0" destOrd="0" presId="urn:microsoft.com/office/officeart/2005/8/layout/hierarchy1"/>
    <dgm:cxn modelId="{5CA74E46-1850-4212-ABA2-B8152133CE6E}" type="presParOf" srcId="{10AD4180-B6DE-4014-9DC4-51D55D79E6D0}" destId="{99AF7562-6B2D-41AB-9375-2231863992BF}" srcOrd="0" destOrd="0" presId="urn:microsoft.com/office/officeart/2005/8/layout/hierarchy1"/>
    <dgm:cxn modelId="{35977C83-9FDD-44FC-A6E4-8BD7B973DEDD}" type="presParOf" srcId="{10AD4180-B6DE-4014-9DC4-51D55D79E6D0}" destId="{BBE047B4-073C-4D81-8882-51D826EC3183}" srcOrd="1" destOrd="0" presId="urn:microsoft.com/office/officeart/2005/8/layout/hierarchy1"/>
    <dgm:cxn modelId="{ED8BAB11-0BE8-43D9-8B84-0CD3CC462CC6}" type="presParOf" srcId="{CDBD585A-8093-4167-B7BD-9DDB415D9192}" destId="{19AC4A6C-34B3-4FAA-94C6-D46D3153CBD4}" srcOrd="1" destOrd="0" presId="urn:microsoft.com/office/officeart/2005/8/layout/hierarchy1"/>
    <dgm:cxn modelId="{46B93823-6E56-4450-B6DB-7FCA666CEA1B}" type="presParOf" srcId="{19AC4A6C-34B3-4FAA-94C6-D46D3153CBD4}" destId="{D59103C2-71D3-4DAA-889C-4EEF8BF29121}" srcOrd="0" destOrd="0" presId="urn:microsoft.com/office/officeart/2005/8/layout/hierarchy1"/>
    <dgm:cxn modelId="{FCF0D9D8-2BF3-4CD6-9B50-45171D5C1EFD}" type="presParOf" srcId="{19AC4A6C-34B3-4FAA-94C6-D46D3153CBD4}" destId="{0968D016-34D1-42D3-A2FE-9E0571C37D56}" srcOrd="1" destOrd="0" presId="urn:microsoft.com/office/officeart/2005/8/layout/hierarchy1"/>
    <dgm:cxn modelId="{A162D45F-F3E6-4C52-BE44-404466E8C510}" type="presParOf" srcId="{0968D016-34D1-42D3-A2FE-9E0571C37D56}" destId="{03060C6B-CB6D-4385-ADCC-B43D643F7DA4}" srcOrd="0" destOrd="0" presId="urn:microsoft.com/office/officeart/2005/8/layout/hierarchy1"/>
    <dgm:cxn modelId="{8CEB5702-2A04-4FB9-BB27-872B09A8B904}" type="presParOf" srcId="{03060C6B-CB6D-4385-ADCC-B43D643F7DA4}" destId="{7E3EB7C8-A0DD-4885-B9F0-3FE6EC5CD098}" srcOrd="0" destOrd="0" presId="urn:microsoft.com/office/officeart/2005/8/layout/hierarchy1"/>
    <dgm:cxn modelId="{D6CD2D54-9DCB-4584-A79F-1AAC95E5D082}" type="presParOf" srcId="{03060C6B-CB6D-4385-ADCC-B43D643F7DA4}" destId="{9D65B19D-3D87-4401-9EDF-705B987B1934}" srcOrd="1" destOrd="0" presId="urn:microsoft.com/office/officeart/2005/8/layout/hierarchy1"/>
    <dgm:cxn modelId="{07080688-4620-418F-BF0E-EA66AD3ABDA0}" type="presParOf" srcId="{0968D016-34D1-42D3-A2FE-9E0571C37D56}" destId="{D5EBBEC0-D9B8-438F-B790-A9DA52F4394F}" srcOrd="1" destOrd="0" presId="urn:microsoft.com/office/officeart/2005/8/layout/hierarchy1"/>
    <dgm:cxn modelId="{E22C569E-5FCC-4143-857A-6B1E9B99CFC4}" type="presParOf" srcId="{19AC4A6C-34B3-4FAA-94C6-D46D3153CBD4}" destId="{184405A4-9256-4C9C-92B8-0E2DCF35914A}" srcOrd="2" destOrd="0" presId="urn:microsoft.com/office/officeart/2005/8/layout/hierarchy1"/>
    <dgm:cxn modelId="{D28D79A9-3920-4242-B229-2ECC53D91042}" type="presParOf" srcId="{19AC4A6C-34B3-4FAA-94C6-D46D3153CBD4}" destId="{994BBCCF-21DC-42F8-870D-4C4C0C408A6B}" srcOrd="3" destOrd="0" presId="urn:microsoft.com/office/officeart/2005/8/layout/hierarchy1"/>
    <dgm:cxn modelId="{3A2223D8-AF15-4759-97C4-44CB00C7E947}" type="presParOf" srcId="{994BBCCF-21DC-42F8-870D-4C4C0C408A6B}" destId="{2D0EABC6-4A7F-4BA1-BD37-C67EC5838AD1}" srcOrd="0" destOrd="0" presId="urn:microsoft.com/office/officeart/2005/8/layout/hierarchy1"/>
    <dgm:cxn modelId="{C9682FC6-A20B-4912-93B2-084C7CEC1991}" type="presParOf" srcId="{2D0EABC6-4A7F-4BA1-BD37-C67EC5838AD1}" destId="{1129CF71-A211-481B-8445-365A1C911D1E}" srcOrd="0" destOrd="0" presId="urn:microsoft.com/office/officeart/2005/8/layout/hierarchy1"/>
    <dgm:cxn modelId="{A25FA954-FC4B-40BF-B289-FCA066AF8E5D}" type="presParOf" srcId="{2D0EABC6-4A7F-4BA1-BD37-C67EC5838AD1}" destId="{50626BC2-9A00-4023-A7B0-009DA391E557}" srcOrd="1" destOrd="0" presId="urn:microsoft.com/office/officeart/2005/8/layout/hierarchy1"/>
    <dgm:cxn modelId="{25E9E18E-C164-4AE7-9151-4821FDB12876}" type="presParOf" srcId="{994BBCCF-21DC-42F8-870D-4C4C0C408A6B}" destId="{3E3E6D6D-2094-4E64-A714-06CDB0ACF5B6}" srcOrd="1" destOrd="0" presId="urn:microsoft.com/office/officeart/2005/8/layout/hierarchy1"/>
    <dgm:cxn modelId="{D0154905-8E77-4C1E-9DF1-0B373E147E75}" type="presParOf" srcId="{19AC4A6C-34B3-4FAA-94C6-D46D3153CBD4}" destId="{8B83133D-389A-4DC3-84DB-70A7FF68E4F8}" srcOrd="4" destOrd="0" presId="urn:microsoft.com/office/officeart/2005/8/layout/hierarchy1"/>
    <dgm:cxn modelId="{A391EC20-8C5A-4BDB-A298-DA6A6E23DE33}" type="presParOf" srcId="{19AC4A6C-34B3-4FAA-94C6-D46D3153CBD4}" destId="{19F76548-EEAB-4475-B2E2-0D486D26C038}" srcOrd="5" destOrd="0" presId="urn:microsoft.com/office/officeart/2005/8/layout/hierarchy1"/>
    <dgm:cxn modelId="{10880476-13A5-4BCA-8072-ACB413C80591}" type="presParOf" srcId="{19F76548-EEAB-4475-B2E2-0D486D26C038}" destId="{5323C1D1-2DD4-47A4-917C-0FBF60E2FFE3}" srcOrd="0" destOrd="0" presId="urn:microsoft.com/office/officeart/2005/8/layout/hierarchy1"/>
    <dgm:cxn modelId="{339B2F6A-42D1-411B-9727-1E7C05B0A9D7}" type="presParOf" srcId="{5323C1D1-2DD4-47A4-917C-0FBF60E2FFE3}" destId="{F84B8BDB-62F9-4FFB-BDF2-CAA793F49652}" srcOrd="0" destOrd="0" presId="urn:microsoft.com/office/officeart/2005/8/layout/hierarchy1"/>
    <dgm:cxn modelId="{B92D9EE6-12BF-4252-AE46-1D76291F26AF}" type="presParOf" srcId="{5323C1D1-2DD4-47A4-917C-0FBF60E2FFE3}" destId="{36572CB5-3A71-4108-BD2A-9B12AC139617}" srcOrd="1" destOrd="0" presId="urn:microsoft.com/office/officeart/2005/8/layout/hierarchy1"/>
    <dgm:cxn modelId="{025B8575-CC5D-4DC7-8187-83F96EF7F67C}" type="presParOf" srcId="{19F76548-EEAB-4475-B2E2-0D486D26C038}" destId="{DF75C0C2-C375-45E8-ADBA-B3F4742D4B2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5E72-C87D-442E-BC25-E866A04AF66F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145-150E-4A63-AB6A-1B1BB75F6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5E72-C87D-442E-BC25-E866A04AF66F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145-150E-4A63-AB6A-1B1BB75F6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5E72-C87D-442E-BC25-E866A04AF66F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145-150E-4A63-AB6A-1B1BB75F6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109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49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688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28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257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394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025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875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5E72-C87D-442E-BC25-E866A04AF66F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145-150E-4A63-AB6A-1B1BB75F6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117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057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3737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305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26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780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41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663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680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796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5E72-C87D-442E-BC25-E866A04AF66F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145-150E-4A63-AB6A-1B1BB75F6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7874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4854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0261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0781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8322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98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469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260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4879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52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5E72-C87D-442E-BC25-E866A04AF66F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145-150E-4A63-AB6A-1B1BB75F6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9804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6173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2213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365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3075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198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31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746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09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048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5E72-C87D-442E-BC25-E866A04AF66F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145-150E-4A63-AB6A-1B1BB75F6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4581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4637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6129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054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0015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5679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5954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00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69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0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5E72-C87D-442E-BC25-E866A04AF66F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145-150E-4A63-AB6A-1B1BB75F6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5277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6405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9013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198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0085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4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6300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6FC1678-9C12-43DA-A215-B5DB2AE88729}" type="datetimeFigureOut">
              <a:rPr lang="ru-RU"/>
              <a:pPr/>
              <a:t>25.09.2018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D3A9FBC-DF0C-49B8-82B4-3924F738DEB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285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FC1678-9C12-43DA-A215-B5DB2AE88729}" type="datetimeFigureOut">
              <a:rPr lang="ru-RU" smtClean="0">
                <a:solidFill>
                  <a:srgbClr val="B13F9A"/>
                </a:solidFill>
              </a:rPr>
              <a:pPr/>
              <a:t>25.09.2018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3A9FBC-DF0C-49B8-82B4-3924F738DEB6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587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6FC1678-9C12-43DA-A215-B5DB2AE88729}" type="datetimeFigureOut">
              <a:rPr lang="ru-RU" smtClean="0">
                <a:solidFill>
                  <a:srgbClr val="B13F9A"/>
                </a:solidFill>
              </a:rPr>
              <a:pPr/>
              <a:t>25.09.2018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D3A9FBC-DF0C-49B8-82B4-3924F738DEB6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326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5E72-C87D-442E-BC25-E866A04AF66F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145-150E-4A63-AB6A-1B1BB75F6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FC1678-9C12-43DA-A215-B5DB2AE88729}" type="datetimeFigureOut">
              <a:rPr lang="ru-RU" smtClean="0">
                <a:solidFill>
                  <a:srgbClr val="B13F9A"/>
                </a:solidFill>
              </a:rPr>
              <a:pPr/>
              <a:t>25.09.2018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3A9FBC-DF0C-49B8-82B4-3924F738DEB6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8672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FC1678-9C12-43DA-A215-B5DB2AE88729}" type="datetimeFigureOut">
              <a:rPr lang="ru-RU" smtClean="0">
                <a:solidFill>
                  <a:srgbClr val="B13F9A"/>
                </a:solidFill>
              </a:rPr>
              <a:pPr/>
              <a:t>25.09.2018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3A9FBC-DF0C-49B8-82B4-3924F738DEB6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2964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FC1678-9C12-43DA-A215-B5DB2AE88729}" type="datetimeFigureOut">
              <a:rPr lang="ru-RU" smtClean="0">
                <a:solidFill>
                  <a:srgbClr val="B13F9A"/>
                </a:solidFill>
              </a:rPr>
              <a:pPr/>
              <a:t>25.09.2018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3A9FBC-DF0C-49B8-82B4-3924F738DEB6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947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6FC1678-9C12-43DA-A215-B5DB2AE88729}" type="datetimeFigureOut">
              <a:rPr lang="ru-RU" smtClean="0">
                <a:solidFill>
                  <a:srgbClr val="B13F9A"/>
                </a:solidFill>
              </a:rPr>
              <a:pPr/>
              <a:t>25.09.2018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3A9FBC-DF0C-49B8-82B4-3924F738DEB6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4156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FC1678-9C12-43DA-A215-B5DB2AE88729}" type="datetimeFigureOut">
              <a:rPr lang="ru-RU" smtClean="0">
                <a:solidFill>
                  <a:srgbClr val="B13F9A"/>
                </a:solidFill>
              </a:rPr>
              <a:pPr/>
              <a:t>25.09.2018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3A9FBC-DF0C-49B8-82B4-3924F738DEB6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70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FC1678-9C12-43DA-A215-B5DB2AE88729}" type="datetimeFigureOut">
              <a:rPr lang="ru-RU" smtClean="0">
                <a:solidFill>
                  <a:srgbClr val="F4E7ED"/>
                </a:solidFill>
              </a:rPr>
              <a:pPr/>
              <a:t>25.09.2018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3A9FBC-DF0C-49B8-82B4-3924F738DEB6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58585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FC1678-9C12-43DA-A215-B5DB2AE88729}" type="datetimeFigureOut">
              <a:rPr lang="ru-RU" smtClean="0">
                <a:solidFill>
                  <a:srgbClr val="B13F9A"/>
                </a:solidFill>
              </a:rPr>
              <a:pPr/>
              <a:t>25.09.2018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3A9FBC-DF0C-49B8-82B4-3924F738DEB6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5277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6FC1678-9C12-43DA-A215-B5DB2AE88729}" type="datetimeFigureOut">
              <a:rPr lang="ru-RU" smtClean="0">
                <a:solidFill>
                  <a:srgbClr val="B13F9A"/>
                </a:solidFill>
              </a:rPr>
              <a:pPr/>
              <a:t>25.09.2018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D3A9FBC-DF0C-49B8-82B4-3924F738DEB6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963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7497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34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5E72-C87D-442E-BC25-E866A04AF66F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145-150E-4A63-AB6A-1B1BB75F6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8754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525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244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4938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90282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417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7622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815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773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6FC1678-9C12-43DA-A215-B5DB2AE88729}" type="datetimeFigureOut">
              <a:rPr lang="ru-RU"/>
              <a:pPr/>
              <a:t>25.09.2018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D3A9FBC-DF0C-49B8-82B4-3924F738DEB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758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5E72-C87D-442E-BC25-E866A04AF66F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145-150E-4A63-AB6A-1B1BB75F6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FC1678-9C12-43DA-A215-B5DB2AE88729}" type="datetimeFigureOut">
              <a:rPr lang="ru-RU" smtClean="0">
                <a:solidFill>
                  <a:srgbClr val="B13F9A"/>
                </a:solidFill>
              </a:rPr>
              <a:pPr/>
              <a:t>25.09.2018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3A9FBC-DF0C-49B8-82B4-3924F738DEB6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146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6FC1678-9C12-43DA-A215-B5DB2AE88729}" type="datetimeFigureOut">
              <a:rPr lang="ru-RU" smtClean="0">
                <a:solidFill>
                  <a:srgbClr val="B13F9A"/>
                </a:solidFill>
              </a:rPr>
              <a:pPr/>
              <a:t>25.09.2018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D3A9FBC-DF0C-49B8-82B4-3924F738DEB6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897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FC1678-9C12-43DA-A215-B5DB2AE88729}" type="datetimeFigureOut">
              <a:rPr lang="ru-RU" smtClean="0">
                <a:solidFill>
                  <a:srgbClr val="B13F9A"/>
                </a:solidFill>
              </a:rPr>
              <a:pPr/>
              <a:t>25.09.2018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3A9FBC-DF0C-49B8-82B4-3924F738DEB6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8753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FC1678-9C12-43DA-A215-B5DB2AE88729}" type="datetimeFigureOut">
              <a:rPr lang="ru-RU" smtClean="0">
                <a:solidFill>
                  <a:srgbClr val="B13F9A"/>
                </a:solidFill>
              </a:rPr>
              <a:pPr/>
              <a:t>25.09.2018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3A9FBC-DF0C-49B8-82B4-3924F738DEB6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30491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FC1678-9C12-43DA-A215-B5DB2AE88729}" type="datetimeFigureOut">
              <a:rPr lang="ru-RU" smtClean="0">
                <a:solidFill>
                  <a:srgbClr val="B13F9A"/>
                </a:solidFill>
              </a:rPr>
              <a:pPr/>
              <a:t>25.09.2018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3A9FBC-DF0C-49B8-82B4-3924F738DEB6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13003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6FC1678-9C12-43DA-A215-B5DB2AE88729}" type="datetimeFigureOut">
              <a:rPr lang="ru-RU" smtClean="0">
                <a:solidFill>
                  <a:srgbClr val="B13F9A"/>
                </a:solidFill>
              </a:rPr>
              <a:pPr/>
              <a:t>25.09.2018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3A9FBC-DF0C-49B8-82B4-3924F738DEB6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736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FC1678-9C12-43DA-A215-B5DB2AE88729}" type="datetimeFigureOut">
              <a:rPr lang="ru-RU" smtClean="0">
                <a:solidFill>
                  <a:srgbClr val="B13F9A"/>
                </a:solidFill>
              </a:rPr>
              <a:pPr/>
              <a:t>25.09.2018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3A9FBC-DF0C-49B8-82B4-3924F738DEB6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08323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FC1678-9C12-43DA-A215-B5DB2AE88729}" type="datetimeFigureOut">
              <a:rPr lang="ru-RU" smtClean="0">
                <a:solidFill>
                  <a:srgbClr val="F4E7ED"/>
                </a:solidFill>
              </a:rPr>
              <a:pPr/>
              <a:t>25.09.2018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3A9FBC-DF0C-49B8-82B4-3924F738DEB6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96358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FC1678-9C12-43DA-A215-B5DB2AE88729}" type="datetimeFigureOut">
              <a:rPr lang="ru-RU" smtClean="0">
                <a:solidFill>
                  <a:srgbClr val="B13F9A"/>
                </a:solidFill>
              </a:rPr>
              <a:pPr/>
              <a:t>25.09.2018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3A9FBC-DF0C-49B8-82B4-3924F738DEB6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09673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6FC1678-9C12-43DA-A215-B5DB2AE88729}" type="datetimeFigureOut">
              <a:rPr lang="ru-RU" smtClean="0">
                <a:solidFill>
                  <a:srgbClr val="B13F9A"/>
                </a:solidFill>
              </a:rPr>
              <a:pPr/>
              <a:t>25.09.2018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D3A9FBC-DF0C-49B8-82B4-3924F738DEB6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057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A5E72-C87D-442E-BC25-E866A04AF66F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0B145-150E-4A63-AB6A-1B1BB75F6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79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21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12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5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2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6FC1678-9C12-43DA-A215-B5DB2AE88729}" type="datetimeFigureOut">
              <a:rPr lang="ru-RU" smtClean="0">
                <a:solidFill>
                  <a:srgbClr val="B13F9A"/>
                </a:solidFill>
              </a:rPr>
              <a:pPr/>
              <a:t>25.09.2018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D3A9FBC-DF0C-49B8-82B4-3924F738DEB6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3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23098A1-E8B1-40AF-ABEE-2974B03FE585}" type="datetimeFigureOut">
              <a:rPr lang="ru-RU" smtClean="0">
                <a:solidFill>
                  <a:srgbClr val="073E87"/>
                </a:solidFill>
              </a:rPr>
              <a:pPr/>
              <a:t>25.09.2018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CBB76A7-1DE7-4C10-8DC7-3BA96F575D6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71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6FC1678-9C12-43DA-A215-B5DB2AE88729}" type="datetimeFigureOut">
              <a:rPr lang="ru-RU" smtClean="0">
                <a:solidFill>
                  <a:srgbClr val="B13F9A"/>
                </a:solidFill>
              </a:rPr>
              <a:pPr/>
              <a:t>25.09.2018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D3A9FBC-DF0C-49B8-82B4-3924F738DEB6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54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orld-psychology.ru/wp-content/uploads/2016/04/11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754" y="0"/>
            <a:ext cx="7664588" cy="57354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3929066"/>
            <a:ext cx="5500726" cy="250033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Личное финансовое планирование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53168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444555444555\Desktop\599af705c32b2_Cap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принимать решения, связанные с деньгами?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7194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Такой подход к принятию решения, состоящей из трех этапов, касается не только предметов, которые мы хотим приобрести, но и денег, необходимых для покупки. В этом смысле деньги для нас такая же цель, как планшет или автомобиль. Она должна быть </a:t>
            </a:r>
            <a:r>
              <a:rPr lang="ru-RU" i="1" dirty="0" smtClean="0">
                <a:solidFill>
                  <a:srgbClr val="FF0000"/>
                </a:solidFill>
              </a:rPr>
              <a:t>конкретной</a:t>
            </a:r>
            <a:r>
              <a:rPr lang="ru-RU" dirty="0" smtClean="0"/>
              <a:t> (какая сумма мне нужна), </a:t>
            </a:r>
            <a:r>
              <a:rPr lang="ru-RU" i="1" dirty="0" smtClean="0">
                <a:solidFill>
                  <a:srgbClr val="00B050"/>
                </a:solidFill>
              </a:rPr>
              <a:t>реалистичной</a:t>
            </a:r>
            <a:r>
              <a:rPr lang="ru-RU" dirty="0" smtClean="0"/>
              <a:t> (как соотносится моё желание накопить деньги с моими возможностями их заработать) и </a:t>
            </a:r>
            <a:r>
              <a:rPr lang="ru-RU" i="1" dirty="0" smtClean="0">
                <a:solidFill>
                  <a:srgbClr val="0070C0"/>
                </a:solidFill>
              </a:rPr>
              <a:t>с определенным горизонтом </a:t>
            </a:r>
            <a:r>
              <a:rPr lang="ru-RU" dirty="0" smtClean="0"/>
              <a:t>(когда я планирую осуществить покупку).</a:t>
            </a:r>
          </a:p>
          <a:p>
            <a:pPr algn="just"/>
            <a:r>
              <a:rPr lang="ru-RU" sz="2400" i="1" dirty="0" smtClean="0"/>
              <a:t>Например, я могу каждую неделю откладывать по 300 руб. Но тогда придется отложить покупку на несколько месяцев.</a:t>
            </a:r>
            <a:endParaRPr lang="ru-RU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785918" y="5500702"/>
            <a:ext cx="699146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Попробуйте сформулировать</a:t>
            </a:r>
          </a:p>
          <a:p>
            <a:pPr algn="r"/>
            <a:r>
              <a:rPr lang="ru-RU" sz="2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цель, связанную с деньгами, которую вы хотите </a:t>
            </a:r>
          </a:p>
          <a:p>
            <a:pPr algn="r"/>
            <a:r>
              <a:rPr lang="ru-RU" sz="2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достичь в ближайшее время</a:t>
            </a:r>
            <a:endParaRPr lang="ru-RU" sz="2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ibalych.ru/wp-content/uploads/2014/05/301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80"/>
            <a:ext cx="3610523" cy="27146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Бухгалтерия бывает не только на предприятиях…</a:t>
            </a:r>
            <a:endParaRPr lang="ru-RU" i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297180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Мы живем в мире денег, и сегодня в планы каждого молодого человека входит достижения материального благополучия. Конкретные финансовые цели у каждого свои. Для их достижения не обойтись без бухгалтерии личных финансов. </a:t>
            </a:r>
          </a:p>
          <a:p>
            <a:pPr algn="just"/>
            <a:r>
              <a:rPr lang="ru-RU" dirty="0" smtClean="0"/>
              <a:t>В первую очередь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необходимо провести инвентаризацию того, что мы имеем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Затем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подсчитать денежные потоки</a:t>
            </a:r>
            <a:r>
              <a:rPr lang="ru-RU" dirty="0" smtClean="0"/>
              <a:t>: сколько мы получаем и сколько тратим.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868" y="4429132"/>
            <a:ext cx="54260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Эта информация поможет нам выбрать</a:t>
            </a:r>
          </a:p>
          <a:p>
            <a:pPr algn="ctr"/>
            <a:r>
              <a:rPr lang="ru-RU" sz="2400" dirty="0" smtClean="0"/>
              <a:t>самую короткую дорогу к той вершине, </a:t>
            </a:r>
          </a:p>
          <a:p>
            <a:pPr algn="ctr"/>
            <a:r>
              <a:rPr lang="ru-RU" sz="2400" dirty="0" smtClean="0"/>
              <a:t>к которой мы стремимся</a:t>
            </a:r>
          </a:p>
          <a:p>
            <a:endParaRPr lang="ru-RU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61"/>
            <a:ext cx="9144000" cy="6848039"/>
          </a:xfrm>
        </p:spPr>
      </p:pic>
    </p:spTree>
    <p:extLst>
      <p:ext uri="{BB962C8B-B14F-4D97-AF65-F5344CB8AC3E}">
        <p14:creationId xmlns:p14="http://schemas.microsoft.com/office/powerpoint/2010/main" val="426116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Как вести учет активов и пассивов?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3321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Домашняя бухгалтерия требует не только знания своих активов и пассивов, но и умение их оценивать, то есть определять их стоимость. </a:t>
            </a:r>
          </a:p>
          <a:p>
            <a:pPr algn="just"/>
            <a:r>
              <a:rPr lang="ru-RU" dirty="0" smtClean="0"/>
              <a:t>Некоторые активы оценивать легко. Например, наличность можно просто пересчитать. Для каких-то активов, чтобы узнать их стоимость, необходимо провести специальные расчеты. </a:t>
            </a:r>
          </a:p>
          <a:p>
            <a:pPr algn="just"/>
            <a:r>
              <a:rPr lang="ru-RU" dirty="0" smtClean="0"/>
              <a:t>Размер пассивов, размер задолженности или квартплата, можно узнать из извещений. </a:t>
            </a:r>
            <a:br>
              <a:rPr lang="ru-RU" dirty="0" smtClean="0"/>
            </a:br>
            <a:endParaRPr lang="ru-RU" dirty="0" smtClean="0"/>
          </a:p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Тем выше чистый капитал, тем богаче человек.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03648" y="4653136"/>
            <a:ext cx="6572296" cy="7143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Активы – Пассивы = Чистый капитал</a:t>
            </a:r>
            <a:endParaRPr lang="ru-RU" sz="2800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kredits-info.ru/wp-content/uploads/2017/09/aktiv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822196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643420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tverweek.com/wp-content/uploads/2015/11/Byudzhet_Rost-tarifa.png"/>
          <p:cNvPicPr>
            <a:picLocks noChangeAspect="1" noChangeArrowheads="1"/>
          </p:cNvPicPr>
          <p:nvPr/>
        </p:nvPicPr>
        <p:blipFill>
          <a:blip r:embed="rId2"/>
          <a:srcRect l="6250" r="10932"/>
          <a:stretch>
            <a:fillRect/>
          </a:stretch>
        </p:blipFill>
        <p:spPr bwMode="auto">
          <a:xfrm>
            <a:off x="5357818" y="285728"/>
            <a:ext cx="3786182" cy="30453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Каковы ваши доходы и расходы?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255"/>
            <a:ext cx="5786478" cy="192882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Чтобы избежать ситуации, когда вы рискуете оказаться с пустым кошельком, надо уметь планировать и учитывать доходы и расходы, то есть вести бюджет.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428596" y="3214686"/>
          <a:ext cx="8429684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xn--i1abbnckbmcl9fb.xn--p1ai/%D1%81%D1%82%D0%B0%D1%82%D1%8C%D0%B8/627692/presentation/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800053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c.pics.livejournal.com/oleg_nn/11390512/57549/57549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788070"/>
            <a:ext cx="4357680" cy="291276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Сбалансированный бюджет: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Доходы = Расходы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5867" y="1365932"/>
            <a:ext cx="4354544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/>
              <a:t>Доходы – Расходы =  Сбережения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040075"/>
          </a:xfrm>
        </p:spPr>
        <p:txBody>
          <a:bodyPr/>
          <a:lstStyle/>
          <a:p>
            <a:pPr algn="ctr"/>
            <a:r>
              <a:rPr lang="ru-RU" dirty="0" smtClean="0"/>
              <a:t>Сбережения - это разница между доходами и расходами, которую мы постоянно накапливаем. По своему финансовому смыслу сбережения это те же расходы, только отложенные во времени.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4" y="1365932"/>
            <a:ext cx="4041775" cy="639762"/>
          </a:xfrm>
        </p:spPr>
        <p:txBody>
          <a:bodyPr/>
          <a:lstStyle/>
          <a:p>
            <a:pPr algn="ctr"/>
            <a:r>
              <a:rPr lang="ru-RU" dirty="0" smtClean="0"/>
              <a:t>Расходы – Доходы = Долги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2111381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Долги позволяют сделать покупку быстрее, но за неё вам всё равно придётся расплачиваться (чаще всего, с процентами).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biz-anatomy.ru/wp-content/uploads/2014/05/%D0%B4%D0%BE%D1%85%D0%BE%D0%B4.jpg"/>
          <p:cNvPicPr>
            <a:picLocks noChangeAspect="1" noChangeArrowheads="1"/>
          </p:cNvPicPr>
          <p:nvPr/>
        </p:nvPicPr>
        <p:blipFill>
          <a:blip r:embed="rId2"/>
          <a:srcRect r="8066"/>
          <a:stretch>
            <a:fillRect/>
          </a:stretch>
        </p:blipFill>
        <p:spPr bwMode="auto">
          <a:xfrm>
            <a:off x="4429124" y="3071810"/>
            <a:ext cx="4714876" cy="37861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39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Каковы основные источники дохода?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585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Если доход это всё, что поступает в семейную казну, то источники дохода - это различные формы получения денег членами семьи.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86199156"/>
              </p:ext>
            </p:extLst>
          </p:nvPr>
        </p:nvGraphicFramePr>
        <p:xfrm>
          <a:off x="500034" y="2285992"/>
          <a:ext cx="5000660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844" y="5500702"/>
            <a:ext cx="45812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Попробуйте называть свои источники </a:t>
            </a: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дохода. Например, карманные деньги,</a:t>
            </a: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полученные от родителей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5" grpId="0">
        <p:bldAsOne/>
      </p:bldGraphic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виды семейных расходов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20" y="1600200"/>
          <a:ext cx="8715436" cy="5114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1" y="1988840"/>
            <a:ext cx="7823200" cy="41373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 smtClean="0"/>
              <a:t>Прежде чем переходить к вопросу о личном финансовом планировании, необходимо разобраться,  а какие уровни бюджета существуют в РФ, рассмотрим каждый из них более подробно.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Уровни бюджета в Российской Федерации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7125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invavilon.ru/wp-content/uploads/2016/02/budget-cuts-e1456734573662.jpg"/>
          <p:cNvPicPr>
            <a:picLocks noChangeAspect="1" noChangeArrowheads="1"/>
          </p:cNvPicPr>
          <p:nvPr/>
        </p:nvPicPr>
        <p:blipFill>
          <a:blip r:embed="rId2"/>
          <a:srcRect t="6411" b="16665"/>
          <a:stretch>
            <a:fillRect/>
          </a:stretch>
        </p:blipFill>
        <p:spPr bwMode="auto">
          <a:xfrm>
            <a:off x="1229156" y="3546120"/>
            <a:ext cx="6667500" cy="33118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9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Как оптимизировать расходы?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8106" y="1089317"/>
            <a:ext cx="8229600" cy="207170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Деньги надо или заработать, или сэкономить. Зарабатывают деньги все по-разному и для этого надо приложить массу усилий. А вот сэкономить гораздо легче. Существует несколько способов, которые позволяют нам лучше контролировать свои расходы.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2979" y="3113994"/>
            <a:ext cx="8072494" cy="111243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Посмотреть на каждую статью расходов и задать себе вопрос: «Неужели я должен на это потратить так много денег?»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0067" y="4329283"/>
            <a:ext cx="8143932" cy="7858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Изучить свои привычки. Опыт показывает, что треть из них легко может стать полем для экономии.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3" y="5260632"/>
            <a:ext cx="7997889" cy="125301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Пересмотреть свое отношение к магазинам. Если имеется цель сэкономить и огромное желание достичь, то список необходимых покупок может вам в этом помочь.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mephistudent.ru/wp-content/uploads/2016/09/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0137" y="-6257"/>
            <a:ext cx="6943727" cy="68642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ln w="38100">
            <a:solidFill>
              <a:srgbClr val="C00000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Как составить бюджет?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Бюджет составляют не только организации, но и отдельные семьи и индивидуумы. Для человека сбережения - показатель финансовой свободы. </a:t>
            </a:r>
          </a:p>
          <a:p>
            <a:pPr algn="just"/>
            <a:r>
              <a:rPr lang="ru-RU" dirty="0" smtClean="0"/>
              <a:t>Занимаясь планированием своих доходов и расходов, вы перестаете быть рабом денег, зависеть от случайных трат. Вы всегда будете знать, как достичь желаемой цели, от чего стоит отказаться, а что можно будет себе позволить приобрести в будущем.</a:t>
            </a:r>
          </a:p>
          <a:p>
            <a:pPr algn="just"/>
            <a:r>
              <a:rPr lang="ru-RU" dirty="0" smtClean="0"/>
              <a:t>В личных финансах такой план (бюджет) делается, как правило, на месяц вперёд.</a:t>
            </a:r>
          </a:p>
        </p:txBody>
      </p:sp>
      <p:sp>
        <p:nvSpPr>
          <p:cNvPr id="4" name="Загнутый угол 3"/>
          <p:cNvSpPr/>
          <p:nvPr/>
        </p:nvSpPr>
        <p:spPr>
          <a:xfrm>
            <a:off x="4139952" y="902107"/>
            <a:ext cx="5072098" cy="1214446"/>
          </a:xfrm>
          <a:prstGeom prst="foldedCorne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2000" dirty="0" smtClean="0">
                <a:latin typeface="Segoe Script" pitchFamily="34" charset="0"/>
              </a:rPr>
              <a:t>Богат не тот, кто имеет много денег, а тот, кто умеет ими распоряжаться</a:t>
            </a:r>
            <a:endParaRPr lang="ru-RU" sz="2000" dirty="0">
              <a:latin typeface="Segoe Script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335758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Следует спланировать, сколько я потрачу в следующем месяце. Узнать эту сумму можно на основании ваших расходов за предыдущий месяц. Вы можете в течение месяца фиксировать все доходы и расходы. В этом могут помочь выданные вам в магазине чеки при покупке. Даже наши с вами смартфоны, при установке специальных приложений, позволяют вести бюджет.</a:t>
            </a:r>
          </a:p>
          <a:p>
            <a:pPr algn="just"/>
            <a:r>
              <a:rPr lang="ru-RU" dirty="0" smtClean="0">
                <a:solidFill>
                  <a:srgbClr val="00B050"/>
                </a:solidFill>
              </a:rPr>
              <a:t>Доходы определить легче чем расходы. Как правило, это постоянная сумма, получаемая в качестве зарплаты, стипендий, пенсии.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3786190"/>
            <a:ext cx="762215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В конце месяца надо будет подвести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баланс расходов и доходов. Возможно, 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результат эксперимента удивит вас, ведь 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далеко не все осознают, сколько денег 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они тратят на разные мелочи. В любом 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случае Вы получите много пищи для 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размышлений: какие расходы стоит 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сократить, а какие, наоборот, хотелось бы 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увеличить. </a:t>
            </a:r>
            <a:r>
              <a:rPr lang="ru-RU" sz="2000" b="1" dirty="0" smtClean="0"/>
              <a:t>Всё это можно учесть в бюджете на следующий месяц.</a:t>
            </a:r>
            <a:endParaRPr lang="ru-RU" sz="2000" b="1" dirty="0"/>
          </a:p>
        </p:txBody>
      </p:sp>
      <p:pic>
        <p:nvPicPr>
          <p:cNvPr id="37890" name="Picture 2" descr="https://zhazhda.biz/wp-content/uploads/2017/02/Rashody-na-reklamu-v-buhgalterskom-uchete-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429000"/>
            <a:ext cx="3714744" cy="2800732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196752"/>
            <a:ext cx="8280920" cy="5433467"/>
          </a:xfrm>
        </p:spPr>
        <p:txBody>
          <a:bodyPr/>
          <a:lstStyle/>
          <a:p>
            <a:pPr algn="just"/>
            <a:r>
              <a:rPr lang="ru-RU" b="1" smtClean="0"/>
              <a:t>Самое сложное в составлении личного финансового плана – не просто обдумать пути достижения какой-то конкретной цели,  а согласовать разные цели между собой и продумать, как вы распорядитесь своими доходами. </a:t>
            </a:r>
          </a:p>
          <a:p>
            <a:pPr algn="just"/>
            <a:r>
              <a:rPr lang="ru-RU" b="1" smtClean="0"/>
              <a:t>Если потратите все деньги на покупку автомобиля, то на другие цели денег может не хватить.</a:t>
            </a:r>
            <a:br>
              <a:rPr lang="ru-RU" b="1" smtClean="0"/>
            </a:br>
            <a:r>
              <a:rPr lang="ru-RU" b="1" smtClean="0"/>
              <a:t>Такой анализ требует серьезного отношения и тщательной проработки деталей. После многочисленных исправлений и переписываний у вас должен получиться документ, который позволит вам достичь своих жизненных целей.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3020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92088"/>
          </a:xfrm>
          <a:ln w="571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>
                <a:latin typeface="Bookman Old Style" panose="02050604050505020204" pitchFamily="18" charset="0"/>
              </a:rPr>
              <a:t>Составление личного финансового плана</a:t>
            </a:r>
            <a:endParaRPr lang="ru-RU" sz="2800" b="1" dirty="0"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/>
              <a:t>Бюджет дает правдивое представление о текущем положении финансов. Анализируя свои расходы и доходы, а также активы и пассивы, вы можете понять, как лучше распорядиться своими деньгами: на чём-то сэкономить, а на что-то, наоборот, накопить деньги. Однако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достижения успеха в личных финансах необходимо также подумать о защите от рисков, которые угрожают вашим финансовым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И первым приходящим в голову решением является </a:t>
            </a:r>
            <a:r>
              <a:rPr lang="ru-RU" i="1" dirty="0" smtClean="0">
                <a:solidFill>
                  <a:srgbClr val="C00000"/>
                </a:solidFill>
              </a:rPr>
              <a:t>регулярное откладывание части дохода</a:t>
            </a:r>
            <a:r>
              <a:rPr lang="ru-RU" dirty="0" smtClean="0"/>
              <a:t>, чтобы накопить достаточно резерв на чёрный день. Также </a:t>
            </a:r>
            <a:r>
              <a:rPr lang="ru-RU" i="1" dirty="0" smtClean="0">
                <a:solidFill>
                  <a:srgbClr val="C00000"/>
                </a:solidFill>
              </a:rPr>
              <a:t>можно использовать финансовые инструменты </a:t>
            </a:r>
            <a:r>
              <a:rPr lang="ru-RU" dirty="0" smtClean="0"/>
              <a:t>- это кредитную карту, страховку и так далее. Но и этого мало для успешного управления личными финансами. Большинство людей имеют лишь один источник дохода. В этом случае </a:t>
            </a:r>
            <a:r>
              <a:rPr lang="ru-RU" i="1" dirty="0" smtClean="0">
                <a:solidFill>
                  <a:srgbClr val="C00000"/>
                </a:solidFill>
              </a:rPr>
              <a:t>нужно задуматься о дополнительных источниках дохода</a:t>
            </a:r>
            <a:r>
              <a:rPr lang="ru-RU" dirty="0" smtClean="0"/>
              <a:t>. Дополнительный доход могут дать ваши собственные деньги, если заставить их работать на вас. Регулярно инвестировать часть своего дохода в прибыльные инструменты, можно накопить существенный капитал.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Чтобы эффективно управлять своими личными финансами, нужно научиться составлять личный финансовый план на нужный вам горизонт - 1 год, 3 года, 5 лет, а в идеале - на всю жизнь. </a:t>
            </a:r>
            <a:r>
              <a:rPr lang="ru-RU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описывает финансовые цели, которые вы хотите достичь за определенный срок, и конкретные шаги, которые помогут вам в этом.</a:t>
            </a:r>
            <a:endParaRPr lang="ru-RU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296480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profit-portal.com/wp-content/uploads/2014/02/%D0%9B%D0%B8%D1%87%D0%BD%D1%8B%D0%B9-%D1%84%D0%B8%D0%BD%D0%B0%D0%BD%D1%81%D0%BE%D0%B2%D1%8B%D0%B9-%D0%BF%D0%BB%D0%B0%D0%BD_%D0%9B%D0%A4%D0%9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215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nktelco.net/wp-content/uploads/piggy-bank-sav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8104" y="1428736"/>
            <a:ext cx="2795896" cy="35004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Этапы написания личного финансового плана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28736"/>
            <a:ext cx="7128792" cy="5429264"/>
          </a:xfrm>
        </p:spPr>
        <p:txBody>
          <a:bodyPr>
            <a:normAutofit fontScale="70000" lnSpcReduction="20000"/>
          </a:bodyPr>
          <a:lstStyle/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ru-RU" sz="3100" b="1" dirty="0" smtClean="0">
                <a:latin typeface="Bookman Old Style" panose="02050604050505020204" pitchFamily="18" charset="0"/>
              </a:rPr>
              <a:t>Определение личных финансовых целей.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ru-RU" sz="3100" b="1" dirty="0" smtClean="0">
                <a:latin typeface="Bookman Old Style" panose="02050604050505020204" pitchFamily="18" charset="0"/>
              </a:rPr>
              <a:t>Подбор альтернативных способов достижения целей.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ru-RU" sz="3100" b="1" dirty="0" smtClean="0">
                <a:latin typeface="Bookman Old Style" panose="02050604050505020204" pitchFamily="18" charset="0"/>
              </a:rPr>
              <a:t>Выбор стратегии достижения целей.</a:t>
            </a:r>
          </a:p>
          <a:p>
            <a:pPr algn="just">
              <a:lnSpc>
                <a:spcPct val="120000"/>
              </a:lnSpc>
              <a:buNone/>
            </a:pPr>
            <a:endParaRPr lang="ru-RU" sz="3100" b="1" dirty="0" smtClean="0">
              <a:latin typeface="Bookman Old Style" panose="02050604050505020204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ru-RU" sz="3100" b="1" dirty="0" smtClean="0">
                <a:latin typeface="Bookman Old Style" panose="02050604050505020204" pitchFamily="18" charset="0"/>
              </a:rPr>
              <a:t>    Отправной точкой для составления плана является анализ твоей текущей финансовой ситуации. Если вы знаете свои активы и пассивы, размер и структуру своих доходов и расходов и, вам будет гораздо легче спланировать свои доходы и расходы на несколько лет вперед.</a:t>
            </a:r>
          </a:p>
          <a:p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.lifehacker.ru/wp-content/uploads/2014/06/Untitled34_1452639561-1024x5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4572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определить свои финансовые цели?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7194534"/>
              </p:ext>
            </p:extLst>
          </p:nvPr>
        </p:nvGraphicFramePr>
        <p:xfrm>
          <a:off x="428596" y="1214422"/>
          <a:ext cx="8229600" cy="426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4282" y="5500702"/>
            <a:ext cx="8572560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Конкретные цели, которые надо ставить перед собой, определяет каждый человек для себя. Необходимо понять, что для вас действительно важно, не только сегодня, но и на перспективу, причём с учетом потребностей и ваших близких.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778098"/>
          </a:xfrm>
        </p:spPr>
        <p:txBody>
          <a:bodyPr>
            <a:noAutofit/>
          </a:bodyPr>
          <a:lstStyle/>
          <a:p>
            <a:r>
              <a:rPr lang="ru-RU" sz="3900" dirty="0" smtClean="0">
                <a:solidFill>
                  <a:srgbClr val="0070C0"/>
                </a:solidFill>
              </a:rPr>
              <a:t>Как подобрать альтернативные способы достижения своих финансовых целей?</a:t>
            </a:r>
            <a:endParaRPr lang="ru-RU" sz="39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28641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Начнем с простой ситуации, когда у вас есть лишь одна цель, которая четко сформулирована, имеет определенный горизонт и денежное выражение. </a:t>
            </a:r>
          </a:p>
          <a:p>
            <a:r>
              <a:rPr lang="ru-RU" dirty="0" smtClean="0"/>
              <a:t>Допустим, вы хотите накопить через 2 года 100000руб, чтобы оплатить первый год обучения в выбранном вами ВУЗе.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Как же достичь этой цели? Ведь родители дают совсем немного денег, а больших сбережений у вас никогда не было. Какие у вас есть альтернативы?</a:t>
            </a:r>
            <a:endParaRPr lang="ru-RU" dirty="0"/>
          </a:p>
        </p:txBody>
      </p:sp>
      <p:pic>
        <p:nvPicPr>
          <p:cNvPr id="41987" name="Picture 3" descr="C:\Users\444555444555\Desktop\bonus-chestnim-igrokam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000504"/>
            <a:ext cx="1523983" cy="1265170"/>
          </a:xfrm>
          <a:prstGeom prst="rect">
            <a:avLst/>
          </a:prstGeom>
          <a:noFill/>
        </p:spPr>
      </p:pic>
      <p:pic>
        <p:nvPicPr>
          <p:cNvPr id="41989" name="Picture 5" descr="https://www.leopays.com/templates/1vtemplate/images/bonus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4143380"/>
            <a:ext cx="1357321" cy="886816"/>
          </a:xfrm>
          <a:prstGeom prst="rect">
            <a:avLst/>
          </a:prstGeom>
          <a:noFill/>
        </p:spPr>
      </p:pic>
      <p:pic>
        <p:nvPicPr>
          <p:cNvPr id="41991" name="Picture 7" descr="http://zarabotay-dengy.ru/wp-content/uploads/2014/04/100000cou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143380"/>
            <a:ext cx="2571736" cy="1037799"/>
          </a:xfrm>
          <a:prstGeom prst="rect">
            <a:avLst/>
          </a:prstGeom>
          <a:noFill/>
        </p:spPr>
      </p:pic>
      <p:sp>
        <p:nvSpPr>
          <p:cNvPr id="8" name="Стрелка вправо 7"/>
          <p:cNvSpPr/>
          <p:nvPr/>
        </p:nvSpPr>
        <p:spPr>
          <a:xfrm>
            <a:off x="2928926" y="4429132"/>
            <a:ext cx="928694" cy="42862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286380" y="4429132"/>
            <a:ext cx="928694" cy="42862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571480"/>
            <a:ext cx="6000792" cy="20313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Можно сократить расходы, например на 500 рублей в месяц. Если складывать их в копилку, то через два года у вас накопится 12000 руб.</a:t>
            </a:r>
          </a:p>
          <a:p>
            <a:pPr algn="ctr"/>
            <a:endParaRPr lang="ru-RU" b="1" i="1" dirty="0" smtClean="0"/>
          </a:p>
          <a:p>
            <a:pPr algn="ctr"/>
            <a:endParaRPr lang="ru-RU" b="1" i="1" dirty="0" smtClean="0"/>
          </a:p>
          <a:p>
            <a:pPr algn="ctr"/>
            <a:endParaRPr lang="ru-RU" b="1" i="1" dirty="0" smtClean="0"/>
          </a:p>
          <a:p>
            <a:pPr algn="ctr"/>
            <a:endParaRPr lang="ru-RU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500430" y="2500306"/>
            <a:ext cx="5357850" cy="23083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Увеличение дохода. Предположим, что вы сможете подрабатывать без ущерба для учебы в течение 10 месяцев в году. Дохода в 4000 руб. в месяц вполне хватит для накопления в 80000 руб. в конце второго года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14282" y="4786322"/>
            <a:ext cx="6643734" cy="20313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Использование финансовых инструментов. Если вы разместите свои сбережения на банковском депозите, то доход по депозиту в сумме 8000 рублей  может увеличить накопления до желаемой суммы в 100000 руб.</a:t>
            </a:r>
          </a:p>
          <a:p>
            <a:pPr algn="ctr"/>
            <a:endParaRPr lang="ru-RU" b="1" i="1" dirty="0" smtClean="0"/>
          </a:p>
          <a:p>
            <a:pPr algn="ctr"/>
            <a:endParaRPr lang="ru-RU" b="1" i="1" dirty="0" smtClean="0"/>
          </a:p>
          <a:p>
            <a:pPr algn="ctr"/>
            <a:endParaRPr lang="ru-RU" b="1" i="1" dirty="0" smtClean="0"/>
          </a:p>
        </p:txBody>
      </p:sp>
      <p:pic>
        <p:nvPicPr>
          <p:cNvPr id="1026" name="Picture 2" descr="http://news.vdv-s.ru/pics/240/1087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1428760" cy="1071570"/>
          </a:xfrm>
          <a:prstGeom prst="rect">
            <a:avLst/>
          </a:prstGeom>
          <a:noFill/>
        </p:spPr>
      </p:pic>
      <p:sp>
        <p:nvSpPr>
          <p:cNvPr id="9" name="Стрелка вправо с вырезом 8"/>
          <p:cNvSpPr/>
          <p:nvPr/>
        </p:nvSpPr>
        <p:spPr>
          <a:xfrm>
            <a:off x="2500298" y="1714488"/>
            <a:ext cx="1428760" cy="57150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 года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14810" y="1643050"/>
            <a:ext cx="1643074" cy="64294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12 000 рублей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643306" y="4000504"/>
            <a:ext cx="1643074" cy="64294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12 000 рублей</a:t>
            </a:r>
            <a:endParaRPr lang="ru-RU" dirty="0"/>
          </a:p>
        </p:txBody>
      </p:sp>
      <p:sp>
        <p:nvSpPr>
          <p:cNvPr id="13" name="Пятиугольник 12"/>
          <p:cNvSpPr/>
          <p:nvPr/>
        </p:nvSpPr>
        <p:spPr>
          <a:xfrm>
            <a:off x="5500694" y="4000504"/>
            <a:ext cx="1571636" cy="642942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80 000 рублей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7286644" y="4000504"/>
            <a:ext cx="1428760" cy="64294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92 000 рублей</a:t>
            </a:r>
            <a:endParaRPr lang="ru-RU" dirty="0"/>
          </a:p>
        </p:txBody>
      </p:sp>
      <p:sp>
        <p:nvSpPr>
          <p:cNvPr id="15" name="Лента лицом вниз 14"/>
          <p:cNvSpPr/>
          <p:nvPr/>
        </p:nvSpPr>
        <p:spPr>
          <a:xfrm>
            <a:off x="1643042" y="6054725"/>
            <a:ext cx="3714776" cy="571504"/>
          </a:xfrm>
          <a:prstGeom prst="ribbon">
            <a:avLst/>
          </a:prstGeom>
          <a:solidFill>
            <a:srgbClr val="FF99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100 000 рублей</a:t>
            </a:r>
            <a:endParaRPr lang="ru-RU" sz="2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0" animBg="1"/>
      <p:bldP spid="7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бюджетов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7562"/>
            <a:ext cx="7239000" cy="30981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2772" name="Picture 4" descr="http://images.myshared.ru/6/689775/slide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267908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И всё же подбор вариантов на этом не исчерпывается. Ведь если ваша конечная цель - учеба в выбранном вами ВУЗе, то при отличной учебе, вы можете постараться поступить на бюджет. И в этом случае ваша учеба будет бесплатной.</a:t>
            </a:r>
          </a:p>
          <a:p>
            <a:pPr algn="just"/>
            <a:r>
              <a:rPr lang="ru-RU" dirty="0" smtClean="0"/>
              <a:t>Если целей много, то планировать становится сложнее. </a:t>
            </a:r>
            <a:r>
              <a:rPr lang="ru-RU" i="1" dirty="0" smtClean="0"/>
              <a:t>Например, если вы захотите купить в ближайший год велосипед, то вам придется отщипнуть кругленькую сумму от своих накоплений. И тогда учеба ваша первая цель. Нужно выбирать, что для вас важнее </a:t>
            </a:r>
            <a:r>
              <a:rPr lang="en-US" i="1" dirty="0" smtClean="0"/>
              <a:t>-</a:t>
            </a:r>
            <a:r>
              <a:rPr lang="ru-RU" i="1" dirty="0" smtClean="0"/>
              <a:t> покататься пару лет на новеньком велосипеде или поступить в хороший ВУЗ.</a:t>
            </a:r>
          </a:p>
          <a:p>
            <a:endParaRPr lang="ru-RU" dirty="0"/>
          </a:p>
        </p:txBody>
      </p:sp>
      <p:pic>
        <p:nvPicPr>
          <p:cNvPr id="3074" name="Picture 2" descr="http://speculantu.ru/wp-content/uploads/2015/02/Career-Counsel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929198"/>
            <a:ext cx="3571900" cy="1666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http://bm.img.com.ua/berlin/storage/finance/600x500/b/52/a04d03950d4cfa25a5c7a5827c0e552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929198"/>
            <a:ext cx="2571727" cy="1714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http://www.vsluh.ru/uploads/base_image/image/66243/95a2668b-c8a4-4acd-ac76-65bfb8fbc5b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5" y="4930432"/>
            <a:ext cx="2571767" cy="1712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752" y="88969"/>
            <a:ext cx="8229600" cy="96376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Как выбрать стратегию достижения своих финансовых целей?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8988"/>
            <a:ext cx="8229600" cy="91386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личных финансах, как и в любой области, есть несколько уровней мастерства: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90268" y="2608438"/>
            <a:ext cx="7286676" cy="10700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когда вы умеете распоряжаться своими деньгами для совершения текущих затрат. Вы знаете, на что именно тратите свои деньги, и ведете бюджет.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1574" y="2605691"/>
            <a:ext cx="928694" cy="10530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</a:t>
            </a:r>
            <a:endParaRPr lang="ru-RU" sz="5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78454" y="4000504"/>
            <a:ext cx="7286676" cy="9286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когда вы защищены от кредитных рисков. У вас есть резервный фонд, которого хватит на несколько месяцев жизни даже в том случае, если вы лишитесь дохода.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47974" y="3997757"/>
            <a:ext cx="928694" cy="9286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2</a:t>
            </a:r>
            <a:endParaRPr lang="ru-RU" sz="5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76668" y="5224054"/>
            <a:ext cx="7286676" cy="11720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когда вы делаете инвестиции для приумножения своего капитала. Это дает вам дополнительный источник дохода, который поддержит вас, когда остальные источники истощатся.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47974" y="5198301"/>
            <a:ext cx="928694" cy="11977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3</a:t>
            </a:r>
            <a:endParaRPr lang="ru-RU" sz="5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Как же стать мастером личных финансов?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14419"/>
          </a:xfrm>
        </p:spPr>
        <p:txBody>
          <a:bodyPr>
            <a:normAutofit fontScale="85000" lnSpcReduction="20000"/>
          </a:bodyPr>
          <a:lstStyle/>
          <a:p>
            <a:pPr algn="r">
              <a:buNone/>
            </a:pPr>
            <a:r>
              <a:rPr lang="ru-RU" dirty="0" smtClean="0"/>
              <a:t>Для этого нужно направить свои доходы на формирование трех видов капитала: текущего, резервного и инвестиционного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136217"/>
              </p:ext>
            </p:extLst>
          </p:nvPr>
        </p:nvGraphicFramePr>
        <p:xfrm>
          <a:off x="571472" y="2786058"/>
          <a:ext cx="8215371" cy="37490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357586"/>
                <a:gridCol w="2857520"/>
                <a:gridCol w="2000265"/>
              </a:tblGrid>
              <a:tr h="1247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Текущий капитал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Резервный капитал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Инвестиционный капитал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есть у всех людей. Это деньги, которые они тратят на повседневные расходы и время от времени на крупные покупки. Чтобы эффективно управлять своими расходами, вы можете использовать банковские карты и другие виды банковских услуг, это могут быть банковские депозиты и кредиты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Перейди на новый уровень мастерства – это начать делать сбережения. Сбережения нужно в первую очередь направлять на формирование резервного капитала. Его предназначение - выручить вас в случае непредвиденных расходов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Цель инвестирования заставить ваши деньги, а точнее сбережения работать на вас, принося дополнительный доход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7108" name="Picture 4" descr="&amp;Mcy;&amp;ocy;&amp;ncy;&amp;iecy;&amp;tcy;&amp;ycy;, &amp;Zcy;&amp;ocy;&amp;lcy;&amp;ocy;&amp;tcy;&amp;ocy;, &amp;Scy;&amp;lcy;&amp;ocy;&amp;zhcy;&amp;iecy;&amp;ncy;&amp;ycy;, &amp;Dcy;&amp;iecy;&amp;ncy;&amp;softcy;&amp;gcy;&amp;icy;, &amp;Vcy;&amp;acy;&amp;lcy;&amp;yucy;&amp;tcy;&amp;iecy;, &amp;Ncy;&amp;acy;&amp;lcy;&amp;icy;&amp;chcy;&amp;ncy;&amp;ycy;&amp;mcy;&amp;icy;"/>
          <p:cNvPicPr>
            <a:picLocks noChangeAspect="1" noChangeArrowheads="1"/>
          </p:cNvPicPr>
          <p:nvPr/>
        </p:nvPicPr>
        <p:blipFill>
          <a:blip r:embed="rId2" cstate="print"/>
          <a:srcRect l="16406" t="13554" r="30469" b="8508"/>
          <a:stretch>
            <a:fillRect/>
          </a:stretch>
        </p:blipFill>
        <p:spPr bwMode="auto">
          <a:xfrm>
            <a:off x="0" y="1000108"/>
            <a:ext cx="1760067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732240" y="3356992"/>
            <a:ext cx="2143140" cy="31432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Объекты для инвестиций:</a:t>
            </a:r>
          </a:p>
          <a:p>
            <a:pPr algn="ctr"/>
            <a:r>
              <a:rPr lang="ru-RU" sz="1600" dirty="0" smtClean="0"/>
              <a:t>1. Банковский депозит,</a:t>
            </a:r>
          </a:p>
          <a:p>
            <a:pPr algn="ctr"/>
            <a:r>
              <a:rPr lang="ru-RU" sz="1600" dirty="0" smtClean="0"/>
              <a:t>2. Недвижимость, </a:t>
            </a:r>
          </a:p>
          <a:p>
            <a:pPr algn="ctr"/>
            <a:r>
              <a:rPr lang="ru-RU" sz="1600" dirty="0" smtClean="0"/>
              <a:t>3. Драгоценные металлы,</a:t>
            </a:r>
          </a:p>
          <a:p>
            <a:pPr algn="ctr"/>
            <a:r>
              <a:rPr lang="ru-RU" sz="1600" dirty="0" smtClean="0"/>
              <a:t>4. Доля в бизнесе,</a:t>
            </a:r>
          </a:p>
          <a:p>
            <a:pPr algn="ctr"/>
            <a:r>
              <a:rPr lang="ru-RU" sz="1600" dirty="0" smtClean="0"/>
              <a:t>5. Ценные бумаги</a:t>
            </a:r>
            <a:endParaRPr lang="ru-RU" sz="16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7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fengshuy.info/wp-content/uploads/2015/08/pos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27" y="0"/>
            <a:ext cx="919402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9658" y="548680"/>
            <a:ext cx="8229600" cy="5083800"/>
          </a:xfrm>
          <a:solidFill>
            <a:srgbClr val="FFFFCC">
              <a:alpha val="67059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Имея в своем финансовом плане все три вида капитала, (пускай пока еще на бумаге, а не в реальности), можно задуматься о стратегии достижения конкретных целей. </a:t>
            </a: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реализации более амбициозных целей вам понадобится гораздо больше денег, которые нужно не только заработать, но и сберечь и правильно ими распорядиться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В этом вам могут помочь ваша воля, самодисциплина и умение считать. </a:t>
            </a:r>
          </a:p>
          <a:p>
            <a:pPr algn="just"/>
            <a:r>
              <a:rPr lang="ru-RU" dirty="0" smtClean="0"/>
              <a:t>Это поможет вам добиться успеха в личных финансах.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Что делать после составления личного финансового плана?</a:t>
            </a:r>
            <a:endParaRPr lang="ru-RU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5989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Финансовый план похож на дорожную карту, на которой фиксируете текущее местоположение, выбираете пункт назначения, анализируете разные пути к нему и выбираете наилучший путь с учетом всех факторов. </a:t>
            </a:r>
          </a:p>
        </p:txBody>
      </p:sp>
      <p:pic>
        <p:nvPicPr>
          <p:cNvPr id="49154" name="Picture 2" descr="https://thumbs.dreamstime.com/z/square-maze-exit-green-path-solution-to-problem-business-success-riddle-solved-37503245.jpg"/>
          <p:cNvPicPr>
            <a:picLocks noChangeAspect="1" noChangeArrowheads="1"/>
          </p:cNvPicPr>
          <p:nvPr/>
        </p:nvPicPr>
        <p:blipFill>
          <a:blip r:embed="rId2"/>
          <a:srcRect l="1566" t="5123" r="2922" b="13934"/>
          <a:stretch>
            <a:fillRect/>
          </a:stretch>
        </p:blipFill>
        <p:spPr bwMode="auto">
          <a:xfrm>
            <a:off x="5429256" y="3500438"/>
            <a:ext cx="3500462" cy="2266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596" y="3786190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Но если вам что-то помешало и вы сбились с пути, то маршрут придется скорректировать. Так и в личных финансах: никакой план не рассчитан на то, чтобы оставаться неизменным всё время. План лишь показывает главное направление, по которому нужно продвигаться для выполнения своих целей.</a:t>
            </a:r>
            <a:endParaRPr lang="ru-RU" b="1" dirty="0"/>
          </a:p>
        </p:txBody>
      </p:sp>
      <p:pic>
        <p:nvPicPr>
          <p:cNvPr id="49156" name="Picture 4" descr="https://avatanplus.com/files/resources/mid/576ceabf1c50d1558174fa8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856975"/>
            <a:ext cx="1943068" cy="2024029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avatanplus.com/files/resources/mid/5731a4773256d15499ea71a6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1709941"/>
            <a:ext cx="9144000" cy="5148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Определять выполнение плана нужно не реже, чем один раз в месяц, вместе с анализом бюджета за прошлый месяц. Сравнивая их фактический бюджет с запланированным, вы сможете понять, по каким статьям потратили сверх плана, а на чем удалось сэкономить. Это поможет вам скорректировать свои текущие цели и более точно спланировать свой бюджет на следующий месяц. </a:t>
            </a:r>
          </a:p>
          <a:p>
            <a:pPr algn="just"/>
            <a:r>
              <a:rPr lang="ru-RU" dirty="0" smtClean="0"/>
              <a:t>С учетом новой информации вы сможете ещё раз пересмотреть все этапы составления личного финансового плана. Возможно, за прошедший месяц вы изменили свои предпочтения и хотите исправить список целей. Может быть, вам подсказали альтернативный способ решения проблемы. Или же вы узнали о новых инструментах, которые войдут в вашу стратегию. План нужно постоянно анализировать, проверять и совершенствовать, чтобы он оставался актуальным.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357167"/>
            <a:ext cx="5657832" cy="400052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Личный финансовый план – это навигатор, ведущий вас по выбранному пути к заданной цели. Как и любой сложный инструмент, он требует правильного отношения и постоянные настройки. Конечно, вначале без ошибок не обойтись.</a:t>
            </a:r>
          </a:p>
        </p:txBody>
      </p:sp>
      <p:pic>
        <p:nvPicPr>
          <p:cNvPr id="51204" name="Picture 4" descr="http://static.wixstatic.com/media/281289_17c750bc67a0411cb7c628d8887e1099~mv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2857500" cy="42862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4572008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Но с каждым месяцем, по мере накопления опыта, вам будет все легче использовать свой финансовый план. Постепенно вы освоите этот инструмент увидите первые плоды: контроль за своими средствами и выстраивание своих долгосрочных целей.</a:t>
            </a:r>
            <a:endParaRPr lang="ru-RU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kemwork.net/wp-content/uploads/2016/01/%D1%87%D1%82%D0%BE-%D1%82%D0%B0%D0%BA%D0%BE%D0%B5-%D0%BF%D0%B0%D1%81%D1%81%D0%B8%D0%B2%D0%BD%D1%8B%D0%B9-%D0%B4%D0%BE%D1%85%D0%BE%D0%B4.png"/>
          <p:cNvPicPr>
            <a:picLocks noChangeAspect="1" noChangeArrowheads="1"/>
          </p:cNvPicPr>
          <p:nvPr/>
        </p:nvPicPr>
        <p:blipFill>
          <a:blip r:embed="rId2"/>
          <a:srcRect l="447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7515220" cy="1143000"/>
          </a:xfrm>
        </p:spPr>
        <p:txBody>
          <a:bodyPr>
            <a:norm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ru-RU" sz="5400" b="1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Спасибо за внимание!</a:t>
            </a:r>
            <a:endParaRPr lang="ru-RU" sz="5400" b="1" i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capitalpost.ru/wp-content/uploads/2011/09/finansy-predprijatija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78629" y="428604"/>
            <a:ext cx="7786742" cy="17145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Инвестируя в человеческий капитал, можно его приумножить.</a:t>
            </a:r>
            <a:endParaRPr lang="ru-RU" sz="2400" dirty="0"/>
          </a:p>
        </p:txBody>
      </p:sp>
      <p:sp>
        <p:nvSpPr>
          <p:cNvPr id="3" name="Кольцо 2"/>
          <p:cNvSpPr/>
          <p:nvPr/>
        </p:nvSpPr>
        <p:spPr>
          <a:xfrm>
            <a:off x="1214414" y="3143248"/>
            <a:ext cx="2286016" cy="2286016"/>
          </a:xfrm>
          <a:prstGeom prst="donu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ВЕРНО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Знак запрета 3"/>
          <p:cNvSpPr/>
          <p:nvPr/>
        </p:nvSpPr>
        <p:spPr>
          <a:xfrm>
            <a:off x="5429256" y="3143248"/>
            <a:ext cx="2286016" cy="2286016"/>
          </a:xfrm>
          <a:prstGeom prst="noSmoking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НЕВЕРНО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1" animBg="1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C:\Users\Люба\Desktop\mat_647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78629" y="428604"/>
            <a:ext cx="7786742" cy="17145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Реализовать краткосрочные цели сложнее, чем долгосрочные.</a:t>
            </a:r>
            <a:endParaRPr lang="ru-RU" sz="2400" dirty="0"/>
          </a:p>
        </p:txBody>
      </p:sp>
      <p:sp>
        <p:nvSpPr>
          <p:cNvPr id="3" name="Кольцо 2"/>
          <p:cNvSpPr/>
          <p:nvPr/>
        </p:nvSpPr>
        <p:spPr>
          <a:xfrm>
            <a:off x="1214414" y="3143248"/>
            <a:ext cx="2286016" cy="2286016"/>
          </a:xfrm>
          <a:prstGeom prst="donu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ВЕРНО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Знак запрета 3"/>
          <p:cNvSpPr/>
          <p:nvPr/>
        </p:nvSpPr>
        <p:spPr>
          <a:xfrm>
            <a:off x="5429256" y="3143248"/>
            <a:ext cx="2286016" cy="2286016"/>
          </a:xfrm>
          <a:prstGeom prst="noSmoking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НЕВЕРНО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1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444555444555\OneDrive\Изображения\Снимки экрана\2017-10-28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764704"/>
            <a:ext cx="7708900" cy="6093296"/>
          </a:xfrm>
          <a:prstGeom prst="rect">
            <a:avLst/>
          </a:prstGeom>
          <a:noFill/>
        </p:spPr>
      </p:pic>
      <p:pic>
        <p:nvPicPr>
          <p:cNvPr id="1029" name="Picture 5" descr="C:\Users\444555444555\OneDrive\Изображения\Снимки экрана\2017-10-2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571480"/>
            <a:ext cx="7708900" cy="6286519"/>
          </a:xfrm>
          <a:prstGeom prst="rect">
            <a:avLst/>
          </a:prstGeom>
          <a:noFill/>
        </p:spPr>
      </p:pic>
      <p:cxnSp>
        <p:nvCxnSpPr>
          <p:cNvPr id="15" name="Прямая со стрелкой 14"/>
          <p:cNvCxnSpPr/>
          <p:nvPr/>
        </p:nvCxnSpPr>
        <p:spPr>
          <a:xfrm rot="16200000" flipH="1">
            <a:off x="3498231" y="1699846"/>
            <a:ext cx="64294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212479" y="2107384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786050" y="3000372"/>
            <a:ext cx="35719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2643174" y="4143380"/>
            <a:ext cx="42862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3071802" y="5072074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5572132" y="1214422"/>
            <a:ext cx="28575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 flipH="1" flipV="1">
            <a:off x="5916511" y="1469690"/>
            <a:ext cx="64294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 flipH="1" flipV="1">
            <a:off x="6322231" y="1812636"/>
            <a:ext cx="50006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6536545" y="2241264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6828929" y="2714645"/>
            <a:ext cx="35719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6858016" y="3682620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6572264" y="4786322"/>
            <a:ext cx="428628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6215074" y="5143512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16200000" flipH="1">
            <a:off x="5322099" y="5750735"/>
            <a:ext cx="71438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Заголовок 2"/>
          <p:cNvSpPr txBox="1">
            <a:spLocks/>
          </p:cNvSpPr>
          <p:nvPr/>
        </p:nvSpPr>
        <p:spPr>
          <a:xfrm>
            <a:off x="755576" y="66479"/>
            <a:ext cx="8229600" cy="50500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70C0"/>
                </a:solidFill>
              </a:rPr>
              <a:t>Федеральный бюджет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C:\Users\Люба\Desktop\csm_Gl10_foto_abebd2e36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78629" y="428604"/>
            <a:ext cx="7786742" cy="171451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Бюджет включает как доходы, так и расходы человека.</a:t>
            </a:r>
            <a:endParaRPr lang="ru-RU" sz="2400" dirty="0"/>
          </a:p>
        </p:txBody>
      </p:sp>
      <p:sp>
        <p:nvSpPr>
          <p:cNvPr id="3" name="Кольцо 2"/>
          <p:cNvSpPr/>
          <p:nvPr/>
        </p:nvSpPr>
        <p:spPr>
          <a:xfrm>
            <a:off x="1214414" y="3143248"/>
            <a:ext cx="2286016" cy="2286016"/>
          </a:xfrm>
          <a:prstGeom prst="donu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ВЕРНО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Знак запрета 3"/>
          <p:cNvSpPr/>
          <p:nvPr/>
        </p:nvSpPr>
        <p:spPr>
          <a:xfrm>
            <a:off x="5429256" y="3143248"/>
            <a:ext cx="2286016" cy="2286016"/>
          </a:xfrm>
          <a:prstGeom prst="noSmoking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НЕВЕРНО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Люба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78629" y="428604"/>
            <a:ext cx="7786742" cy="171451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Чтобы избежать импульсивных покупок, эксперты рекомендуют заранее составлять список необходимых покупок.</a:t>
            </a:r>
            <a:endParaRPr lang="ru-RU" sz="2400" dirty="0"/>
          </a:p>
        </p:txBody>
      </p:sp>
      <p:sp>
        <p:nvSpPr>
          <p:cNvPr id="3" name="Кольцо 2"/>
          <p:cNvSpPr/>
          <p:nvPr/>
        </p:nvSpPr>
        <p:spPr>
          <a:xfrm>
            <a:off x="1214414" y="3143248"/>
            <a:ext cx="2286016" cy="2286016"/>
          </a:xfrm>
          <a:prstGeom prst="donu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ВЕРНО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Знак запрета 3"/>
          <p:cNvSpPr/>
          <p:nvPr/>
        </p:nvSpPr>
        <p:spPr>
          <a:xfrm>
            <a:off x="5429256" y="3143248"/>
            <a:ext cx="2286016" cy="2286016"/>
          </a:xfrm>
          <a:prstGeom prst="noSmoking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НЕВЕРНО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Люба\Desktop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78629" y="428604"/>
            <a:ext cx="7786742" cy="171451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Что из перечисленного является пассивом?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2714620"/>
            <a:ext cx="3214710" cy="14287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Банковский депозит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2714620"/>
            <a:ext cx="3214710" cy="14287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Ценные бумаги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4143380"/>
            <a:ext cx="3214710" cy="14287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Золотое кольцо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4143380"/>
            <a:ext cx="3214710" cy="14287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Банковский кредит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Люба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78629" y="428604"/>
            <a:ext cx="7786742" cy="171451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Что из перечисленного является примером обязательных расходов?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2714620"/>
            <a:ext cx="3214710" cy="14287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Квартплата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2714620"/>
            <a:ext cx="3214710" cy="14287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Платеж по кредиту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4143380"/>
            <a:ext cx="3214710" cy="14287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Оплата счета за коммунальные услуги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4143380"/>
            <a:ext cx="3214710" cy="14287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Все перечисленное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Люба\Desktop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78629" y="428604"/>
            <a:ext cx="7786742" cy="1714512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Какой вид капитала направлен на достижение цели по защите от рисков?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2714620"/>
            <a:ext cx="3214710" cy="14287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Текущий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2714620"/>
            <a:ext cx="3214710" cy="14287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Резервный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4143380"/>
            <a:ext cx="3214710" cy="14287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Инвестиционный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4143380"/>
            <a:ext cx="3214710" cy="14287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Резервный и инвестиционный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5303" y="1988840"/>
            <a:ext cx="8280919" cy="4641379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/>
              <a:t>представляет </a:t>
            </a:r>
            <a:r>
              <a:rPr lang="ru-RU" sz="3200" dirty="0"/>
              <a:t>собой центральное звено финансовых планов административно-территориальных единиц государства.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Целью региональных органов власти является </a:t>
            </a:r>
            <a:r>
              <a:rPr lang="ru-RU" sz="3200" dirty="0"/>
              <a:t>обеспечение развития регионов, а также производственной и </a:t>
            </a:r>
            <a:r>
              <a:rPr lang="ru-RU" sz="3200" dirty="0" smtClean="0"/>
              <a:t>непроизводственной </a:t>
            </a:r>
            <a:r>
              <a:rPr lang="ru-RU" sz="3200" dirty="0"/>
              <a:t>сфер на </a:t>
            </a:r>
            <a:r>
              <a:rPr lang="ru-RU" sz="3200" dirty="0" err="1" smtClean="0"/>
              <a:t>подве-домственных</a:t>
            </a:r>
            <a:r>
              <a:rPr lang="ru-RU" sz="3200" dirty="0" smtClean="0"/>
              <a:t> территориях.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ru-RU" dirty="0" smtClean="0"/>
              <a:t>Региональный бюджет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942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/>
              <a:t>это форма </a:t>
            </a:r>
            <a:r>
              <a:rPr lang="ru-RU" sz="2800" dirty="0"/>
              <a:t>образования и расходования денежных средств, предназначенных для финансового обеспечения задач и функций местного </a:t>
            </a:r>
            <a:r>
              <a:rPr lang="ru-RU" sz="2800" dirty="0" smtClean="0"/>
              <a:t>самоуправления.</a:t>
            </a:r>
          </a:p>
          <a:p>
            <a:pPr marL="0" indent="0" algn="just">
              <a:buNone/>
            </a:pPr>
            <a:r>
              <a:rPr lang="ru-RU" sz="2800" dirty="0" smtClean="0"/>
              <a:t>К расходам местного бюджета относятся:</a:t>
            </a:r>
            <a:br>
              <a:rPr lang="ru-RU" sz="2800" dirty="0" smtClean="0"/>
            </a:br>
            <a:r>
              <a:rPr lang="ru-RU" sz="2800" dirty="0" smtClean="0"/>
              <a:t>* организация, содержание и развитие муниципального ЖКХ;</a:t>
            </a:r>
          </a:p>
          <a:p>
            <a:pPr marL="0" indent="0" algn="just">
              <a:buNone/>
            </a:pPr>
            <a:r>
              <a:rPr lang="ru-RU" sz="2800" dirty="0" smtClean="0"/>
              <a:t>* организация, содержание и развитие учреждений образования, культуры, СМИ;</a:t>
            </a:r>
            <a:br>
              <a:rPr lang="ru-RU" sz="2800" dirty="0" smtClean="0"/>
            </a:br>
            <a:r>
              <a:rPr lang="ru-RU" sz="2800" dirty="0" smtClean="0"/>
              <a:t>*содержание органов местного самоуправления и др.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ru-RU" dirty="0" smtClean="0"/>
              <a:t>Местный бюджет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297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1" y="1844824"/>
            <a:ext cx="7823200" cy="4281339"/>
          </a:xfrm>
        </p:spPr>
        <p:txBody>
          <a:bodyPr>
            <a:noAutofit/>
          </a:bodyPr>
          <a:lstStyle/>
          <a:p>
            <a:pPr algn="just"/>
            <a:endParaRPr lang="en-US" sz="3600" dirty="0" smtClean="0"/>
          </a:p>
          <a:p>
            <a:pPr algn="just"/>
            <a:r>
              <a:rPr lang="ru-RU" sz="3600" dirty="0" smtClean="0"/>
              <a:t>Наша жизнь сегодня связана с финансами, поэтому способность принимать эффективные решения по управлению личными финансами становится необходимой для каждого человека.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06496"/>
          </a:xfrm>
        </p:spPr>
        <p:txBody>
          <a:bodyPr anchor="ctr">
            <a:normAutofit/>
          </a:bodyPr>
          <a:lstStyle/>
          <a:p>
            <a:r>
              <a:rPr lang="ru-RU" b="1" dirty="0" smtClean="0"/>
              <a:t>Личное финансовое планирование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2443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Какие бывают решения?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9876492"/>
              </p:ext>
            </p:extLst>
          </p:nvPr>
        </p:nvGraphicFramePr>
        <p:xfrm>
          <a:off x="323528" y="1196753"/>
          <a:ext cx="8568951" cy="53009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56317"/>
                <a:gridCol w="2952448"/>
                <a:gridCol w="2760186"/>
              </a:tblGrid>
              <a:tr h="870021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Сначала делаю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Сначала вижу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Сначала думаю</a:t>
                      </a:r>
                      <a:endParaRPr lang="ru-RU" dirty="0"/>
                    </a:p>
                  </a:txBody>
                  <a:tcPr/>
                </a:tc>
              </a:tr>
              <a:tr h="4386562">
                <a:tc>
                  <a:txBody>
                    <a:bodyPr/>
                    <a:lstStyle/>
                    <a:p>
                      <a:pPr algn="just"/>
                      <a:r>
                        <a:rPr lang="ru-RU" sz="1600" u="sng" dirty="0" smtClean="0"/>
                        <a:t>Мгновенное решение. </a:t>
                      </a:r>
                    </a:p>
                    <a:p>
                      <a:pPr algn="just"/>
                      <a:r>
                        <a:rPr lang="ru-RU" sz="1600" dirty="0" smtClean="0"/>
                        <a:t>Его надо принимать сразу, без колебаний и раздумий. Когда возникает ситуация для принятия таких решений, времени на раздумья не бывает. </a:t>
                      </a:r>
                    </a:p>
                    <a:p>
                      <a:pPr algn="just"/>
                      <a:r>
                        <a:rPr lang="ru-RU" sz="1600" dirty="0" smtClean="0"/>
                        <a:t>Лучший способ принять решение мгновенно - это принятие его заранее. Когда человек оказывается в экстремальной ситуации, он уже знает, как себя вести, и делает мгновенный выбор.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 </a:t>
                      </a:r>
                      <a:r>
                        <a:rPr lang="ru-RU" sz="1600" u="sng" dirty="0" smtClean="0"/>
                        <a:t>Бессознательное решение.  </a:t>
                      </a:r>
                      <a:r>
                        <a:rPr lang="ru-RU" sz="1600" u="none" dirty="0" smtClean="0"/>
                        <a:t>Принимаются на </a:t>
                      </a:r>
                      <a:r>
                        <a:rPr lang="ru-RU" sz="1600" dirty="0" smtClean="0"/>
                        <a:t>основе интуиции, ощущения, даже озарения. Его можно принять во сне, как это когда-то сделал Менделеев. </a:t>
                      </a:r>
                    </a:p>
                    <a:p>
                      <a:pPr algn="just"/>
                      <a:r>
                        <a:rPr lang="ru-RU" sz="1600" dirty="0" smtClean="0"/>
                        <a:t>В любом случае оно принимается или на основе опыта, или после долгих предварительных </a:t>
                      </a:r>
                      <a:r>
                        <a:rPr lang="ru-RU" sz="1600" dirty="0" err="1" smtClean="0"/>
                        <a:t>размышле-ний</a:t>
                      </a:r>
                      <a:r>
                        <a:rPr lang="ru-RU" sz="1600" dirty="0" smtClean="0"/>
                        <a:t>. </a:t>
                      </a:r>
                    </a:p>
                    <a:p>
                      <a:pPr algn="just"/>
                      <a:r>
                        <a:rPr lang="ru-RU" sz="1600" dirty="0" smtClean="0"/>
                        <a:t>Проверить это можно только по результатам принятого решения.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u="sng" dirty="0" smtClean="0"/>
                        <a:t>Сознательное решение. </a:t>
                      </a:r>
                      <a:r>
                        <a:rPr lang="ru-RU" sz="1600" dirty="0" smtClean="0"/>
                        <a:t>Всегда есть результат сбора информации и логического анализа этой информации. Это требует совершенно другого времени и усилий. Но только такое решение может дать более или менее прогнозируемые результаты.</a:t>
                      </a:r>
                      <a:endParaRPr lang="ru-RU" sz="1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im0-tub-ru.yandex.net/i?id=57f2ea7c2ba8a10a1594ee45bf98fa9a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8075327" cy="36433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14818"/>
            <a:ext cx="7643866" cy="1662454"/>
          </a:xfrm>
        </p:spPr>
        <p:txBody>
          <a:bodyPr>
            <a:normAutofit fontScale="90000"/>
          </a:bodyPr>
          <a:lstStyle/>
          <a:p>
            <a:pPr algn="r"/>
            <a:r>
              <a:rPr lang="ru-RU" b="0" cap="none" dirty="0" smtClean="0">
                <a:solidFill>
                  <a:schemeClr val="tx1"/>
                </a:solidFill>
              </a:rPr>
              <a:t>Лучшие инвестиции- это инвестиции в самого себя.</a:t>
            </a:r>
            <a:br>
              <a:rPr lang="ru-RU" b="0" cap="none" dirty="0" smtClean="0">
                <a:solidFill>
                  <a:schemeClr val="tx1"/>
                </a:solidFill>
              </a:rPr>
            </a:br>
            <a:r>
              <a:rPr lang="ru-RU" b="0" cap="none" dirty="0" smtClean="0">
                <a:solidFill>
                  <a:schemeClr val="tx1"/>
                </a:solidFill>
              </a:rPr>
              <a:t/>
            </a:r>
            <a:br>
              <a:rPr lang="ru-RU" b="0" cap="none" dirty="0" smtClean="0">
                <a:solidFill>
                  <a:schemeClr val="tx1"/>
                </a:solidFill>
              </a:rPr>
            </a:br>
            <a:r>
              <a:rPr lang="ru-RU" b="0" cap="none" dirty="0" smtClean="0">
                <a:solidFill>
                  <a:schemeClr val="tx1"/>
                </a:solidFill>
              </a:rPr>
              <a:t/>
            </a:r>
            <a:br>
              <a:rPr lang="ru-RU" b="0" cap="none" dirty="0" smtClean="0">
                <a:solidFill>
                  <a:schemeClr val="tx1"/>
                </a:solidFill>
              </a:rPr>
            </a:br>
            <a:r>
              <a:rPr lang="ru-RU" b="0" cap="none" dirty="0" smtClean="0">
                <a:solidFill>
                  <a:schemeClr val="tx1"/>
                </a:solidFill>
              </a:rPr>
              <a:t>(</a:t>
            </a:r>
            <a:r>
              <a:rPr lang="ru-RU" sz="2000" b="0" cap="none" dirty="0" smtClean="0">
                <a:solidFill>
                  <a:schemeClr val="tx1"/>
                </a:solidFill>
              </a:rPr>
              <a:t>Уоррен </a:t>
            </a:r>
            <a:r>
              <a:rPr lang="ru-RU" sz="2000" b="0" cap="none" dirty="0" err="1" smtClean="0">
                <a:solidFill>
                  <a:schemeClr val="tx1"/>
                </a:solidFill>
              </a:rPr>
              <a:t>Баффетт</a:t>
            </a:r>
            <a:r>
              <a:rPr lang="ru-RU" sz="2000" b="0" cap="none" dirty="0" smtClean="0">
                <a:solidFill>
                  <a:schemeClr val="tx1"/>
                </a:solidFill>
              </a:rPr>
              <a:t> один из известных инвесторов</a:t>
            </a:r>
            <a:r>
              <a:rPr lang="ru-RU" b="0" cap="none" dirty="0" smtClean="0">
                <a:solidFill>
                  <a:schemeClr val="tx1"/>
                </a:solidFill>
              </a:rPr>
              <a:t>)</a:t>
            </a:r>
            <a:endParaRPr lang="ru-RU" b="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545777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2674</Words>
  <Application>Microsoft Office PowerPoint</Application>
  <PresentationFormat>Экран (4:3)</PresentationFormat>
  <Paragraphs>204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44</vt:i4>
      </vt:variant>
    </vt:vector>
  </HeadingPairs>
  <TitlesOfParts>
    <vt:vector size="53" baseType="lpstr">
      <vt:lpstr>Тема Office</vt:lpstr>
      <vt:lpstr>Волна</vt:lpstr>
      <vt:lpstr>2_Волна</vt:lpstr>
      <vt:lpstr>3_Волна</vt:lpstr>
      <vt:lpstr>1_Волна</vt:lpstr>
      <vt:lpstr>4_Волна</vt:lpstr>
      <vt:lpstr>Изящная</vt:lpstr>
      <vt:lpstr>7_Волна</vt:lpstr>
      <vt:lpstr>3_Изящная</vt:lpstr>
      <vt:lpstr>Личное финансовое планирование</vt:lpstr>
      <vt:lpstr>Уровни бюджета в Российской Федерации</vt:lpstr>
      <vt:lpstr>Виды бюджетов </vt:lpstr>
      <vt:lpstr>Презентация PowerPoint</vt:lpstr>
      <vt:lpstr>Региональный бюджет</vt:lpstr>
      <vt:lpstr>Местный бюджет</vt:lpstr>
      <vt:lpstr>Личное финансовое планирование</vt:lpstr>
      <vt:lpstr>Какие бывают решения?</vt:lpstr>
      <vt:lpstr>Лучшие инвестиции- это инвестиции в самого себя.   (Уоррен Баффетт один из известных инвесторов)</vt:lpstr>
      <vt:lpstr>Как принимать решения, связанные с деньгами?</vt:lpstr>
      <vt:lpstr>Бухгалтерия бывает не только на предприятиях…</vt:lpstr>
      <vt:lpstr>Презентация PowerPoint</vt:lpstr>
      <vt:lpstr>Как вести учет активов и пассивов?</vt:lpstr>
      <vt:lpstr>Презентация PowerPoint</vt:lpstr>
      <vt:lpstr>Каковы ваши доходы и расходы?</vt:lpstr>
      <vt:lpstr>Презентация PowerPoint</vt:lpstr>
      <vt:lpstr>Сбалансированный бюджет: Доходы = Расходы</vt:lpstr>
      <vt:lpstr>Каковы основные источники дохода?</vt:lpstr>
      <vt:lpstr>Основные виды семейных расходов</vt:lpstr>
      <vt:lpstr>Как оптимизировать расходы?</vt:lpstr>
      <vt:lpstr>Как составить бюджет?</vt:lpstr>
      <vt:lpstr>Презентация PowerPoint</vt:lpstr>
      <vt:lpstr>Презентация PowerPoint</vt:lpstr>
      <vt:lpstr>Составление личного финансового плана</vt:lpstr>
      <vt:lpstr>Презентация PowerPoint</vt:lpstr>
      <vt:lpstr>Этапы написания личного финансового плана</vt:lpstr>
      <vt:lpstr>Как определить свои финансовые цели?</vt:lpstr>
      <vt:lpstr>Как подобрать альтернативные способы достижения своих финансовых целей?</vt:lpstr>
      <vt:lpstr>Презентация PowerPoint</vt:lpstr>
      <vt:lpstr>Презентация PowerPoint</vt:lpstr>
      <vt:lpstr>Как выбрать стратегию достижения своих финансовых целей?</vt:lpstr>
      <vt:lpstr>Как же стать мастером личных финансов?</vt:lpstr>
      <vt:lpstr>Презентация PowerPoint</vt:lpstr>
      <vt:lpstr>Что делать после составления личного финансового плана?</vt:lpstr>
      <vt:lpstr>Презентация PowerPoint</vt:lpstr>
      <vt:lpstr>Презентация PowerPoint</vt:lpstr>
      <vt:lpstr>Спасибо за внимание!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Here</dc:title>
  <dc:creator>1</dc:creator>
  <cp:lastModifiedBy>411-03</cp:lastModifiedBy>
  <cp:revision>74</cp:revision>
  <dcterms:created xsi:type="dcterms:W3CDTF">2013-08-03T17:48:59Z</dcterms:created>
  <dcterms:modified xsi:type="dcterms:W3CDTF">2018-09-25T05:41:27Z</dcterms:modified>
</cp:coreProperties>
</file>