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25" r:id="rId3"/>
    <p:sldId id="324" r:id="rId4"/>
    <p:sldId id="326" r:id="rId5"/>
    <p:sldId id="327" r:id="rId6"/>
    <p:sldId id="329" r:id="rId7"/>
    <p:sldId id="330" r:id="rId8"/>
    <p:sldId id="310" r:id="rId9"/>
    <p:sldId id="332" r:id="rId10"/>
    <p:sldId id="333" r:id="rId11"/>
    <p:sldId id="311" r:id="rId12"/>
    <p:sldId id="312" r:id="rId13"/>
    <p:sldId id="313" r:id="rId14"/>
    <p:sldId id="314" r:id="rId15"/>
    <p:sldId id="315" r:id="rId16"/>
    <p:sldId id="316" r:id="rId17"/>
    <p:sldId id="317" r:id="rId18"/>
    <p:sldId id="318" r:id="rId19"/>
    <p:sldId id="319" r:id="rId20"/>
    <p:sldId id="320" r:id="rId21"/>
    <p:sldId id="322" r:id="rId22"/>
    <p:sldId id="323" r:id="rId23"/>
    <p:sldId id="275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Скурихина Юлия Александровна (КОГОАУ ДПО ИРО Кировской области)" initials="СЮА(ДИКо" lastIdx="0" clrIdx="0">
    <p:extLst>
      <p:ext uri="{19B8F6BF-5375-455C-9EA6-DF929625EA0E}">
        <p15:presenceInfo xmlns:p15="http://schemas.microsoft.com/office/powerpoint/2012/main" xmlns="" userId="Скурихина Юлия Александровна (КОГОАУ ДПО ИРО Кировской области)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>
        <p:scale>
          <a:sx n="66" d="100"/>
          <a:sy n="66" d="100"/>
        </p:scale>
        <p:origin x="-142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08C0BBA-15FA-49B3-B375-4C14BA95D5FE}" type="doc">
      <dgm:prSet loTypeId="urn:microsoft.com/office/officeart/2005/8/layout/default#1" loCatId="list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803CE0E7-2C37-4AE0-BFEC-143D33C0C108}">
      <dgm:prSet phldrT="[Текст]"/>
      <dgm:spPr/>
      <dgm:t>
        <a:bodyPr/>
        <a:lstStyle/>
        <a:p>
          <a:r>
            <a:rPr lang="ru-RU" dirty="0" smtClean="0"/>
            <a:t>Родительские собрания</a:t>
          </a:r>
          <a:endParaRPr lang="ru-RU" dirty="0"/>
        </a:p>
      </dgm:t>
    </dgm:pt>
    <dgm:pt modelId="{BFAE66DD-0674-469C-91E8-B74AB3C14AA4}" type="parTrans" cxnId="{B1E9E44E-1C52-40C7-B1B3-6C9F42E38DB9}">
      <dgm:prSet/>
      <dgm:spPr/>
      <dgm:t>
        <a:bodyPr/>
        <a:lstStyle/>
        <a:p>
          <a:endParaRPr lang="ru-RU"/>
        </a:p>
      </dgm:t>
    </dgm:pt>
    <dgm:pt modelId="{F63F837F-7910-49FB-BEFE-A3DDB9CDA756}" type="sibTrans" cxnId="{B1E9E44E-1C52-40C7-B1B3-6C9F42E38DB9}">
      <dgm:prSet/>
      <dgm:spPr/>
      <dgm:t>
        <a:bodyPr/>
        <a:lstStyle/>
        <a:p>
          <a:endParaRPr lang="ru-RU"/>
        </a:p>
      </dgm:t>
    </dgm:pt>
    <dgm:pt modelId="{0ABEE494-5DF6-4B34-9FF6-5B461A8D1BC6}">
      <dgm:prSet phldrT="[Текст]"/>
      <dgm:spPr/>
      <dgm:t>
        <a:bodyPr/>
        <a:lstStyle/>
        <a:p>
          <a:r>
            <a:rPr lang="ru-RU" dirty="0" smtClean="0"/>
            <a:t>Беседы, семинары, круглые столы, консультации</a:t>
          </a:r>
          <a:endParaRPr lang="ru-RU" dirty="0"/>
        </a:p>
      </dgm:t>
    </dgm:pt>
    <dgm:pt modelId="{4BF2F2D9-9D8F-49C2-8123-5F6AB598CCC8}" type="parTrans" cxnId="{71908615-3846-4B44-8C82-95CC6AD083A9}">
      <dgm:prSet/>
      <dgm:spPr/>
      <dgm:t>
        <a:bodyPr/>
        <a:lstStyle/>
        <a:p>
          <a:endParaRPr lang="ru-RU"/>
        </a:p>
      </dgm:t>
    </dgm:pt>
    <dgm:pt modelId="{CE929DC1-07DE-4A45-9A59-D58B07B5E6B4}" type="sibTrans" cxnId="{71908615-3846-4B44-8C82-95CC6AD083A9}">
      <dgm:prSet/>
      <dgm:spPr/>
      <dgm:t>
        <a:bodyPr/>
        <a:lstStyle/>
        <a:p>
          <a:endParaRPr lang="ru-RU"/>
        </a:p>
      </dgm:t>
    </dgm:pt>
    <dgm:pt modelId="{CA5DD750-D71E-486C-AB7A-80C79C286AF9}">
      <dgm:prSet phldrT="[Текст]"/>
      <dgm:spPr/>
      <dgm:t>
        <a:bodyPr/>
        <a:lstStyle/>
        <a:p>
          <a:r>
            <a:rPr lang="ru-RU" dirty="0" smtClean="0"/>
            <a:t>Лекции, встречи со специалистами</a:t>
          </a:r>
          <a:endParaRPr lang="ru-RU" dirty="0"/>
        </a:p>
      </dgm:t>
    </dgm:pt>
    <dgm:pt modelId="{1F6741DF-5B17-4B8D-8EB3-0636DBEC81F5}" type="parTrans" cxnId="{1433EBC0-DF82-4A16-9D62-AABE7245D484}">
      <dgm:prSet/>
      <dgm:spPr/>
      <dgm:t>
        <a:bodyPr/>
        <a:lstStyle/>
        <a:p>
          <a:endParaRPr lang="ru-RU"/>
        </a:p>
      </dgm:t>
    </dgm:pt>
    <dgm:pt modelId="{808B506A-2201-4AED-A5D4-9722C0EDACF1}" type="sibTrans" cxnId="{1433EBC0-DF82-4A16-9D62-AABE7245D484}">
      <dgm:prSet/>
      <dgm:spPr/>
      <dgm:t>
        <a:bodyPr/>
        <a:lstStyle/>
        <a:p>
          <a:endParaRPr lang="ru-RU"/>
        </a:p>
      </dgm:t>
    </dgm:pt>
    <dgm:pt modelId="{C9CBC9BF-1988-4D6E-9BBA-5DDEE6E24A8D}">
      <dgm:prSet phldrT="[Текст]"/>
      <dgm:spPr/>
      <dgm:t>
        <a:bodyPr/>
        <a:lstStyle/>
        <a:p>
          <a:r>
            <a:rPr lang="ru-RU" dirty="0" smtClean="0"/>
            <a:t>Подготовка памяток и методических рекомендаций</a:t>
          </a:r>
          <a:endParaRPr lang="ru-RU" dirty="0"/>
        </a:p>
      </dgm:t>
    </dgm:pt>
    <dgm:pt modelId="{1F42ADAF-FE3A-4B2F-A082-6F229818FB6A}" type="parTrans" cxnId="{F8EC07BD-7D2E-4E4D-A40F-455CC6226EDE}">
      <dgm:prSet/>
      <dgm:spPr/>
      <dgm:t>
        <a:bodyPr/>
        <a:lstStyle/>
        <a:p>
          <a:endParaRPr lang="ru-RU"/>
        </a:p>
      </dgm:t>
    </dgm:pt>
    <dgm:pt modelId="{E3BC506B-B132-495F-A847-E03190F1F88E}" type="sibTrans" cxnId="{F8EC07BD-7D2E-4E4D-A40F-455CC6226EDE}">
      <dgm:prSet/>
      <dgm:spPr/>
      <dgm:t>
        <a:bodyPr/>
        <a:lstStyle/>
        <a:p>
          <a:endParaRPr lang="ru-RU"/>
        </a:p>
      </dgm:t>
    </dgm:pt>
    <dgm:pt modelId="{5638ADFB-31F5-4105-BB0C-64F192B1F2BE}">
      <dgm:prSet phldrT="[Текст]"/>
      <dgm:spPr/>
      <dgm:t>
        <a:bodyPr/>
        <a:lstStyle/>
        <a:p>
          <a:r>
            <a:rPr lang="ru-RU" dirty="0" smtClean="0"/>
            <a:t>Реализация программы психолого-педагогического просвещения (родительский всеобуч)</a:t>
          </a:r>
          <a:endParaRPr lang="ru-RU" dirty="0"/>
        </a:p>
      </dgm:t>
    </dgm:pt>
    <dgm:pt modelId="{BA03640C-F3CE-4787-9A74-122E06CB3F80}" type="parTrans" cxnId="{65C84F86-41C7-45CA-8BE3-DCB6300A1D75}">
      <dgm:prSet/>
      <dgm:spPr/>
      <dgm:t>
        <a:bodyPr/>
        <a:lstStyle/>
        <a:p>
          <a:endParaRPr lang="ru-RU"/>
        </a:p>
      </dgm:t>
    </dgm:pt>
    <dgm:pt modelId="{F0AA3D16-94BF-4043-B270-B3BAD5B3089F}" type="sibTrans" cxnId="{65C84F86-41C7-45CA-8BE3-DCB6300A1D75}">
      <dgm:prSet/>
      <dgm:spPr/>
      <dgm:t>
        <a:bodyPr/>
        <a:lstStyle/>
        <a:p>
          <a:endParaRPr lang="ru-RU"/>
        </a:p>
      </dgm:t>
    </dgm:pt>
    <dgm:pt modelId="{9817CF92-6CFA-482E-89F5-BA3FC607B3A2}">
      <dgm:prSet/>
      <dgm:spPr/>
      <dgm:t>
        <a:bodyPr/>
        <a:lstStyle/>
        <a:p>
          <a:r>
            <a:rPr lang="ru-RU" dirty="0" smtClean="0"/>
            <a:t>Вовлечение родителей в сетевое взаимодействие</a:t>
          </a:r>
          <a:endParaRPr lang="ru-RU" dirty="0"/>
        </a:p>
      </dgm:t>
    </dgm:pt>
    <dgm:pt modelId="{46863D53-0EEA-4AAF-A72D-83D798BCC83B}" type="parTrans" cxnId="{3B6C968B-0BC8-4F5A-BD5E-EFB767BB4C8D}">
      <dgm:prSet/>
      <dgm:spPr/>
      <dgm:t>
        <a:bodyPr/>
        <a:lstStyle/>
        <a:p>
          <a:endParaRPr lang="ru-RU"/>
        </a:p>
      </dgm:t>
    </dgm:pt>
    <dgm:pt modelId="{D38560EC-50BC-4D7C-B585-5EC563A38EDD}" type="sibTrans" cxnId="{3B6C968B-0BC8-4F5A-BD5E-EFB767BB4C8D}">
      <dgm:prSet/>
      <dgm:spPr/>
      <dgm:t>
        <a:bodyPr/>
        <a:lstStyle/>
        <a:p>
          <a:endParaRPr lang="ru-RU"/>
        </a:p>
      </dgm:t>
    </dgm:pt>
    <dgm:pt modelId="{9D0D5DB8-3C29-4404-963D-9F50B822BB30}" type="pres">
      <dgm:prSet presAssocID="{808C0BBA-15FA-49B3-B375-4C14BA95D5F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E9644A5-FBF4-463E-885E-9E542F2E920F}" type="pres">
      <dgm:prSet presAssocID="{803CE0E7-2C37-4AE0-BFEC-143D33C0C108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540DDA-0D23-4903-BF03-F6BCCD9A1B62}" type="pres">
      <dgm:prSet presAssocID="{F63F837F-7910-49FB-BEFE-A3DDB9CDA756}" presName="sibTrans" presStyleCnt="0"/>
      <dgm:spPr/>
    </dgm:pt>
    <dgm:pt modelId="{2DAA4D25-1B45-4647-8C48-728F0E15575E}" type="pres">
      <dgm:prSet presAssocID="{0ABEE494-5DF6-4B34-9FF6-5B461A8D1BC6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B99636-346A-47AA-9500-681BC994251C}" type="pres">
      <dgm:prSet presAssocID="{CE929DC1-07DE-4A45-9A59-D58B07B5E6B4}" presName="sibTrans" presStyleCnt="0"/>
      <dgm:spPr/>
    </dgm:pt>
    <dgm:pt modelId="{2B2DF5B6-B663-4B88-864D-3781A0DF9C86}" type="pres">
      <dgm:prSet presAssocID="{CA5DD750-D71E-486C-AB7A-80C79C286AF9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219374-F3E7-47D1-A685-AFD41EFE4516}" type="pres">
      <dgm:prSet presAssocID="{808B506A-2201-4AED-A5D4-9722C0EDACF1}" presName="sibTrans" presStyleCnt="0"/>
      <dgm:spPr/>
    </dgm:pt>
    <dgm:pt modelId="{F3D71C97-A697-434A-B480-8E27676460B3}" type="pres">
      <dgm:prSet presAssocID="{C9CBC9BF-1988-4D6E-9BBA-5DDEE6E24A8D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FB065F-3202-4335-9057-A34AA910BFE0}" type="pres">
      <dgm:prSet presAssocID="{E3BC506B-B132-495F-A847-E03190F1F88E}" presName="sibTrans" presStyleCnt="0"/>
      <dgm:spPr/>
    </dgm:pt>
    <dgm:pt modelId="{B2D628C5-DDBE-493A-94D6-841B1B85FC67}" type="pres">
      <dgm:prSet presAssocID="{5638ADFB-31F5-4105-BB0C-64F192B1F2BE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627485-4E2D-4BC8-8DBF-37F56F74B365}" type="pres">
      <dgm:prSet presAssocID="{F0AA3D16-94BF-4043-B270-B3BAD5B3089F}" presName="sibTrans" presStyleCnt="0"/>
      <dgm:spPr/>
    </dgm:pt>
    <dgm:pt modelId="{14E0DF83-D353-4837-A6F5-35D098368417}" type="pres">
      <dgm:prSet presAssocID="{9817CF92-6CFA-482E-89F5-BA3FC607B3A2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77B877A-A81D-4B36-BED9-9961EABB7721}" type="presOf" srcId="{0ABEE494-5DF6-4B34-9FF6-5B461A8D1BC6}" destId="{2DAA4D25-1B45-4647-8C48-728F0E15575E}" srcOrd="0" destOrd="0" presId="urn:microsoft.com/office/officeart/2005/8/layout/default#1"/>
    <dgm:cxn modelId="{AC7CC87F-FBCE-45DD-B8B4-54F9A2C008A4}" type="presOf" srcId="{5638ADFB-31F5-4105-BB0C-64F192B1F2BE}" destId="{B2D628C5-DDBE-493A-94D6-841B1B85FC67}" srcOrd="0" destOrd="0" presId="urn:microsoft.com/office/officeart/2005/8/layout/default#1"/>
    <dgm:cxn modelId="{B1E9E44E-1C52-40C7-B1B3-6C9F42E38DB9}" srcId="{808C0BBA-15FA-49B3-B375-4C14BA95D5FE}" destId="{803CE0E7-2C37-4AE0-BFEC-143D33C0C108}" srcOrd="0" destOrd="0" parTransId="{BFAE66DD-0674-469C-91E8-B74AB3C14AA4}" sibTransId="{F63F837F-7910-49FB-BEFE-A3DDB9CDA756}"/>
    <dgm:cxn modelId="{3B6C968B-0BC8-4F5A-BD5E-EFB767BB4C8D}" srcId="{808C0BBA-15FA-49B3-B375-4C14BA95D5FE}" destId="{9817CF92-6CFA-482E-89F5-BA3FC607B3A2}" srcOrd="5" destOrd="0" parTransId="{46863D53-0EEA-4AAF-A72D-83D798BCC83B}" sibTransId="{D38560EC-50BC-4D7C-B585-5EC563A38EDD}"/>
    <dgm:cxn modelId="{1D064A79-F1B0-467B-A2DD-7899E841E0B1}" type="presOf" srcId="{808C0BBA-15FA-49B3-B375-4C14BA95D5FE}" destId="{9D0D5DB8-3C29-4404-963D-9F50B822BB30}" srcOrd="0" destOrd="0" presId="urn:microsoft.com/office/officeart/2005/8/layout/default#1"/>
    <dgm:cxn modelId="{A82A36C7-1CA8-425B-8A8B-EC665B6C247A}" type="presOf" srcId="{803CE0E7-2C37-4AE0-BFEC-143D33C0C108}" destId="{AE9644A5-FBF4-463E-885E-9E542F2E920F}" srcOrd="0" destOrd="0" presId="urn:microsoft.com/office/officeart/2005/8/layout/default#1"/>
    <dgm:cxn modelId="{71908615-3846-4B44-8C82-95CC6AD083A9}" srcId="{808C0BBA-15FA-49B3-B375-4C14BA95D5FE}" destId="{0ABEE494-5DF6-4B34-9FF6-5B461A8D1BC6}" srcOrd="1" destOrd="0" parTransId="{4BF2F2D9-9D8F-49C2-8123-5F6AB598CCC8}" sibTransId="{CE929DC1-07DE-4A45-9A59-D58B07B5E6B4}"/>
    <dgm:cxn modelId="{1433EBC0-DF82-4A16-9D62-AABE7245D484}" srcId="{808C0BBA-15FA-49B3-B375-4C14BA95D5FE}" destId="{CA5DD750-D71E-486C-AB7A-80C79C286AF9}" srcOrd="2" destOrd="0" parTransId="{1F6741DF-5B17-4B8D-8EB3-0636DBEC81F5}" sibTransId="{808B506A-2201-4AED-A5D4-9722C0EDACF1}"/>
    <dgm:cxn modelId="{671CC150-A7DB-4A2A-AE38-21981810E61C}" type="presOf" srcId="{C9CBC9BF-1988-4D6E-9BBA-5DDEE6E24A8D}" destId="{F3D71C97-A697-434A-B480-8E27676460B3}" srcOrd="0" destOrd="0" presId="urn:microsoft.com/office/officeart/2005/8/layout/default#1"/>
    <dgm:cxn modelId="{F8EC07BD-7D2E-4E4D-A40F-455CC6226EDE}" srcId="{808C0BBA-15FA-49B3-B375-4C14BA95D5FE}" destId="{C9CBC9BF-1988-4D6E-9BBA-5DDEE6E24A8D}" srcOrd="3" destOrd="0" parTransId="{1F42ADAF-FE3A-4B2F-A082-6F229818FB6A}" sibTransId="{E3BC506B-B132-495F-A847-E03190F1F88E}"/>
    <dgm:cxn modelId="{20957247-ABD0-4AF8-A803-0AC795707F37}" type="presOf" srcId="{CA5DD750-D71E-486C-AB7A-80C79C286AF9}" destId="{2B2DF5B6-B663-4B88-864D-3781A0DF9C86}" srcOrd="0" destOrd="0" presId="urn:microsoft.com/office/officeart/2005/8/layout/default#1"/>
    <dgm:cxn modelId="{0AC18D1D-C717-42CD-9D9F-3532C08402D7}" type="presOf" srcId="{9817CF92-6CFA-482E-89F5-BA3FC607B3A2}" destId="{14E0DF83-D353-4837-A6F5-35D098368417}" srcOrd="0" destOrd="0" presId="urn:microsoft.com/office/officeart/2005/8/layout/default#1"/>
    <dgm:cxn modelId="{65C84F86-41C7-45CA-8BE3-DCB6300A1D75}" srcId="{808C0BBA-15FA-49B3-B375-4C14BA95D5FE}" destId="{5638ADFB-31F5-4105-BB0C-64F192B1F2BE}" srcOrd="4" destOrd="0" parTransId="{BA03640C-F3CE-4787-9A74-122E06CB3F80}" sibTransId="{F0AA3D16-94BF-4043-B270-B3BAD5B3089F}"/>
    <dgm:cxn modelId="{3C236D7B-53D9-4CA9-BFA7-1819D75545E0}" type="presParOf" srcId="{9D0D5DB8-3C29-4404-963D-9F50B822BB30}" destId="{AE9644A5-FBF4-463E-885E-9E542F2E920F}" srcOrd="0" destOrd="0" presId="urn:microsoft.com/office/officeart/2005/8/layout/default#1"/>
    <dgm:cxn modelId="{877B04DF-445A-41CB-8FC3-093C2A7F5F65}" type="presParOf" srcId="{9D0D5DB8-3C29-4404-963D-9F50B822BB30}" destId="{6A540DDA-0D23-4903-BF03-F6BCCD9A1B62}" srcOrd="1" destOrd="0" presId="urn:microsoft.com/office/officeart/2005/8/layout/default#1"/>
    <dgm:cxn modelId="{ECA9935D-7CB4-4282-BA64-5CD8F6886671}" type="presParOf" srcId="{9D0D5DB8-3C29-4404-963D-9F50B822BB30}" destId="{2DAA4D25-1B45-4647-8C48-728F0E15575E}" srcOrd="2" destOrd="0" presId="urn:microsoft.com/office/officeart/2005/8/layout/default#1"/>
    <dgm:cxn modelId="{9DF1CC01-A681-4014-8051-96BBDCC86905}" type="presParOf" srcId="{9D0D5DB8-3C29-4404-963D-9F50B822BB30}" destId="{61B99636-346A-47AA-9500-681BC994251C}" srcOrd="3" destOrd="0" presId="urn:microsoft.com/office/officeart/2005/8/layout/default#1"/>
    <dgm:cxn modelId="{4B577F14-85B9-4839-ABF9-EF0039F6128D}" type="presParOf" srcId="{9D0D5DB8-3C29-4404-963D-9F50B822BB30}" destId="{2B2DF5B6-B663-4B88-864D-3781A0DF9C86}" srcOrd="4" destOrd="0" presId="urn:microsoft.com/office/officeart/2005/8/layout/default#1"/>
    <dgm:cxn modelId="{763AAAB4-BD1C-4935-A6E9-15163DD3176B}" type="presParOf" srcId="{9D0D5DB8-3C29-4404-963D-9F50B822BB30}" destId="{F5219374-F3E7-47D1-A685-AFD41EFE4516}" srcOrd="5" destOrd="0" presId="urn:microsoft.com/office/officeart/2005/8/layout/default#1"/>
    <dgm:cxn modelId="{ABA46AFE-5BF1-49C3-90C3-21CAF23061F3}" type="presParOf" srcId="{9D0D5DB8-3C29-4404-963D-9F50B822BB30}" destId="{F3D71C97-A697-434A-B480-8E27676460B3}" srcOrd="6" destOrd="0" presId="urn:microsoft.com/office/officeart/2005/8/layout/default#1"/>
    <dgm:cxn modelId="{561093D4-8ADA-4FE6-B6AB-747FDB808219}" type="presParOf" srcId="{9D0D5DB8-3C29-4404-963D-9F50B822BB30}" destId="{CEFB065F-3202-4335-9057-A34AA910BFE0}" srcOrd="7" destOrd="0" presId="urn:microsoft.com/office/officeart/2005/8/layout/default#1"/>
    <dgm:cxn modelId="{15C5209F-4E78-4990-9197-D39F60C633FE}" type="presParOf" srcId="{9D0D5DB8-3C29-4404-963D-9F50B822BB30}" destId="{B2D628C5-DDBE-493A-94D6-841B1B85FC67}" srcOrd="8" destOrd="0" presId="urn:microsoft.com/office/officeart/2005/8/layout/default#1"/>
    <dgm:cxn modelId="{11E48BE6-1DC5-4A00-BE94-A2B0A48B6443}" type="presParOf" srcId="{9D0D5DB8-3C29-4404-963D-9F50B822BB30}" destId="{7D627485-4E2D-4BC8-8DBF-37F56F74B365}" srcOrd="9" destOrd="0" presId="urn:microsoft.com/office/officeart/2005/8/layout/default#1"/>
    <dgm:cxn modelId="{A9198DAB-7952-4D97-AFAA-0B8FB8710C0B}" type="presParOf" srcId="{9D0D5DB8-3C29-4404-963D-9F50B822BB30}" destId="{14E0DF83-D353-4837-A6F5-35D098368417}" srcOrd="10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08C0BBA-15FA-49B3-B375-4C14BA95D5FE}" type="doc">
      <dgm:prSet loTypeId="urn:microsoft.com/office/officeart/2005/8/layout/default#2" loCatId="list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803CE0E7-2C37-4AE0-BFEC-143D33C0C108}">
      <dgm:prSet phldrT="[Текст]"/>
      <dgm:spPr/>
      <dgm:t>
        <a:bodyPr/>
        <a:lstStyle/>
        <a:p>
          <a:r>
            <a:rPr lang="ru-RU" dirty="0" smtClean="0"/>
            <a:t>Классные часы по теме информационной безопасности</a:t>
          </a:r>
          <a:endParaRPr lang="ru-RU" dirty="0"/>
        </a:p>
      </dgm:t>
    </dgm:pt>
    <dgm:pt modelId="{BFAE66DD-0674-469C-91E8-B74AB3C14AA4}" type="parTrans" cxnId="{B1E9E44E-1C52-40C7-B1B3-6C9F42E38DB9}">
      <dgm:prSet/>
      <dgm:spPr/>
      <dgm:t>
        <a:bodyPr/>
        <a:lstStyle/>
        <a:p>
          <a:endParaRPr lang="ru-RU"/>
        </a:p>
      </dgm:t>
    </dgm:pt>
    <dgm:pt modelId="{F63F837F-7910-49FB-BEFE-A3DDB9CDA756}" type="sibTrans" cxnId="{B1E9E44E-1C52-40C7-B1B3-6C9F42E38DB9}">
      <dgm:prSet/>
      <dgm:spPr/>
      <dgm:t>
        <a:bodyPr/>
        <a:lstStyle/>
        <a:p>
          <a:endParaRPr lang="ru-RU"/>
        </a:p>
      </dgm:t>
    </dgm:pt>
    <dgm:pt modelId="{0ABEE494-5DF6-4B34-9FF6-5B461A8D1BC6}">
      <dgm:prSet phldrT="[Текст]"/>
      <dgm:spPr/>
      <dgm:t>
        <a:bodyPr/>
        <a:lstStyle/>
        <a:p>
          <a:r>
            <a:rPr lang="ru-RU" dirty="0" smtClean="0"/>
            <a:t>Инструктажи по охране труда и работе в сети Интернет</a:t>
          </a:r>
          <a:endParaRPr lang="ru-RU" dirty="0"/>
        </a:p>
      </dgm:t>
    </dgm:pt>
    <dgm:pt modelId="{4BF2F2D9-9D8F-49C2-8123-5F6AB598CCC8}" type="parTrans" cxnId="{71908615-3846-4B44-8C82-95CC6AD083A9}">
      <dgm:prSet/>
      <dgm:spPr/>
      <dgm:t>
        <a:bodyPr/>
        <a:lstStyle/>
        <a:p>
          <a:endParaRPr lang="ru-RU"/>
        </a:p>
      </dgm:t>
    </dgm:pt>
    <dgm:pt modelId="{CE929DC1-07DE-4A45-9A59-D58B07B5E6B4}" type="sibTrans" cxnId="{71908615-3846-4B44-8C82-95CC6AD083A9}">
      <dgm:prSet/>
      <dgm:spPr/>
      <dgm:t>
        <a:bodyPr/>
        <a:lstStyle/>
        <a:p>
          <a:endParaRPr lang="ru-RU"/>
        </a:p>
      </dgm:t>
    </dgm:pt>
    <dgm:pt modelId="{CA5DD750-D71E-486C-AB7A-80C79C286AF9}">
      <dgm:prSet phldrT="[Текст]"/>
      <dgm:spPr/>
      <dgm:t>
        <a:bodyPr/>
        <a:lstStyle/>
        <a:p>
          <a:r>
            <a:rPr lang="ru-RU" dirty="0" smtClean="0"/>
            <a:t>Встречи со специалистами</a:t>
          </a:r>
          <a:endParaRPr lang="ru-RU" dirty="0"/>
        </a:p>
      </dgm:t>
    </dgm:pt>
    <dgm:pt modelId="{1F6741DF-5B17-4B8D-8EB3-0636DBEC81F5}" type="parTrans" cxnId="{1433EBC0-DF82-4A16-9D62-AABE7245D484}">
      <dgm:prSet/>
      <dgm:spPr/>
      <dgm:t>
        <a:bodyPr/>
        <a:lstStyle/>
        <a:p>
          <a:endParaRPr lang="ru-RU"/>
        </a:p>
      </dgm:t>
    </dgm:pt>
    <dgm:pt modelId="{808B506A-2201-4AED-A5D4-9722C0EDACF1}" type="sibTrans" cxnId="{1433EBC0-DF82-4A16-9D62-AABE7245D484}">
      <dgm:prSet/>
      <dgm:spPr/>
      <dgm:t>
        <a:bodyPr/>
        <a:lstStyle/>
        <a:p>
          <a:endParaRPr lang="ru-RU"/>
        </a:p>
      </dgm:t>
    </dgm:pt>
    <dgm:pt modelId="{C9CBC9BF-1988-4D6E-9BBA-5DDEE6E24A8D}">
      <dgm:prSet phldrT="[Текст]"/>
      <dgm:spPr/>
      <dgm:t>
        <a:bodyPr/>
        <a:lstStyle/>
        <a:p>
          <a:r>
            <a:rPr lang="ru-RU" dirty="0" smtClean="0"/>
            <a:t>Участие в проектной деятельности</a:t>
          </a:r>
          <a:endParaRPr lang="ru-RU" dirty="0"/>
        </a:p>
      </dgm:t>
    </dgm:pt>
    <dgm:pt modelId="{1F42ADAF-FE3A-4B2F-A082-6F229818FB6A}" type="parTrans" cxnId="{F8EC07BD-7D2E-4E4D-A40F-455CC6226EDE}">
      <dgm:prSet/>
      <dgm:spPr/>
      <dgm:t>
        <a:bodyPr/>
        <a:lstStyle/>
        <a:p>
          <a:endParaRPr lang="ru-RU"/>
        </a:p>
      </dgm:t>
    </dgm:pt>
    <dgm:pt modelId="{E3BC506B-B132-495F-A847-E03190F1F88E}" type="sibTrans" cxnId="{F8EC07BD-7D2E-4E4D-A40F-455CC6226EDE}">
      <dgm:prSet/>
      <dgm:spPr/>
      <dgm:t>
        <a:bodyPr/>
        <a:lstStyle/>
        <a:p>
          <a:endParaRPr lang="ru-RU"/>
        </a:p>
      </dgm:t>
    </dgm:pt>
    <dgm:pt modelId="{5638ADFB-31F5-4105-BB0C-64F192B1F2BE}">
      <dgm:prSet phldrT="[Текст]"/>
      <dgm:spPr/>
      <dgm:t>
        <a:bodyPr/>
        <a:lstStyle/>
        <a:p>
          <a:r>
            <a:rPr lang="ru-RU" dirty="0" smtClean="0"/>
            <a:t>Участие в мероприятиях различных уровней (деловые игры, викторины, конкурсы, тренинги)</a:t>
          </a:r>
          <a:endParaRPr lang="ru-RU" dirty="0"/>
        </a:p>
      </dgm:t>
    </dgm:pt>
    <dgm:pt modelId="{BA03640C-F3CE-4787-9A74-122E06CB3F80}" type="parTrans" cxnId="{65C84F86-41C7-45CA-8BE3-DCB6300A1D75}">
      <dgm:prSet/>
      <dgm:spPr/>
      <dgm:t>
        <a:bodyPr/>
        <a:lstStyle/>
        <a:p>
          <a:endParaRPr lang="ru-RU"/>
        </a:p>
      </dgm:t>
    </dgm:pt>
    <dgm:pt modelId="{F0AA3D16-94BF-4043-B270-B3BAD5B3089F}" type="sibTrans" cxnId="{65C84F86-41C7-45CA-8BE3-DCB6300A1D75}">
      <dgm:prSet/>
      <dgm:spPr/>
      <dgm:t>
        <a:bodyPr/>
        <a:lstStyle/>
        <a:p>
          <a:endParaRPr lang="ru-RU"/>
        </a:p>
      </dgm:t>
    </dgm:pt>
    <dgm:pt modelId="{9817CF92-6CFA-482E-89F5-BA3FC607B3A2}">
      <dgm:prSet/>
      <dgm:spPr/>
      <dgm:t>
        <a:bodyPr/>
        <a:lstStyle/>
        <a:p>
          <a:r>
            <a:rPr lang="ru-RU" dirty="0" smtClean="0"/>
            <a:t>Проведение уроков по теме «Информационная безопасность» (в </a:t>
          </a:r>
          <a:r>
            <a:rPr lang="ru-RU" dirty="0" err="1" smtClean="0"/>
            <a:t>т.ч</a:t>
          </a:r>
          <a:r>
            <a:rPr lang="ru-RU" dirty="0" smtClean="0"/>
            <a:t>. И Едином уроке безопасности»</a:t>
          </a:r>
          <a:endParaRPr lang="ru-RU" dirty="0"/>
        </a:p>
      </dgm:t>
    </dgm:pt>
    <dgm:pt modelId="{46863D53-0EEA-4AAF-A72D-83D798BCC83B}" type="parTrans" cxnId="{3B6C968B-0BC8-4F5A-BD5E-EFB767BB4C8D}">
      <dgm:prSet/>
      <dgm:spPr/>
      <dgm:t>
        <a:bodyPr/>
        <a:lstStyle/>
        <a:p>
          <a:endParaRPr lang="ru-RU"/>
        </a:p>
      </dgm:t>
    </dgm:pt>
    <dgm:pt modelId="{D38560EC-50BC-4D7C-B585-5EC563A38EDD}" type="sibTrans" cxnId="{3B6C968B-0BC8-4F5A-BD5E-EFB767BB4C8D}">
      <dgm:prSet/>
      <dgm:spPr/>
      <dgm:t>
        <a:bodyPr/>
        <a:lstStyle/>
        <a:p>
          <a:endParaRPr lang="ru-RU"/>
        </a:p>
      </dgm:t>
    </dgm:pt>
    <dgm:pt modelId="{9D0D5DB8-3C29-4404-963D-9F50B822BB30}" type="pres">
      <dgm:prSet presAssocID="{808C0BBA-15FA-49B3-B375-4C14BA95D5F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E9644A5-FBF4-463E-885E-9E542F2E920F}" type="pres">
      <dgm:prSet presAssocID="{803CE0E7-2C37-4AE0-BFEC-143D33C0C108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540DDA-0D23-4903-BF03-F6BCCD9A1B62}" type="pres">
      <dgm:prSet presAssocID="{F63F837F-7910-49FB-BEFE-A3DDB9CDA756}" presName="sibTrans" presStyleCnt="0"/>
      <dgm:spPr/>
    </dgm:pt>
    <dgm:pt modelId="{2DAA4D25-1B45-4647-8C48-728F0E15575E}" type="pres">
      <dgm:prSet presAssocID="{0ABEE494-5DF6-4B34-9FF6-5B461A8D1BC6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B99636-346A-47AA-9500-681BC994251C}" type="pres">
      <dgm:prSet presAssocID="{CE929DC1-07DE-4A45-9A59-D58B07B5E6B4}" presName="sibTrans" presStyleCnt="0"/>
      <dgm:spPr/>
    </dgm:pt>
    <dgm:pt modelId="{2B2DF5B6-B663-4B88-864D-3781A0DF9C86}" type="pres">
      <dgm:prSet presAssocID="{CA5DD750-D71E-486C-AB7A-80C79C286AF9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219374-F3E7-47D1-A685-AFD41EFE4516}" type="pres">
      <dgm:prSet presAssocID="{808B506A-2201-4AED-A5D4-9722C0EDACF1}" presName="sibTrans" presStyleCnt="0"/>
      <dgm:spPr/>
    </dgm:pt>
    <dgm:pt modelId="{F3D71C97-A697-434A-B480-8E27676460B3}" type="pres">
      <dgm:prSet presAssocID="{C9CBC9BF-1988-4D6E-9BBA-5DDEE6E24A8D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FB065F-3202-4335-9057-A34AA910BFE0}" type="pres">
      <dgm:prSet presAssocID="{E3BC506B-B132-495F-A847-E03190F1F88E}" presName="sibTrans" presStyleCnt="0"/>
      <dgm:spPr/>
    </dgm:pt>
    <dgm:pt modelId="{B2D628C5-DDBE-493A-94D6-841B1B85FC67}" type="pres">
      <dgm:prSet presAssocID="{5638ADFB-31F5-4105-BB0C-64F192B1F2BE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627485-4E2D-4BC8-8DBF-37F56F74B365}" type="pres">
      <dgm:prSet presAssocID="{F0AA3D16-94BF-4043-B270-B3BAD5B3089F}" presName="sibTrans" presStyleCnt="0"/>
      <dgm:spPr/>
    </dgm:pt>
    <dgm:pt modelId="{14E0DF83-D353-4837-A6F5-35D098368417}" type="pres">
      <dgm:prSet presAssocID="{9817CF92-6CFA-482E-89F5-BA3FC607B3A2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86F3FC6-C553-4FF2-A107-3CF0C8B32A0E}" type="presOf" srcId="{5638ADFB-31F5-4105-BB0C-64F192B1F2BE}" destId="{B2D628C5-DDBE-493A-94D6-841B1B85FC67}" srcOrd="0" destOrd="0" presId="urn:microsoft.com/office/officeart/2005/8/layout/default#2"/>
    <dgm:cxn modelId="{634C4AAA-03B6-4746-83AB-0E02ECB634A3}" type="presOf" srcId="{0ABEE494-5DF6-4B34-9FF6-5B461A8D1BC6}" destId="{2DAA4D25-1B45-4647-8C48-728F0E15575E}" srcOrd="0" destOrd="0" presId="urn:microsoft.com/office/officeart/2005/8/layout/default#2"/>
    <dgm:cxn modelId="{AAEE3A28-0D8F-4AB3-90BB-1A0FAD9BE65D}" type="presOf" srcId="{9817CF92-6CFA-482E-89F5-BA3FC607B3A2}" destId="{14E0DF83-D353-4837-A6F5-35D098368417}" srcOrd="0" destOrd="0" presId="urn:microsoft.com/office/officeart/2005/8/layout/default#2"/>
    <dgm:cxn modelId="{B1E9E44E-1C52-40C7-B1B3-6C9F42E38DB9}" srcId="{808C0BBA-15FA-49B3-B375-4C14BA95D5FE}" destId="{803CE0E7-2C37-4AE0-BFEC-143D33C0C108}" srcOrd="0" destOrd="0" parTransId="{BFAE66DD-0674-469C-91E8-B74AB3C14AA4}" sibTransId="{F63F837F-7910-49FB-BEFE-A3DDB9CDA756}"/>
    <dgm:cxn modelId="{3B6C968B-0BC8-4F5A-BD5E-EFB767BB4C8D}" srcId="{808C0BBA-15FA-49B3-B375-4C14BA95D5FE}" destId="{9817CF92-6CFA-482E-89F5-BA3FC607B3A2}" srcOrd="5" destOrd="0" parTransId="{46863D53-0EEA-4AAF-A72D-83D798BCC83B}" sibTransId="{D38560EC-50BC-4D7C-B585-5EC563A38EDD}"/>
    <dgm:cxn modelId="{39575FCD-7744-4CEC-8514-3C0651371548}" type="presOf" srcId="{808C0BBA-15FA-49B3-B375-4C14BA95D5FE}" destId="{9D0D5DB8-3C29-4404-963D-9F50B822BB30}" srcOrd="0" destOrd="0" presId="urn:microsoft.com/office/officeart/2005/8/layout/default#2"/>
    <dgm:cxn modelId="{71908615-3846-4B44-8C82-95CC6AD083A9}" srcId="{808C0BBA-15FA-49B3-B375-4C14BA95D5FE}" destId="{0ABEE494-5DF6-4B34-9FF6-5B461A8D1BC6}" srcOrd="1" destOrd="0" parTransId="{4BF2F2D9-9D8F-49C2-8123-5F6AB598CCC8}" sibTransId="{CE929DC1-07DE-4A45-9A59-D58B07B5E6B4}"/>
    <dgm:cxn modelId="{1433EBC0-DF82-4A16-9D62-AABE7245D484}" srcId="{808C0BBA-15FA-49B3-B375-4C14BA95D5FE}" destId="{CA5DD750-D71E-486C-AB7A-80C79C286AF9}" srcOrd="2" destOrd="0" parTransId="{1F6741DF-5B17-4B8D-8EB3-0636DBEC81F5}" sibTransId="{808B506A-2201-4AED-A5D4-9722C0EDACF1}"/>
    <dgm:cxn modelId="{DD5B3428-C48B-468A-8831-B63C5E0880A1}" type="presOf" srcId="{803CE0E7-2C37-4AE0-BFEC-143D33C0C108}" destId="{AE9644A5-FBF4-463E-885E-9E542F2E920F}" srcOrd="0" destOrd="0" presId="urn:microsoft.com/office/officeart/2005/8/layout/default#2"/>
    <dgm:cxn modelId="{F8EC07BD-7D2E-4E4D-A40F-455CC6226EDE}" srcId="{808C0BBA-15FA-49B3-B375-4C14BA95D5FE}" destId="{C9CBC9BF-1988-4D6E-9BBA-5DDEE6E24A8D}" srcOrd="3" destOrd="0" parTransId="{1F42ADAF-FE3A-4B2F-A082-6F229818FB6A}" sibTransId="{E3BC506B-B132-495F-A847-E03190F1F88E}"/>
    <dgm:cxn modelId="{76D7FC48-FD30-4273-98D9-AFE217A811FB}" type="presOf" srcId="{CA5DD750-D71E-486C-AB7A-80C79C286AF9}" destId="{2B2DF5B6-B663-4B88-864D-3781A0DF9C86}" srcOrd="0" destOrd="0" presId="urn:microsoft.com/office/officeart/2005/8/layout/default#2"/>
    <dgm:cxn modelId="{7A03E1D3-4A08-4C22-B51D-D2EDC4D2C7E6}" type="presOf" srcId="{C9CBC9BF-1988-4D6E-9BBA-5DDEE6E24A8D}" destId="{F3D71C97-A697-434A-B480-8E27676460B3}" srcOrd="0" destOrd="0" presId="urn:microsoft.com/office/officeart/2005/8/layout/default#2"/>
    <dgm:cxn modelId="{65C84F86-41C7-45CA-8BE3-DCB6300A1D75}" srcId="{808C0BBA-15FA-49B3-B375-4C14BA95D5FE}" destId="{5638ADFB-31F5-4105-BB0C-64F192B1F2BE}" srcOrd="4" destOrd="0" parTransId="{BA03640C-F3CE-4787-9A74-122E06CB3F80}" sibTransId="{F0AA3D16-94BF-4043-B270-B3BAD5B3089F}"/>
    <dgm:cxn modelId="{4720C83F-793E-41ED-8238-67423A35CCFF}" type="presParOf" srcId="{9D0D5DB8-3C29-4404-963D-9F50B822BB30}" destId="{AE9644A5-FBF4-463E-885E-9E542F2E920F}" srcOrd="0" destOrd="0" presId="urn:microsoft.com/office/officeart/2005/8/layout/default#2"/>
    <dgm:cxn modelId="{8476E815-FFF6-4EEE-8E3D-10994C8FF879}" type="presParOf" srcId="{9D0D5DB8-3C29-4404-963D-9F50B822BB30}" destId="{6A540DDA-0D23-4903-BF03-F6BCCD9A1B62}" srcOrd="1" destOrd="0" presId="urn:microsoft.com/office/officeart/2005/8/layout/default#2"/>
    <dgm:cxn modelId="{C60D4612-2564-44E6-BE75-B558BE2CF252}" type="presParOf" srcId="{9D0D5DB8-3C29-4404-963D-9F50B822BB30}" destId="{2DAA4D25-1B45-4647-8C48-728F0E15575E}" srcOrd="2" destOrd="0" presId="urn:microsoft.com/office/officeart/2005/8/layout/default#2"/>
    <dgm:cxn modelId="{1182B9B6-7286-483A-ABDF-3A6B1BA88F2A}" type="presParOf" srcId="{9D0D5DB8-3C29-4404-963D-9F50B822BB30}" destId="{61B99636-346A-47AA-9500-681BC994251C}" srcOrd="3" destOrd="0" presId="urn:microsoft.com/office/officeart/2005/8/layout/default#2"/>
    <dgm:cxn modelId="{F7D2159B-B1B0-42CE-BBEA-D8DBA23FD23C}" type="presParOf" srcId="{9D0D5DB8-3C29-4404-963D-9F50B822BB30}" destId="{2B2DF5B6-B663-4B88-864D-3781A0DF9C86}" srcOrd="4" destOrd="0" presId="urn:microsoft.com/office/officeart/2005/8/layout/default#2"/>
    <dgm:cxn modelId="{4F97CFF7-AA7A-4791-9307-0CEEE2721504}" type="presParOf" srcId="{9D0D5DB8-3C29-4404-963D-9F50B822BB30}" destId="{F5219374-F3E7-47D1-A685-AFD41EFE4516}" srcOrd="5" destOrd="0" presId="urn:microsoft.com/office/officeart/2005/8/layout/default#2"/>
    <dgm:cxn modelId="{809D622F-DBF0-4DC1-ADDC-5E8F9B7CDDEA}" type="presParOf" srcId="{9D0D5DB8-3C29-4404-963D-9F50B822BB30}" destId="{F3D71C97-A697-434A-B480-8E27676460B3}" srcOrd="6" destOrd="0" presId="urn:microsoft.com/office/officeart/2005/8/layout/default#2"/>
    <dgm:cxn modelId="{7FD7BD03-8917-4CED-A9A4-40A3BE13F67E}" type="presParOf" srcId="{9D0D5DB8-3C29-4404-963D-9F50B822BB30}" destId="{CEFB065F-3202-4335-9057-A34AA910BFE0}" srcOrd="7" destOrd="0" presId="urn:microsoft.com/office/officeart/2005/8/layout/default#2"/>
    <dgm:cxn modelId="{74C18FAC-96D5-4BD0-82D9-1DD3B705A7E5}" type="presParOf" srcId="{9D0D5DB8-3C29-4404-963D-9F50B822BB30}" destId="{B2D628C5-DDBE-493A-94D6-841B1B85FC67}" srcOrd="8" destOrd="0" presId="urn:microsoft.com/office/officeart/2005/8/layout/default#2"/>
    <dgm:cxn modelId="{BC11AB3A-945C-4B71-A5B1-D5A84449EB86}" type="presParOf" srcId="{9D0D5DB8-3C29-4404-963D-9F50B822BB30}" destId="{7D627485-4E2D-4BC8-8DBF-37F56F74B365}" srcOrd="9" destOrd="0" presId="urn:microsoft.com/office/officeart/2005/8/layout/default#2"/>
    <dgm:cxn modelId="{EC2C5369-D8ED-400C-AC87-EFC65E0513AB}" type="presParOf" srcId="{9D0D5DB8-3C29-4404-963D-9F50B822BB30}" destId="{14E0DF83-D353-4837-A6F5-35D098368417}" srcOrd="10" destOrd="0" presId="urn:microsoft.com/office/officeart/2005/8/layout/default#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E9644A5-FBF4-463E-885E-9E542F2E920F}">
      <dsp:nvSpPr>
        <dsp:cNvPr id="0" name=""/>
        <dsp:cNvSpPr/>
      </dsp:nvSpPr>
      <dsp:spPr>
        <a:xfrm>
          <a:off x="0" y="573683"/>
          <a:ext cx="2464593" cy="1478756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Родительские собрания</a:t>
          </a:r>
          <a:endParaRPr lang="ru-RU" sz="1800" kern="1200" dirty="0"/>
        </a:p>
      </dsp:txBody>
      <dsp:txXfrm>
        <a:off x="0" y="573683"/>
        <a:ext cx="2464593" cy="1478756"/>
      </dsp:txXfrm>
    </dsp:sp>
    <dsp:sp modelId="{2DAA4D25-1B45-4647-8C48-728F0E15575E}">
      <dsp:nvSpPr>
        <dsp:cNvPr id="0" name=""/>
        <dsp:cNvSpPr/>
      </dsp:nvSpPr>
      <dsp:spPr>
        <a:xfrm>
          <a:off x="2711053" y="573683"/>
          <a:ext cx="2464593" cy="1478756"/>
        </a:xfrm>
        <a:prstGeom prst="rect">
          <a:avLst/>
        </a:prstGeom>
        <a:gradFill rotWithShape="0">
          <a:gsLst>
            <a:gs pos="0">
              <a:schemeClr val="accent5">
                <a:hueOff val="-1986775"/>
                <a:satOff val="7962"/>
                <a:lumOff val="1726"/>
                <a:alphaOff val="0"/>
                <a:shade val="51000"/>
                <a:satMod val="130000"/>
              </a:schemeClr>
            </a:gs>
            <a:gs pos="80000">
              <a:schemeClr val="accent5">
                <a:hueOff val="-1986775"/>
                <a:satOff val="7962"/>
                <a:lumOff val="1726"/>
                <a:alphaOff val="0"/>
                <a:shade val="93000"/>
                <a:satMod val="130000"/>
              </a:schemeClr>
            </a:gs>
            <a:gs pos="100000">
              <a:schemeClr val="accent5">
                <a:hueOff val="-1986775"/>
                <a:satOff val="7962"/>
                <a:lumOff val="172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Беседы, семинары, круглые столы, консультации</a:t>
          </a:r>
          <a:endParaRPr lang="ru-RU" sz="1800" kern="1200" dirty="0"/>
        </a:p>
      </dsp:txBody>
      <dsp:txXfrm>
        <a:off x="2711053" y="573683"/>
        <a:ext cx="2464593" cy="1478756"/>
      </dsp:txXfrm>
    </dsp:sp>
    <dsp:sp modelId="{2B2DF5B6-B663-4B88-864D-3781A0DF9C86}">
      <dsp:nvSpPr>
        <dsp:cNvPr id="0" name=""/>
        <dsp:cNvSpPr/>
      </dsp:nvSpPr>
      <dsp:spPr>
        <a:xfrm>
          <a:off x="5422106" y="573683"/>
          <a:ext cx="2464593" cy="1478756"/>
        </a:xfrm>
        <a:prstGeom prst="rect">
          <a:avLst/>
        </a:prstGeom>
        <a:gradFill rotWithShape="0">
          <a:gsLst>
            <a:gs pos="0">
              <a:schemeClr val="accent5">
                <a:hueOff val="-3973551"/>
                <a:satOff val="15924"/>
                <a:lumOff val="3451"/>
                <a:alphaOff val="0"/>
                <a:shade val="51000"/>
                <a:satMod val="130000"/>
              </a:schemeClr>
            </a:gs>
            <a:gs pos="80000">
              <a:schemeClr val="accent5">
                <a:hueOff val="-3973551"/>
                <a:satOff val="15924"/>
                <a:lumOff val="3451"/>
                <a:alphaOff val="0"/>
                <a:shade val="93000"/>
                <a:satMod val="130000"/>
              </a:schemeClr>
            </a:gs>
            <a:gs pos="100000">
              <a:schemeClr val="accent5">
                <a:hueOff val="-3973551"/>
                <a:satOff val="15924"/>
                <a:lumOff val="345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Лекции, встречи со специалистами</a:t>
          </a:r>
          <a:endParaRPr lang="ru-RU" sz="1800" kern="1200" dirty="0"/>
        </a:p>
      </dsp:txBody>
      <dsp:txXfrm>
        <a:off x="5422106" y="573683"/>
        <a:ext cx="2464593" cy="1478756"/>
      </dsp:txXfrm>
    </dsp:sp>
    <dsp:sp modelId="{F3D71C97-A697-434A-B480-8E27676460B3}">
      <dsp:nvSpPr>
        <dsp:cNvPr id="0" name=""/>
        <dsp:cNvSpPr/>
      </dsp:nvSpPr>
      <dsp:spPr>
        <a:xfrm>
          <a:off x="0" y="2298898"/>
          <a:ext cx="2464593" cy="1478756"/>
        </a:xfrm>
        <a:prstGeom prst="rect">
          <a:avLst/>
        </a:prstGeom>
        <a:gradFill rotWithShape="0">
          <a:gsLst>
            <a:gs pos="0">
              <a:schemeClr val="accent5">
                <a:hueOff val="-5960326"/>
                <a:satOff val="23887"/>
                <a:lumOff val="5177"/>
                <a:alphaOff val="0"/>
                <a:shade val="51000"/>
                <a:satMod val="130000"/>
              </a:schemeClr>
            </a:gs>
            <a:gs pos="80000">
              <a:schemeClr val="accent5">
                <a:hueOff val="-5960326"/>
                <a:satOff val="23887"/>
                <a:lumOff val="5177"/>
                <a:alphaOff val="0"/>
                <a:shade val="93000"/>
                <a:satMod val="130000"/>
              </a:schemeClr>
            </a:gs>
            <a:gs pos="100000">
              <a:schemeClr val="accent5">
                <a:hueOff val="-5960326"/>
                <a:satOff val="23887"/>
                <a:lumOff val="517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Подготовка памяток и методических рекомендаций</a:t>
          </a:r>
          <a:endParaRPr lang="ru-RU" sz="1800" kern="1200" dirty="0"/>
        </a:p>
      </dsp:txBody>
      <dsp:txXfrm>
        <a:off x="0" y="2298898"/>
        <a:ext cx="2464593" cy="1478756"/>
      </dsp:txXfrm>
    </dsp:sp>
    <dsp:sp modelId="{B2D628C5-DDBE-493A-94D6-841B1B85FC67}">
      <dsp:nvSpPr>
        <dsp:cNvPr id="0" name=""/>
        <dsp:cNvSpPr/>
      </dsp:nvSpPr>
      <dsp:spPr>
        <a:xfrm>
          <a:off x="2711053" y="2298898"/>
          <a:ext cx="2464593" cy="1478756"/>
        </a:xfrm>
        <a:prstGeom prst="rect">
          <a:avLst/>
        </a:prstGeom>
        <a:gradFill rotWithShape="0">
          <a:gsLst>
            <a:gs pos="0">
              <a:schemeClr val="accent5">
                <a:hueOff val="-7947101"/>
                <a:satOff val="31849"/>
                <a:lumOff val="6902"/>
                <a:alphaOff val="0"/>
                <a:shade val="51000"/>
                <a:satMod val="130000"/>
              </a:schemeClr>
            </a:gs>
            <a:gs pos="80000">
              <a:schemeClr val="accent5">
                <a:hueOff val="-7947101"/>
                <a:satOff val="31849"/>
                <a:lumOff val="6902"/>
                <a:alphaOff val="0"/>
                <a:shade val="93000"/>
                <a:satMod val="130000"/>
              </a:schemeClr>
            </a:gs>
            <a:gs pos="100000">
              <a:schemeClr val="accent5">
                <a:hueOff val="-7947101"/>
                <a:satOff val="31849"/>
                <a:lumOff val="690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Реализация программы психолого-педагогического просвещения (родительский всеобуч)</a:t>
          </a:r>
          <a:endParaRPr lang="ru-RU" sz="1800" kern="1200" dirty="0"/>
        </a:p>
      </dsp:txBody>
      <dsp:txXfrm>
        <a:off x="2711053" y="2298898"/>
        <a:ext cx="2464593" cy="1478756"/>
      </dsp:txXfrm>
    </dsp:sp>
    <dsp:sp modelId="{14E0DF83-D353-4837-A6F5-35D098368417}">
      <dsp:nvSpPr>
        <dsp:cNvPr id="0" name=""/>
        <dsp:cNvSpPr/>
      </dsp:nvSpPr>
      <dsp:spPr>
        <a:xfrm>
          <a:off x="5422106" y="2298898"/>
          <a:ext cx="2464593" cy="1478756"/>
        </a:xfrm>
        <a:prstGeom prst="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Вовлечение родителей в сетевое взаимодействие</a:t>
          </a:r>
          <a:endParaRPr lang="ru-RU" sz="1800" kern="1200" dirty="0"/>
        </a:p>
      </dsp:txBody>
      <dsp:txXfrm>
        <a:off x="5422106" y="2298898"/>
        <a:ext cx="2464593" cy="1478756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E9644A5-FBF4-463E-885E-9E542F2E920F}">
      <dsp:nvSpPr>
        <dsp:cNvPr id="0" name=""/>
        <dsp:cNvSpPr/>
      </dsp:nvSpPr>
      <dsp:spPr>
        <a:xfrm>
          <a:off x="0" y="573683"/>
          <a:ext cx="2464593" cy="1478756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Классные часы по теме информационной безопасности</a:t>
          </a:r>
          <a:endParaRPr lang="ru-RU" sz="1700" kern="1200" dirty="0"/>
        </a:p>
      </dsp:txBody>
      <dsp:txXfrm>
        <a:off x="0" y="573683"/>
        <a:ext cx="2464593" cy="1478756"/>
      </dsp:txXfrm>
    </dsp:sp>
    <dsp:sp modelId="{2DAA4D25-1B45-4647-8C48-728F0E15575E}">
      <dsp:nvSpPr>
        <dsp:cNvPr id="0" name=""/>
        <dsp:cNvSpPr/>
      </dsp:nvSpPr>
      <dsp:spPr>
        <a:xfrm>
          <a:off x="2711053" y="573683"/>
          <a:ext cx="2464593" cy="1478756"/>
        </a:xfrm>
        <a:prstGeom prst="rect">
          <a:avLst/>
        </a:prstGeom>
        <a:gradFill rotWithShape="0">
          <a:gsLst>
            <a:gs pos="0">
              <a:schemeClr val="accent5">
                <a:hueOff val="-1986775"/>
                <a:satOff val="7962"/>
                <a:lumOff val="1726"/>
                <a:alphaOff val="0"/>
                <a:shade val="51000"/>
                <a:satMod val="130000"/>
              </a:schemeClr>
            </a:gs>
            <a:gs pos="80000">
              <a:schemeClr val="accent5">
                <a:hueOff val="-1986775"/>
                <a:satOff val="7962"/>
                <a:lumOff val="1726"/>
                <a:alphaOff val="0"/>
                <a:shade val="93000"/>
                <a:satMod val="130000"/>
              </a:schemeClr>
            </a:gs>
            <a:gs pos="100000">
              <a:schemeClr val="accent5">
                <a:hueOff val="-1986775"/>
                <a:satOff val="7962"/>
                <a:lumOff val="172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Инструктажи по охране труда и работе в сети Интернет</a:t>
          </a:r>
          <a:endParaRPr lang="ru-RU" sz="1700" kern="1200" dirty="0"/>
        </a:p>
      </dsp:txBody>
      <dsp:txXfrm>
        <a:off x="2711053" y="573683"/>
        <a:ext cx="2464593" cy="1478756"/>
      </dsp:txXfrm>
    </dsp:sp>
    <dsp:sp modelId="{2B2DF5B6-B663-4B88-864D-3781A0DF9C86}">
      <dsp:nvSpPr>
        <dsp:cNvPr id="0" name=""/>
        <dsp:cNvSpPr/>
      </dsp:nvSpPr>
      <dsp:spPr>
        <a:xfrm>
          <a:off x="5422106" y="573683"/>
          <a:ext cx="2464593" cy="1478756"/>
        </a:xfrm>
        <a:prstGeom prst="rect">
          <a:avLst/>
        </a:prstGeom>
        <a:gradFill rotWithShape="0">
          <a:gsLst>
            <a:gs pos="0">
              <a:schemeClr val="accent5">
                <a:hueOff val="-3973551"/>
                <a:satOff val="15924"/>
                <a:lumOff val="3451"/>
                <a:alphaOff val="0"/>
                <a:shade val="51000"/>
                <a:satMod val="130000"/>
              </a:schemeClr>
            </a:gs>
            <a:gs pos="80000">
              <a:schemeClr val="accent5">
                <a:hueOff val="-3973551"/>
                <a:satOff val="15924"/>
                <a:lumOff val="3451"/>
                <a:alphaOff val="0"/>
                <a:shade val="93000"/>
                <a:satMod val="130000"/>
              </a:schemeClr>
            </a:gs>
            <a:gs pos="100000">
              <a:schemeClr val="accent5">
                <a:hueOff val="-3973551"/>
                <a:satOff val="15924"/>
                <a:lumOff val="345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Встречи со специалистами</a:t>
          </a:r>
          <a:endParaRPr lang="ru-RU" sz="1700" kern="1200" dirty="0"/>
        </a:p>
      </dsp:txBody>
      <dsp:txXfrm>
        <a:off x="5422106" y="573683"/>
        <a:ext cx="2464593" cy="1478756"/>
      </dsp:txXfrm>
    </dsp:sp>
    <dsp:sp modelId="{F3D71C97-A697-434A-B480-8E27676460B3}">
      <dsp:nvSpPr>
        <dsp:cNvPr id="0" name=""/>
        <dsp:cNvSpPr/>
      </dsp:nvSpPr>
      <dsp:spPr>
        <a:xfrm>
          <a:off x="0" y="2298898"/>
          <a:ext cx="2464593" cy="1478756"/>
        </a:xfrm>
        <a:prstGeom prst="rect">
          <a:avLst/>
        </a:prstGeom>
        <a:gradFill rotWithShape="0">
          <a:gsLst>
            <a:gs pos="0">
              <a:schemeClr val="accent5">
                <a:hueOff val="-5960326"/>
                <a:satOff val="23887"/>
                <a:lumOff val="5177"/>
                <a:alphaOff val="0"/>
                <a:shade val="51000"/>
                <a:satMod val="130000"/>
              </a:schemeClr>
            </a:gs>
            <a:gs pos="80000">
              <a:schemeClr val="accent5">
                <a:hueOff val="-5960326"/>
                <a:satOff val="23887"/>
                <a:lumOff val="5177"/>
                <a:alphaOff val="0"/>
                <a:shade val="93000"/>
                <a:satMod val="130000"/>
              </a:schemeClr>
            </a:gs>
            <a:gs pos="100000">
              <a:schemeClr val="accent5">
                <a:hueOff val="-5960326"/>
                <a:satOff val="23887"/>
                <a:lumOff val="517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Участие в проектной деятельности</a:t>
          </a:r>
          <a:endParaRPr lang="ru-RU" sz="1700" kern="1200" dirty="0"/>
        </a:p>
      </dsp:txBody>
      <dsp:txXfrm>
        <a:off x="0" y="2298898"/>
        <a:ext cx="2464593" cy="1478756"/>
      </dsp:txXfrm>
    </dsp:sp>
    <dsp:sp modelId="{B2D628C5-DDBE-493A-94D6-841B1B85FC67}">
      <dsp:nvSpPr>
        <dsp:cNvPr id="0" name=""/>
        <dsp:cNvSpPr/>
      </dsp:nvSpPr>
      <dsp:spPr>
        <a:xfrm>
          <a:off x="2711053" y="2298898"/>
          <a:ext cx="2464593" cy="1478756"/>
        </a:xfrm>
        <a:prstGeom prst="rect">
          <a:avLst/>
        </a:prstGeom>
        <a:gradFill rotWithShape="0">
          <a:gsLst>
            <a:gs pos="0">
              <a:schemeClr val="accent5">
                <a:hueOff val="-7947101"/>
                <a:satOff val="31849"/>
                <a:lumOff val="6902"/>
                <a:alphaOff val="0"/>
                <a:shade val="51000"/>
                <a:satMod val="130000"/>
              </a:schemeClr>
            </a:gs>
            <a:gs pos="80000">
              <a:schemeClr val="accent5">
                <a:hueOff val="-7947101"/>
                <a:satOff val="31849"/>
                <a:lumOff val="6902"/>
                <a:alphaOff val="0"/>
                <a:shade val="93000"/>
                <a:satMod val="130000"/>
              </a:schemeClr>
            </a:gs>
            <a:gs pos="100000">
              <a:schemeClr val="accent5">
                <a:hueOff val="-7947101"/>
                <a:satOff val="31849"/>
                <a:lumOff val="690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Участие в мероприятиях различных уровней (деловые игры, викторины, конкурсы, тренинги)</a:t>
          </a:r>
          <a:endParaRPr lang="ru-RU" sz="1700" kern="1200" dirty="0"/>
        </a:p>
      </dsp:txBody>
      <dsp:txXfrm>
        <a:off x="2711053" y="2298898"/>
        <a:ext cx="2464593" cy="1478756"/>
      </dsp:txXfrm>
    </dsp:sp>
    <dsp:sp modelId="{14E0DF83-D353-4837-A6F5-35D098368417}">
      <dsp:nvSpPr>
        <dsp:cNvPr id="0" name=""/>
        <dsp:cNvSpPr/>
      </dsp:nvSpPr>
      <dsp:spPr>
        <a:xfrm>
          <a:off x="5422106" y="2298898"/>
          <a:ext cx="2464593" cy="1478756"/>
        </a:xfrm>
        <a:prstGeom prst="rect">
          <a:avLst/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shade val="51000"/>
                <a:satMod val="130000"/>
              </a:schemeClr>
            </a:gs>
            <a:gs pos="80000">
              <a:schemeClr val="accent5">
                <a:hueOff val="-9933876"/>
                <a:satOff val="39811"/>
                <a:lumOff val="8628"/>
                <a:alphaOff val="0"/>
                <a:shade val="93000"/>
                <a:satMod val="13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Проведение уроков по теме «Информационная безопасность» (в </a:t>
          </a:r>
          <a:r>
            <a:rPr lang="ru-RU" sz="1700" kern="1200" dirty="0" err="1" smtClean="0"/>
            <a:t>т.ч</a:t>
          </a:r>
          <a:r>
            <a:rPr lang="ru-RU" sz="1700" kern="1200" dirty="0" smtClean="0"/>
            <a:t>. И Едином уроке безопасности»</a:t>
          </a:r>
          <a:endParaRPr lang="ru-RU" sz="1700" kern="1200" dirty="0"/>
        </a:p>
      </dsp:txBody>
      <dsp:txXfrm>
        <a:off x="5422106" y="2298898"/>
        <a:ext cx="2464593" cy="14787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75FC9-F56B-4676-B937-35C00520B3B2}" type="datetimeFigureOut">
              <a:rPr lang="ru-RU" smtClean="0"/>
              <a:pPr/>
              <a:t>23.05.2018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E82EE-ABE9-41D7-A2F5-8B681224A59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оловина рамки 6"/>
          <p:cNvSpPr/>
          <p:nvPr userDrawn="1"/>
        </p:nvSpPr>
        <p:spPr>
          <a:xfrm>
            <a:off x="107504" y="144016"/>
            <a:ext cx="9001000" cy="6597352"/>
          </a:xfrm>
          <a:prstGeom prst="halfFrame">
            <a:avLst>
              <a:gd name="adj1" fmla="val 2159"/>
              <a:gd name="adj2" fmla="val 215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Половина рамки 7"/>
          <p:cNvSpPr/>
          <p:nvPr userDrawn="1"/>
        </p:nvSpPr>
        <p:spPr>
          <a:xfrm>
            <a:off x="395536" y="476672"/>
            <a:ext cx="4824536" cy="3096344"/>
          </a:xfrm>
          <a:prstGeom prst="halfFrame">
            <a:avLst>
              <a:gd name="adj1" fmla="val 2159"/>
              <a:gd name="adj2" fmla="val 215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75FC9-F56B-4676-B937-35C00520B3B2}" type="datetimeFigureOut">
              <a:rPr lang="ru-RU" smtClean="0"/>
              <a:pPr/>
              <a:t>23.05.2018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E82EE-ABE9-41D7-A2F5-8B681224A5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75FC9-F56B-4676-B937-35C00520B3B2}" type="datetimeFigureOut">
              <a:rPr lang="ru-RU" smtClean="0"/>
              <a:pPr/>
              <a:t>23.05.2018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E82EE-ABE9-41D7-A2F5-8B681224A5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/>
          <a:lstStyle>
            <a:lvl1pPr>
              <a:defRPr b="1">
                <a:solidFill>
                  <a:srgbClr val="0070C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75FC9-F56B-4676-B937-35C00520B3B2}" type="datetimeFigureOut">
              <a:rPr lang="ru-RU" smtClean="0"/>
              <a:pPr/>
              <a:t>23.05.2018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E82EE-ABE9-41D7-A2F5-8B681224A59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оловина рамки 6"/>
          <p:cNvSpPr/>
          <p:nvPr userDrawn="1"/>
        </p:nvSpPr>
        <p:spPr>
          <a:xfrm>
            <a:off x="107504" y="144016"/>
            <a:ext cx="9001000" cy="6597352"/>
          </a:xfrm>
          <a:prstGeom prst="halfFrame">
            <a:avLst>
              <a:gd name="adj1" fmla="val 2159"/>
              <a:gd name="adj2" fmla="val 215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75FC9-F56B-4676-B937-35C00520B3B2}" type="datetimeFigureOut">
              <a:rPr lang="ru-RU" smtClean="0"/>
              <a:pPr/>
              <a:t>23.05.2018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E82EE-ABE9-41D7-A2F5-8B681224A5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75FC9-F56B-4676-B937-35C00520B3B2}" type="datetimeFigureOut">
              <a:rPr lang="ru-RU" smtClean="0"/>
              <a:pPr/>
              <a:t>23.05.2018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E82EE-ABE9-41D7-A2F5-8B681224A5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75FC9-F56B-4676-B937-35C00520B3B2}" type="datetimeFigureOut">
              <a:rPr lang="ru-RU" smtClean="0"/>
              <a:pPr/>
              <a:t>23.05.2018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E82EE-ABE9-41D7-A2F5-8B681224A5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75FC9-F56B-4676-B937-35C00520B3B2}" type="datetimeFigureOut">
              <a:rPr lang="ru-RU" smtClean="0"/>
              <a:pPr/>
              <a:t>23.05.2018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E82EE-ABE9-41D7-A2F5-8B681224A5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75FC9-F56B-4676-B937-35C00520B3B2}" type="datetimeFigureOut">
              <a:rPr lang="ru-RU" smtClean="0"/>
              <a:pPr/>
              <a:t>23.05.2018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E82EE-ABE9-41D7-A2F5-8B681224A5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75FC9-F56B-4676-B937-35C00520B3B2}" type="datetimeFigureOut">
              <a:rPr lang="ru-RU" smtClean="0"/>
              <a:pPr/>
              <a:t>23.05.2018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E82EE-ABE9-41D7-A2F5-8B681224A5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75FC9-F56B-4676-B937-35C00520B3B2}" type="datetimeFigureOut">
              <a:rPr lang="ru-RU" smtClean="0"/>
              <a:pPr/>
              <a:t>23.05.2018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E82EE-ABE9-41D7-A2F5-8B681224A59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975FC9-F56B-4676-B937-35C00520B3B2}" type="datetimeFigureOut">
              <a:rPr lang="ru-RU" smtClean="0"/>
              <a:pPr/>
              <a:t>23.05.2018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CE82EE-ABE9-41D7-A2F5-8B681224A59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оловина рамки 6"/>
          <p:cNvSpPr/>
          <p:nvPr userDrawn="1"/>
        </p:nvSpPr>
        <p:spPr>
          <a:xfrm>
            <a:off x="107504" y="144016"/>
            <a:ext cx="9001000" cy="6597352"/>
          </a:xfrm>
          <a:prstGeom prst="halfFrame">
            <a:avLst>
              <a:gd name="adj1" fmla="val 2159"/>
              <a:gd name="adj2" fmla="val 215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Половина рамки 7"/>
          <p:cNvSpPr/>
          <p:nvPr userDrawn="1"/>
        </p:nvSpPr>
        <p:spPr>
          <a:xfrm>
            <a:off x="395536" y="476672"/>
            <a:ext cx="4824536" cy="3096344"/>
          </a:xfrm>
          <a:prstGeom prst="halfFrame">
            <a:avLst>
              <a:gd name="adj1" fmla="val 2159"/>
              <a:gd name="adj2" fmla="val 215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://krkam.edusite.ru/DswMedia/436-fz.rtf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5949280"/>
            <a:ext cx="7776864" cy="720080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Скурихина Юлия Александровна, ст. преподаватель кафедры предметных областей  КОГОАУ ДПО «ИРО Кировской области»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9" name="Рисунок 8" descr="img0.jpg"/>
          <p:cNvPicPr>
            <a:picLocks noChangeAspect="1"/>
          </p:cNvPicPr>
          <p:nvPr/>
        </p:nvPicPr>
        <p:blipFill>
          <a:blip r:embed="rId2" cstate="print"/>
          <a:srcRect t="34650" b="14951"/>
          <a:stretch>
            <a:fillRect/>
          </a:stretch>
        </p:blipFill>
        <p:spPr>
          <a:xfrm>
            <a:off x="539552" y="692696"/>
            <a:ext cx="8352928" cy="2304256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899592" y="3615159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altLang="ru-RU" sz="3600" b="1" dirty="0" smtClean="0"/>
              <a:t>Информационно-методическое сопровождение деятельности образовательных организаций по информационной безопасности детей и подростков в сети Интернет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Нормативно-правовая база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484784"/>
            <a:ext cx="8229600" cy="4896544"/>
          </a:xfrm>
        </p:spPr>
        <p:txBody>
          <a:bodyPr>
            <a:normAutofit/>
          </a:bodyPr>
          <a:lstStyle/>
          <a:p>
            <a:pPr algn="just"/>
            <a:r>
              <a:rPr lang="ru-RU" sz="2700" dirty="0" smtClean="0"/>
              <a:t>Инструктажи для обучающихся</a:t>
            </a:r>
          </a:p>
          <a:p>
            <a:pPr algn="just"/>
            <a:r>
              <a:rPr lang="ru-RU" sz="2700" dirty="0" smtClean="0"/>
              <a:t>Ответственный за антивирусную безопасность ОУ</a:t>
            </a:r>
          </a:p>
          <a:p>
            <a:pPr algn="just"/>
            <a:r>
              <a:rPr lang="ru-RU" sz="2700" smtClean="0"/>
              <a:t>Локальные </a:t>
            </a:r>
            <a:r>
              <a:rPr lang="ru-RU" sz="2700" smtClean="0"/>
              <a:t>акты, </a:t>
            </a:r>
            <a:r>
              <a:rPr lang="ru-RU" sz="2700" dirty="0" smtClean="0"/>
              <a:t>регламентирующие обязанности ответственных за антивирусную безопасность ОУ</a:t>
            </a:r>
          </a:p>
          <a:p>
            <a:pPr algn="just"/>
            <a:r>
              <a:rPr lang="ru-RU" sz="2700" dirty="0" smtClean="0"/>
              <a:t>Документы, регламентирующие работу систем </a:t>
            </a:r>
            <a:r>
              <a:rPr lang="ru-RU" sz="2700" dirty="0" err="1" smtClean="0"/>
              <a:t>контентной</a:t>
            </a:r>
            <a:r>
              <a:rPr lang="ru-RU" sz="2700" dirty="0" smtClean="0"/>
              <a:t> фильтрации</a:t>
            </a:r>
          </a:p>
          <a:p>
            <a:pPr algn="just"/>
            <a:r>
              <a:rPr lang="ru-RU" sz="2700" dirty="0" smtClean="0"/>
              <a:t>Документы, связанные с организацией хранения и обработки персональных данных</a:t>
            </a:r>
          </a:p>
          <a:p>
            <a:pPr algn="just"/>
            <a:endParaRPr lang="ru-RU" sz="2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Обеспечение информационной безопасности школьников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551424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/>
              <a:t>Информационная безопасность школьника в образовательном учреждении может быть </a:t>
            </a:r>
            <a:r>
              <a:rPr lang="ru-RU" dirty="0" smtClean="0"/>
              <a:t>достигнута: </a:t>
            </a:r>
          </a:p>
          <a:p>
            <a:r>
              <a:rPr lang="ru-RU" dirty="0" smtClean="0"/>
              <a:t>при </a:t>
            </a:r>
            <a:r>
              <a:rPr lang="ru-RU" dirty="0"/>
              <a:t>успешной реализации педагогических условий, сопряженных с целеполаганием и ценностями информационно-образовательной среды; </a:t>
            </a:r>
            <a:endParaRPr lang="ru-RU" dirty="0" smtClean="0"/>
          </a:p>
          <a:p>
            <a:r>
              <a:rPr lang="ru-RU" dirty="0" smtClean="0"/>
              <a:t>реализацией </a:t>
            </a:r>
            <a:r>
              <a:rPr lang="ru-RU" dirty="0"/>
              <a:t>воспитательной функции образования на основе приобщения учащихся к информации культурного, этического, гуманистического характера; </a:t>
            </a:r>
            <a:endParaRPr lang="ru-RU" dirty="0" smtClean="0"/>
          </a:p>
          <a:p>
            <a:r>
              <a:rPr lang="ru-RU" dirty="0" smtClean="0"/>
              <a:t>обеспечением </a:t>
            </a:r>
            <a:r>
              <a:rPr lang="ru-RU" dirty="0"/>
              <a:t>мотивированного включения подростков в разнообразные виды деятельности в информационной сфере; </a:t>
            </a:r>
            <a:endParaRPr lang="ru-RU" dirty="0" smtClean="0"/>
          </a:p>
          <a:p>
            <a:r>
              <a:rPr lang="ru-RU" dirty="0" smtClean="0"/>
              <a:t>реализацией </a:t>
            </a:r>
            <a:r>
              <a:rPr lang="ru-RU" dirty="0"/>
              <a:t>практической направленности отбора содержания образовательных ресурсов Интернета и применения интерактивной технологии фильтрации поступающей информации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714206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2474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Работа по обеспечению информационной безопасности (воспитательный аспект) включает: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2924944"/>
            <a:ext cx="7886700" cy="3024336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Работа с педагогами</a:t>
            </a:r>
          </a:p>
          <a:p>
            <a:r>
              <a:rPr lang="ru-RU" sz="3600" dirty="0" smtClean="0"/>
              <a:t>Работа с родителями</a:t>
            </a:r>
          </a:p>
          <a:p>
            <a:r>
              <a:rPr lang="ru-RU" sz="3600" dirty="0" smtClean="0"/>
              <a:t>Работа с детьми</a:t>
            </a:r>
          </a:p>
        </p:txBody>
      </p:sp>
    </p:spTree>
    <p:extLst>
      <p:ext uri="{BB962C8B-B14F-4D97-AF65-F5344CB8AC3E}">
        <p14:creationId xmlns:p14="http://schemas.microsoft.com/office/powerpoint/2010/main" xmlns="" val="19427278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Формы работы с родителями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18942058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4543068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Формы работы с детьми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515300584"/>
              </p:ext>
            </p:extLst>
          </p:nvPr>
        </p:nvGraphicFramePr>
        <p:xfrm>
          <a:off x="628650" y="1825625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7819769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2800" b="1" dirty="0"/>
              <a:t>Информационно-методическое сопровождение деятельности образовательных организаций по информационной безопасности детей и подростков в сети Интернет</a:t>
            </a:r>
            <a:endParaRPr lang="ru-RU" altLang="ru-RU" sz="2800" dirty="0"/>
          </a:p>
        </p:txBody>
      </p:sp>
      <p:sp>
        <p:nvSpPr>
          <p:cNvPr id="3075" name="Содержимое 2"/>
          <p:cNvSpPr>
            <a:spLocks noGrp="1"/>
          </p:cNvSpPr>
          <p:nvPr>
            <p:ph idx="1"/>
          </p:nvPr>
        </p:nvSpPr>
        <p:spPr>
          <a:xfrm>
            <a:off x="683568" y="2276872"/>
            <a:ext cx="7920880" cy="4106468"/>
          </a:xfrm>
        </p:spPr>
        <p:txBody>
          <a:bodyPr>
            <a:normAutofit fontScale="85000" lnSpcReduction="10000"/>
          </a:bodyPr>
          <a:lstStyle/>
          <a:p>
            <a:pPr indent="0" algn="just">
              <a:buNone/>
            </a:pPr>
            <a:r>
              <a:rPr lang="ru-RU" altLang="ru-RU" b="1" dirty="0"/>
              <a:t>направлено на организацию работы по защите детей от создания и распространения</a:t>
            </a:r>
            <a:r>
              <a:rPr lang="ru-RU" altLang="ru-RU" dirty="0"/>
              <a:t> </a:t>
            </a:r>
            <a:r>
              <a:rPr lang="ru-RU" altLang="ru-RU" b="1" dirty="0"/>
              <a:t>в сети Интернет</a:t>
            </a:r>
            <a:r>
              <a:rPr lang="ru-RU" altLang="ru-RU" dirty="0"/>
              <a:t> </a:t>
            </a:r>
            <a:r>
              <a:rPr lang="ru-RU" altLang="ru-RU" b="1" dirty="0"/>
              <a:t>материалов, содержащих пропаганду жестокости, насилия, порнографии, педофилии, суицидов и других социальных девиаций, изображение и(или) описание которых способно причинить вред здоровью, физическому, психическому, духовному и нравственному развитию детей</a:t>
            </a:r>
          </a:p>
          <a:p>
            <a:pPr indent="0" algn="just">
              <a:buNone/>
            </a:pPr>
            <a:r>
              <a:rPr lang="ru-RU" altLang="ru-RU" sz="1800" dirty="0"/>
              <a:t>(</a:t>
            </a:r>
            <a:r>
              <a:rPr lang="ru-RU" altLang="ru-RU" sz="1800" dirty="0">
                <a:hlinkClick r:id="rId2"/>
              </a:rPr>
              <a:t>Федеральный закон Российской Федерации </a:t>
            </a:r>
            <a:r>
              <a:rPr lang="ru-RU" altLang="ru-RU" sz="1800" b="1" dirty="0">
                <a:hlinkClick r:id="rId2"/>
              </a:rPr>
              <a:t>от 29 декабря 2010 г. N 436-ФЗ </a:t>
            </a:r>
            <a:r>
              <a:rPr lang="ru-RU" altLang="ru-RU" sz="1800" dirty="0">
                <a:hlinkClick r:id="rId2"/>
              </a:rPr>
              <a:t>"О защите детей от информации, причиняющей вред их здоровью и развитию"</a:t>
            </a:r>
            <a:r>
              <a:rPr lang="ru-RU" altLang="ru-RU" sz="1800" dirty="0"/>
              <a:t>)</a:t>
            </a:r>
            <a:endParaRPr lang="ru-RU" altLang="ru-RU" sz="1800" b="1" dirty="0"/>
          </a:p>
        </p:txBody>
      </p:sp>
    </p:spTree>
    <p:extLst>
      <p:ext uri="{BB962C8B-B14F-4D97-AF65-F5344CB8AC3E}">
        <p14:creationId xmlns:p14="http://schemas.microsoft.com/office/powerpoint/2010/main" xmlns="" val="1519340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altLang="ru-RU" dirty="0" smtClean="0"/>
              <a:t>Повышение квалификации педагогов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93914" y="1825625"/>
            <a:ext cx="8514608" cy="4351338"/>
          </a:xfrm>
        </p:spPr>
        <p:txBody>
          <a:bodyPr rtlCol="0">
            <a:normAutofit fontScale="70000" lnSpcReduction="20000"/>
          </a:bodyPr>
          <a:lstStyle/>
          <a:p>
            <a:pPr marL="742950" indent="-514350">
              <a:buAutoNum type="arabicPeriod"/>
              <a:defRPr/>
            </a:pPr>
            <a:r>
              <a:rPr lang="ru-RU" dirty="0" smtClean="0"/>
              <a:t>Ежегодно более 250 слушателей курсов повышения квалификации«Актуальные вопросы преподавания информатики в условиях реализации ФГОС»  и «Информационно-коммуникационные технологии в образовании: повышение профессиональной компетентности педагогов в условиях реализации ФГОС» изучают тему </a:t>
            </a:r>
            <a:r>
              <a:rPr lang="ru-RU" b="1" dirty="0" smtClean="0"/>
              <a:t>«Обучение в современной информационно-образовательной среде»</a:t>
            </a:r>
          </a:p>
          <a:p>
            <a:pPr marL="742950" indent="-514350">
              <a:buAutoNum type="arabicPeriod"/>
              <a:defRPr/>
            </a:pPr>
            <a:r>
              <a:rPr lang="ru-RU" dirty="0" smtClean="0"/>
              <a:t>В рамках переподготовки по теме «Менеджмент в образовании» рассматриваются вопросы информатизации образовательной организации, в </a:t>
            </a:r>
            <a:r>
              <a:rPr lang="ru-RU" dirty="0" err="1" smtClean="0"/>
              <a:t>т.ч</a:t>
            </a:r>
            <a:r>
              <a:rPr lang="ru-RU" dirty="0" smtClean="0"/>
              <a:t>. и обеспечения информационной безопасности</a:t>
            </a:r>
          </a:p>
          <a:p>
            <a:pPr marL="742950" indent="-514350">
              <a:buAutoNum type="arabicPeriod"/>
              <a:defRPr/>
            </a:pPr>
            <a:r>
              <a:rPr lang="ru-RU" dirty="0" smtClean="0"/>
              <a:t>Предоставление материалов по информационной безопасности для самостоятельного изучения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05180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Мероприятия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6305" y="1433739"/>
            <a:ext cx="6345134" cy="4945669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Неделя информатизации на Вятской земле</a:t>
            </a:r>
          </a:p>
          <a:p>
            <a:r>
              <a:rPr lang="ru-RU" dirty="0" smtClean="0"/>
              <a:t>Межрегиональный педагогический конвент «Информатизация образования в Кировской области: взгляд в будущее»</a:t>
            </a:r>
          </a:p>
          <a:p>
            <a:r>
              <a:rPr lang="ru-RU" dirty="0" smtClean="0"/>
              <a:t>Выступления на областном родительском собрании, на мероприятиях для округов, в образовательных организациях</a:t>
            </a:r>
          </a:p>
          <a:p>
            <a:r>
              <a:rPr lang="ru-RU" dirty="0" smtClean="0"/>
              <a:t>Рассмотрение вопросов информационной безопасности в рамках методических дней</a:t>
            </a:r>
          </a:p>
          <a:p>
            <a:r>
              <a:rPr lang="ru-RU" dirty="0" smtClean="0"/>
              <a:t>Тематические конкурсы (среди педагогов и учащихся)</a:t>
            </a:r>
          </a:p>
          <a:p>
            <a:r>
              <a:rPr lang="ru-RU" dirty="0" smtClean="0"/>
              <a:t>Рассмотрение вопросов информационной безопасности на мероприятиях, посвященных обеспечению здоровья и безопасности детей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07410" y="4120676"/>
            <a:ext cx="1763459" cy="2258733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27251" y="603778"/>
            <a:ext cx="1763459" cy="2129906"/>
          </a:xfrm>
          <a:prstGeom prst="rect">
            <a:avLst/>
          </a:prstGeom>
          <a:noFill/>
          <a:ln w="19050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123072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Сопровождение федеральных мероприятий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5868144" y="1700808"/>
            <a:ext cx="2894612" cy="238753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95" t="11996" r="1695" b="10663"/>
          <a:stretch>
            <a:fillRect/>
          </a:stretch>
        </p:blipFill>
        <p:spPr>
          <a:xfrm>
            <a:off x="5842660" y="4112018"/>
            <a:ext cx="2894612" cy="247167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43944305"/>
              </p:ext>
            </p:extLst>
          </p:nvPr>
        </p:nvGraphicFramePr>
        <p:xfrm>
          <a:off x="477240" y="1837500"/>
          <a:ext cx="4982441" cy="472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33504"/>
                <a:gridCol w="1148937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Показатель</a:t>
                      </a:r>
                      <a:endParaRPr lang="ru-RU" sz="2000" dirty="0"/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Значение</a:t>
                      </a:r>
                      <a:endParaRPr lang="ru-RU" sz="2000" dirty="0"/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Количество организаций, принявших участие в Едином Уроке</a:t>
                      </a:r>
                      <a:endParaRPr lang="ru-RU" sz="2000" dirty="0"/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173</a:t>
                      </a:r>
                      <a:endParaRPr lang="ru-RU" sz="2000" dirty="0"/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Количество обучающихся, принявших участие в Едином Уроке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30720</a:t>
                      </a:r>
                      <a:endParaRPr lang="ru-RU" sz="2000" dirty="0"/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Количество родителей, принявших участие в Едином Уроке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12383</a:t>
                      </a:r>
                      <a:endParaRPr lang="ru-RU" sz="2000" dirty="0"/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Количество педагогов, принявших участие в Едином Уроке</a:t>
                      </a:r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2313</a:t>
                      </a:r>
                      <a:endParaRPr lang="ru-RU" sz="2000" dirty="0"/>
                    </a:p>
                  </a:txBody>
                  <a:tcPr marL="68580" marR="6858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6087564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3"/>
          <p:cNvSpPr>
            <a:spLocks noGrp="1"/>
          </p:cNvSpPr>
          <p:nvPr>
            <p:ph type="title"/>
          </p:nvPr>
        </p:nvSpPr>
        <p:spPr>
          <a:xfrm>
            <a:off x="3709930" y="412626"/>
            <a:ext cx="5214377" cy="1325563"/>
          </a:xfrm>
        </p:spPr>
        <p:txBody>
          <a:bodyPr>
            <a:normAutofit fontScale="90000"/>
          </a:bodyPr>
          <a:lstStyle/>
          <a:p>
            <a:r>
              <a:rPr lang="ru-RU" altLang="ru-RU" b="1" dirty="0" smtClean="0">
                <a:solidFill>
                  <a:srgbClr val="0070C0"/>
                </a:solidFill>
              </a:rPr>
              <a:t>Рассмотренные </a:t>
            </a:r>
            <a:r>
              <a:rPr lang="ru-RU" altLang="ru-RU" b="1" dirty="0">
                <a:solidFill>
                  <a:srgbClr val="0070C0"/>
                </a:solidFill>
              </a:rPr>
              <a:t>вопросы: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067944" y="1628800"/>
            <a:ext cx="4654626" cy="4550043"/>
          </a:xfrm>
        </p:spPr>
        <p:txBody>
          <a:bodyPr rtlCol="0"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I</a:t>
            </a:r>
            <a:r>
              <a:rPr lang="ru-RU" dirty="0"/>
              <a:t>. Вопросы, подлежащие рассмотрению на родительских собраниях</a:t>
            </a:r>
          </a:p>
          <a:p>
            <a:pPr marL="0" indent="0">
              <a:buNone/>
            </a:pPr>
            <a:r>
              <a:rPr lang="ru-RU" dirty="0"/>
              <a:t>Понятие персональных данных</a:t>
            </a:r>
          </a:p>
          <a:p>
            <a:pPr marL="0" indent="0">
              <a:buNone/>
            </a:pPr>
            <a:r>
              <a:rPr lang="ru-RU" dirty="0"/>
              <a:t>Угрозы сети Интернет</a:t>
            </a:r>
          </a:p>
          <a:p>
            <a:pPr marL="0" indent="0">
              <a:buNone/>
            </a:pPr>
            <a:r>
              <a:rPr lang="ru-RU" dirty="0"/>
              <a:t>Советы родителям</a:t>
            </a:r>
          </a:p>
          <a:p>
            <a:pPr marL="0" indent="0">
              <a:buNone/>
            </a:pPr>
            <a:r>
              <a:rPr lang="en-US" dirty="0"/>
              <a:t>II</a:t>
            </a:r>
            <a:r>
              <a:rPr lang="ru-RU" dirty="0"/>
              <a:t>. Вопросы, которые нужно обсудить с детьми</a:t>
            </a:r>
          </a:p>
          <a:p>
            <a:pPr marL="0" indent="0">
              <a:buNone/>
            </a:pPr>
            <a:r>
              <a:rPr lang="ru-RU" dirty="0"/>
              <a:t> Советы детям по использованию сети Интернет</a:t>
            </a:r>
          </a:p>
          <a:p>
            <a:pPr marL="0" indent="0">
              <a:buNone/>
            </a:pPr>
            <a:r>
              <a:rPr lang="ru-RU" dirty="0"/>
              <a:t>Памятка «Как защитить персональные данные в сети Интернет)</a:t>
            </a:r>
          </a:p>
          <a:p>
            <a:pPr marL="0" indent="0">
              <a:buNone/>
            </a:pPr>
            <a:r>
              <a:rPr lang="ru-RU" dirty="0"/>
              <a:t>Полезные ресурсы</a:t>
            </a:r>
          </a:p>
          <a:p>
            <a:pPr>
              <a:defRPr/>
            </a:pP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/>
          <a:srcRect l="37799" t="20121" r="37631" b="15759"/>
          <a:stretch/>
        </p:blipFill>
        <p:spPr>
          <a:xfrm>
            <a:off x="611560" y="692696"/>
            <a:ext cx="3005884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10626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Информационная безопасность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44824"/>
            <a:ext cx="8435280" cy="453650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Под информационной безопасностью понимается защищенность информационной системы от случайного или преднамеренного вмешательства, наносящего ущерб владельцам или пользователям информации.</a:t>
            </a: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Содержимое 5" descr="001.jpg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539552" y="836712"/>
            <a:ext cx="3086100" cy="4476155"/>
          </a:xfrm>
        </p:spPr>
      </p:pic>
      <p:sp>
        <p:nvSpPr>
          <p:cNvPr id="2" name="Объект 1"/>
          <p:cNvSpPr>
            <a:spLocks noGrp="1"/>
          </p:cNvSpPr>
          <p:nvPr>
            <p:ph sz="half" idx="2"/>
          </p:nvPr>
        </p:nvSpPr>
        <p:spPr>
          <a:xfrm>
            <a:off x="3720258" y="1758156"/>
            <a:ext cx="3886200" cy="4351338"/>
          </a:xfrm>
        </p:spPr>
        <p:txBody>
          <a:bodyPr>
            <a:normAutofit fontScale="85000" lnSpcReduction="20000"/>
          </a:bodyPr>
          <a:lstStyle/>
          <a:p>
            <a:r>
              <a:rPr lang="ru-RU" altLang="ru-RU" dirty="0"/>
              <a:t>«Наши друзья - Интернет и СМИ»</a:t>
            </a:r>
          </a:p>
          <a:p>
            <a:r>
              <a:rPr lang="ru-RU" altLang="ru-RU" dirty="0"/>
              <a:t>«Опасности и угрозы в Интернете и СМИ» </a:t>
            </a:r>
          </a:p>
          <a:p>
            <a:r>
              <a:rPr lang="ru-RU" altLang="ru-RU" dirty="0"/>
              <a:t>«Безопасное использование компьютерных и мобильных устройств»</a:t>
            </a:r>
          </a:p>
          <a:p>
            <a:r>
              <a:rPr lang="ru-RU" altLang="ru-RU" dirty="0"/>
              <a:t>«Ответственное поведение учащихся в глобальном информационном пространстве»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619041" y="365126"/>
            <a:ext cx="4896309" cy="1325563"/>
          </a:xfrm>
        </p:spPr>
        <p:txBody>
          <a:bodyPr>
            <a:normAutofit fontScale="90000"/>
          </a:bodyPr>
          <a:lstStyle/>
          <a:p>
            <a:r>
              <a:rPr lang="ru-RU" altLang="ru-RU" b="1" dirty="0">
                <a:solidFill>
                  <a:srgbClr val="0070C0"/>
                </a:solidFill>
              </a:rPr>
              <a:t>Темы родительских собраний:</a:t>
            </a:r>
            <a:endParaRPr lang="ru-RU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7091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altLang="ru-RU" dirty="0" smtClean="0"/>
          </a:p>
        </p:txBody>
      </p:sp>
      <p:pic>
        <p:nvPicPr>
          <p:cNvPr id="11267" name="Содержимое 6" descr="002.jpg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755576" y="1412776"/>
            <a:ext cx="2843213" cy="4210127"/>
          </a:xfrm>
        </p:spPr>
      </p:pic>
      <p:sp>
        <p:nvSpPr>
          <p:cNvPr id="11268" name="Содержимое 5"/>
          <p:cNvSpPr>
            <a:spLocks noGrp="1"/>
          </p:cNvSpPr>
          <p:nvPr>
            <p:ph sz="half" idx="2"/>
          </p:nvPr>
        </p:nvSpPr>
        <p:spPr>
          <a:xfrm>
            <a:off x="3728520" y="1825625"/>
            <a:ext cx="5019943" cy="4351338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dirty="0" smtClean="0"/>
              <a:t>Тема «Коммуникационные технологии» 8 часов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dirty="0" smtClean="0"/>
              <a:t>В том числе урок «Личная безопасность в сети Интернет»</a:t>
            </a:r>
          </a:p>
        </p:txBody>
      </p:sp>
    </p:spTree>
    <p:extLst>
      <p:ext uri="{BB962C8B-B14F-4D97-AF65-F5344CB8AC3E}">
        <p14:creationId xmlns:p14="http://schemas.microsoft.com/office/powerpoint/2010/main" xmlns="" val="1585449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dirty="0" smtClean="0"/>
              <a:t>Раздел на сайте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714" t="9620" r="9026" b="5682"/>
          <a:stretch/>
        </p:blipFill>
        <p:spPr bwMode="auto">
          <a:xfrm>
            <a:off x="2173185" y="1383475"/>
            <a:ext cx="4643672" cy="509451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05372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628800"/>
            <a:ext cx="8229600" cy="936104"/>
          </a:xfrm>
        </p:spPr>
        <p:txBody>
          <a:bodyPr/>
          <a:lstStyle/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87860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Информационная безопасность в образовательной организации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44824"/>
            <a:ext cx="8435280" cy="4536504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Информационная безопасность образовательного учреждения включает систему мер, направленных на защиту информационного пространства и персональных данных от случайного или намеренного проникновения с целью хищения каких-либо данных или внесения изменений в конфигурацию системы. </a:t>
            </a:r>
          </a:p>
          <a:p>
            <a:pPr>
              <a:buNone/>
            </a:pPr>
            <a:r>
              <a:rPr lang="ru-RU" dirty="0" smtClean="0"/>
              <a:t>Вторым аспектом понятия станет защита образовательного процесса от любых сведений, носящих характер запрещенной законом пропаганды, или любых видов рекламы.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Информационная безопасность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44824"/>
            <a:ext cx="8435280" cy="4536504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Согласно пункту 9 статьи 3 Федерального закона «О персональных данных» информационная система персональных данных — информационная система, представляющая собой совокупность персональных данных, содержащихся в базе данных, а также информационных технологий и технических средств, позволяющих осуществлять обработку таких персональных данных с использованием средств автоматизации или без использования таких средств.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Аспекты информационной безопасности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>
            <a:noAutofit/>
          </a:bodyPr>
          <a:lstStyle/>
          <a:p>
            <a:r>
              <a:rPr lang="ru-RU" sz="2800" dirty="0" smtClean="0"/>
              <a:t>доступность (возможность за разумное время получить требуемую информационную услугу);</a:t>
            </a:r>
          </a:p>
          <a:p>
            <a:endParaRPr lang="ru-RU" sz="2800" dirty="0" smtClean="0"/>
          </a:p>
          <a:p>
            <a:r>
              <a:rPr lang="ru-RU" sz="2800" dirty="0" smtClean="0"/>
              <a:t>целостность (актуальность и непротиворечивость информации, ее защищенность от разрушения и несанкционированного изменения);</a:t>
            </a:r>
          </a:p>
          <a:p>
            <a:endParaRPr lang="ru-RU" sz="2800" dirty="0" smtClean="0"/>
          </a:p>
          <a:p>
            <a:r>
              <a:rPr lang="ru-RU" sz="2800" dirty="0" smtClean="0"/>
              <a:t>конфиденциальность (защита от несанкционированного прочтения).</a:t>
            </a:r>
            <a:endParaRPr lang="ru-RU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Угрозы информационной безопасности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320480"/>
          </a:xfrm>
        </p:spPr>
        <p:txBody>
          <a:bodyPr>
            <a:normAutofit/>
          </a:bodyPr>
          <a:lstStyle/>
          <a:p>
            <a:r>
              <a:rPr lang="ru-RU" dirty="0" smtClean="0"/>
              <a:t>Угроза </a:t>
            </a:r>
            <a:r>
              <a:rPr lang="ru-RU" b="1" dirty="0" smtClean="0"/>
              <a:t>информационной безопасности</a:t>
            </a:r>
            <a:r>
              <a:rPr lang="ru-RU" dirty="0" smtClean="0"/>
              <a:t> — совокупность условий и факторов, создающих опасность нарушения </a:t>
            </a:r>
            <a:r>
              <a:rPr lang="ru-RU" b="1" dirty="0" smtClean="0"/>
              <a:t>информационной безопасности</a:t>
            </a:r>
            <a:r>
              <a:rPr lang="ru-RU" dirty="0" smtClean="0"/>
              <a:t>. </a:t>
            </a:r>
          </a:p>
          <a:p>
            <a:r>
              <a:rPr lang="ru-RU" dirty="0" smtClean="0"/>
              <a:t>Угрозы могут быть преднамеренными и непреднамеренными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Уровни обеспечения информационной безопасности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842469" y="1741435"/>
            <a:ext cx="3168352" cy="100811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Уровни обеспечения информационной безопасности </a:t>
            </a:r>
            <a:endParaRPr lang="ru-RU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6839" y="3222752"/>
            <a:ext cx="2485630" cy="92921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Законодательный </a:t>
            </a:r>
            <a:endParaRPr lang="ru-RU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6" name="Прямая со стрелкой 5"/>
          <p:cNvCxnSpPr>
            <a:stCxn id="4" idx="2"/>
            <a:endCxn id="5" idx="3"/>
          </p:cNvCxnSpPr>
          <p:nvPr/>
        </p:nvCxnSpPr>
        <p:spPr>
          <a:xfrm flipH="1">
            <a:off x="2842469" y="2749547"/>
            <a:ext cx="1584176" cy="937814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>
            <a:stCxn id="4" idx="2"/>
            <a:endCxn id="11" idx="1"/>
          </p:cNvCxnSpPr>
          <p:nvPr/>
        </p:nvCxnSpPr>
        <p:spPr>
          <a:xfrm>
            <a:off x="4426645" y="2749547"/>
            <a:ext cx="1584176" cy="937814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975874" y="4280594"/>
            <a:ext cx="2485630" cy="92921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Морально-этический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183830" y="5346788"/>
            <a:ext cx="2485630" cy="92921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Административный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355505" y="4280594"/>
            <a:ext cx="2485630" cy="92921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Физический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010821" y="3222752"/>
            <a:ext cx="2485630" cy="929217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Аппаратно-программный</a:t>
            </a:r>
          </a:p>
        </p:txBody>
      </p:sp>
      <p:cxnSp>
        <p:nvCxnSpPr>
          <p:cNvPr id="12" name="Прямая со стрелкой 11"/>
          <p:cNvCxnSpPr>
            <a:stCxn id="4" idx="2"/>
            <a:endCxn id="8" idx="3"/>
          </p:cNvCxnSpPr>
          <p:nvPr/>
        </p:nvCxnSpPr>
        <p:spPr>
          <a:xfrm flipH="1">
            <a:off x="3461504" y="2749547"/>
            <a:ext cx="965141" cy="1995656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4" idx="2"/>
            <a:endCxn id="9" idx="0"/>
          </p:cNvCxnSpPr>
          <p:nvPr/>
        </p:nvCxnSpPr>
        <p:spPr>
          <a:xfrm>
            <a:off x="4426645" y="2749547"/>
            <a:ext cx="0" cy="2597241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4" idx="2"/>
            <a:endCxn id="10" idx="1"/>
          </p:cNvCxnSpPr>
          <p:nvPr/>
        </p:nvCxnSpPr>
        <p:spPr>
          <a:xfrm>
            <a:off x="4426645" y="2749547"/>
            <a:ext cx="928860" cy="1995656"/>
          </a:xfrm>
          <a:prstGeom prst="straightConnector1">
            <a:avLst/>
          </a:prstGeom>
          <a:ln w="571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Прямоугольник 51"/>
          <p:cNvSpPr/>
          <p:nvPr/>
        </p:nvSpPr>
        <p:spPr>
          <a:xfrm>
            <a:off x="5508104" y="2204864"/>
            <a:ext cx="3096344" cy="44644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Педагогические аспекты</a:t>
            </a:r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676456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Обеспечение информационной безопасности в образовательной организации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488912" y="4005064"/>
            <a:ext cx="1944216" cy="122413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Организация безопасного доступа </a:t>
            </a:r>
          </a:p>
          <a:p>
            <a:pPr algn="ctr"/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 сети Интернет</a:t>
            </a:r>
          </a:p>
        </p:txBody>
      </p:sp>
      <p:sp>
        <p:nvSpPr>
          <p:cNvPr id="5" name="Прямоугольник: скругленные углы 3"/>
          <p:cNvSpPr/>
          <p:nvPr/>
        </p:nvSpPr>
        <p:spPr>
          <a:xfrm>
            <a:off x="1547664" y="2636912"/>
            <a:ext cx="1731595" cy="93610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Приказы </a:t>
            </a:r>
            <a:r>
              <a:rPr lang="ru-RU" dirty="0"/>
              <a:t>и инструкции</a:t>
            </a:r>
          </a:p>
        </p:txBody>
      </p:sp>
      <p:sp>
        <p:nvSpPr>
          <p:cNvPr id="6" name="Прямоугольник: скругленные углы 16"/>
          <p:cNvSpPr/>
          <p:nvPr/>
        </p:nvSpPr>
        <p:spPr>
          <a:xfrm>
            <a:off x="971600" y="4149080"/>
            <a:ext cx="1743226" cy="93610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Программные решения</a:t>
            </a:r>
          </a:p>
        </p:txBody>
      </p:sp>
      <p:sp>
        <p:nvSpPr>
          <p:cNvPr id="7" name="Прямоугольник: скругленные углы 17"/>
          <p:cNvSpPr/>
          <p:nvPr/>
        </p:nvSpPr>
        <p:spPr>
          <a:xfrm>
            <a:off x="5940152" y="5661248"/>
            <a:ext cx="1539171" cy="93610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Работа </a:t>
            </a:r>
          </a:p>
          <a:p>
            <a:pPr algn="ctr"/>
            <a:r>
              <a:rPr lang="ru-RU" dirty="0"/>
              <a:t>с учащимися</a:t>
            </a:r>
          </a:p>
        </p:txBody>
      </p:sp>
      <p:sp>
        <p:nvSpPr>
          <p:cNvPr id="8" name="Прямоугольник: скругленные углы 18"/>
          <p:cNvSpPr/>
          <p:nvPr/>
        </p:nvSpPr>
        <p:spPr>
          <a:xfrm>
            <a:off x="5796136" y="2564904"/>
            <a:ext cx="1539171" cy="93610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Работа с родителями</a:t>
            </a:r>
          </a:p>
        </p:txBody>
      </p:sp>
      <p:sp>
        <p:nvSpPr>
          <p:cNvPr id="9" name="Прямоугольник: скругленные углы 19"/>
          <p:cNvSpPr/>
          <p:nvPr/>
        </p:nvSpPr>
        <p:spPr>
          <a:xfrm>
            <a:off x="1619672" y="5733256"/>
            <a:ext cx="1666424" cy="93610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Технические решения</a:t>
            </a:r>
            <a:endParaRPr lang="ru-RU" dirty="0"/>
          </a:p>
        </p:txBody>
      </p:sp>
      <p:cxnSp>
        <p:nvCxnSpPr>
          <p:cNvPr id="10" name="Прямая со стрелкой 9"/>
          <p:cNvCxnSpPr>
            <a:stCxn id="4" idx="0"/>
            <a:endCxn id="5" idx="2"/>
          </p:cNvCxnSpPr>
          <p:nvPr/>
        </p:nvCxnSpPr>
        <p:spPr>
          <a:xfrm flipH="1" flipV="1">
            <a:off x="2413462" y="3573016"/>
            <a:ext cx="2047558" cy="432048"/>
          </a:xfrm>
          <a:prstGeom prst="straightConnector1">
            <a:avLst/>
          </a:prstGeom>
          <a:ln w="57150">
            <a:tailEnd type="stealth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stCxn id="4" idx="2"/>
            <a:endCxn id="9" idx="0"/>
          </p:cNvCxnSpPr>
          <p:nvPr/>
        </p:nvCxnSpPr>
        <p:spPr>
          <a:xfrm flipH="1">
            <a:off x="2452884" y="5229200"/>
            <a:ext cx="2008136" cy="504056"/>
          </a:xfrm>
          <a:prstGeom prst="straightConnector1">
            <a:avLst/>
          </a:prstGeom>
          <a:ln w="57150">
            <a:tailEnd type="stealth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>
            <a:stCxn id="4" idx="0"/>
            <a:endCxn id="8" idx="2"/>
          </p:cNvCxnSpPr>
          <p:nvPr/>
        </p:nvCxnSpPr>
        <p:spPr>
          <a:xfrm flipV="1">
            <a:off x="4461020" y="3501008"/>
            <a:ext cx="2104702" cy="504056"/>
          </a:xfrm>
          <a:prstGeom prst="straightConnector1">
            <a:avLst/>
          </a:prstGeom>
          <a:ln w="57150">
            <a:tailEnd type="stealth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4" idx="1"/>
            <a:endCxn id="6" idx="3"/>
          </p:cNvCxnSpPr>
          <p:nvPr/>
        </p:nvCxnSpPr>
        <p:spPr>
          <a:xfrm flipH="1">
            <a:off x="2714826" y="4617132"/>
            <a:ext cx="774086" cy="0"/>
          </a:xfrm>
          <a:prstGeom prst="straightConnector1">
            <a:avLst/>
          </a:prstGeom>
          <a:ln w="57150">
            <a:tailEnd type="stealth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stCxn id="4" idx="2"/>
            <a:endCxn id="7" idx="0"/>
          </p:cNvCxnSpPr>
          <p:nvPr/>
        </p:nvCxnSpPr>
        <p:spPr>
          <a:xfrm>
            <a:off x="4461020" y="5229200"/>
            <a:ext cx="2248718" cy="432048"/>
          </a:xfrm>
          <a:prstGeom prst="straightConnector1">
            <a:avLst/>
          </a:prstGeom>
          <a:ln w="57150">
            <a:tailEnd type="stealth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9" name="Прямоугольник: скругленные углы 18"/>
          <p:cNvSpPr/>
          <p:nvPr/>
        </p:nvSpPr>
        <p:spPr>
          <a:xfrm>
            <a:off x="6444208" y="4149080"/>
            <a:ext cx="1751430" cy="936104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Работа с </a:t>
            </a:r>
            <a:r>
              <a:rPr lang="ru-RU" dirty="0" smtClean="0"/>
              <a:t>педагогами</a:t>
            </a:r>
            <a:endParaRPr lang="ru-RU" dirty="0"/>
          </a:p>
        </p:txBody>
      </p:sp>
      <p:cxnSp>
        <p:nvCxnSpPr>
          <p:cNvPr id="20" name="Прямая со стрелкой 19"/>
          <p:cNvCxnSpPr>
            <a:endCxn id="19" idx="1"/>
          </p:cNvCxnSpPr>
          <p:nvPr/>
        </p:nvCxnSpPr>
        <p:spPr>
          <a:xfrm flipV="1">
            <a:off x="5433128" y="4617132"/>
            <a:ext cx="1011080" cy="2013"/>
          </a:xfrm>
          <a:prstGeom prst="straightConnector1">
            <a:avLst/>
          </a:prstGeom>
          <a:ln w="57150">
            <a:tailEnd type="stealth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257503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Нормативно-правовая база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484784"/>
            <a:ext cx="8229600" cy="5040560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dirty="0" smtClean="0"/>
              <a:t>Правила использования сети Интернет в образовательном учреждении</a:t>
            </a:r>
          </a:p>
          <a:p>
            <a:pPr algn="just"/>
            <a:r>
              <a:rPr lang="ru-RU" dirty="0" smtClean="0"/>
              <a:t>Документ ознакомления и согласия с Правилами использования сети Интернет в образовательном учреждении, удостоверенное подписью в документе ознакомления и согласия с правилами</a:t>
            </a:r>
          </a:p>
          <a:p>
            <a:pPr algn="just"/>
            <a:r>
              <a:rPr lang="ru-RU" dirty="0" smtClean="0"/>
              <a:t>Инструкция для сотрудников ОУ о порядке действий при осуществлении контроля за использованием учащимися и работниками учреждения ресурсов Интернет</a:t>
            </a:r>
          </a:p>
          <a:p>
            <a:pPr algn="just"/>
            <a:r>
              <a:rPr lang="ru-RU" dirty="0" smtClean="0"/>
              <a:t>Приказ о назначении администратора точки доступа к сети Интернет</a:t>
            </a:r>
          </a:p>
          <a:p>
            <a:pPr algn="just"/>
            <a:r>
              <a:rPr lang="ru-RU" dirty="0" smtClean="0"/>
              <a:t>Должностная инструкция администратора точки доступа к сети Интернет в ОУ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493</TotalTime>
  <Words>885</Words>
  <Application>Microsoft Office PowerPoint</Application>
  <PresentationFormat>Экран (4:3)</PresentationFormat>
  <Paragraphs>128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Слайд 1</vt:lpstr>
      <vt:lpstr>Информационная безопасность</vt:lpstr>
      <vt:lpstr>Информационная безопасность в образовательной организации</vt:lpstr>
      <vt:lpstr>Информационная безопасность</vt:lpstr>
      <vt:lpstr>Аспекты информационной безопасности</vt:lpstr>
      <vt:lpstr>Угрозы информационной безопасности</vt:lpstr>
      <vt:lpstr>Уровни обеспечения информационной безопасности</vt:lpstr>
      <vt:lpstr>Обеспечение информационной безопасности в образовательной организации</vt:lpstr>
      <vt:lpstr>Нормативно-правовая база</vt:lpstr>
      <vt:lpstr>Нормативно-правовая база</vt:lpstr>
      <vt:lpstr>Обеспечение информационной безопасности школьников</vt:lpstr>
      <vt:lpstr>Работа по обеспечению информационной безопасности (воспитательный аспект) включает:</vt:lpstr>
      <vt:lpstr>Формы работы с родителями</vt:lpstr>
      <vt:lpstr>Формы работы с детьми</vt:lpstr>
      <vt:lpstr>Информационно-методическое сопровождение деятельности образовательных организаций по информационной безопасности детей и подростков в сети Интернет</vt:lpstr>
      <vt:lpstr>Повышение квалификации педагогов</vt:lpstr>
      <vt:lpstr>Мероприятия</vt:lpstr>
      <vt:lpstr>Сопровождение федеральных мероприятий</vt:lpstr>
      <vt:lpstr>Рассмотренные вопросы:</vt:lpstr>
      <vt:lpstr>Темы родительских собраний:</vt:lpstr>
      <vt:lpstr>Слайд 21</vt:lpstr>
      <vt:lpstr>Раздел на сайте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Образовательный кластер "Детский сад - школа - вуз - предприятие" - вектор развития образовательной робототехники в Кировской области</dc:title>
  <dc:creator>User</dc:creator>
  <cp:lastModifiedBy>User</cp:lastModifiedBy>
  <cp:revision>25</cp:revision>
  <dcterms:created xsi:type="dcterms:W3CDTF">2015-04-17T07:18:15Z</dcterms:created>
  <dcterms:modified xsi:type="dcterms:W3CDTF">2018-05-23T19:26:58Z</dcterms:modified>
</cp:coreProperties>
</file>