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2" r:id="rId4"/>
    <p:sldId id="263" r:id="rId5"/>
    <p:sldId id="261" r:id="rId6"/>
    <p:sldId id="264" r:id="rId7"/>
    <p:sldId id="266" r:id="rId8"/>
    <p:sldId id="267" r:id="rId9"/>
    <p:sldId id="268" r:id="rId10"/>
    <p:sldId id="25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070" autoAdjust="0"/>
  </p:normalViewPr>
  <p:slideViewPr>
    <p:cSldViewPr>
      <p:cViewPr varScale="1">
        <p:scale>
          <a:sx n="88" d="100"/>
          <a:sy n="88" d="100"/>
        </p:scale>
        <p:origin x="9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1F237-7018-479D-B94F-8E57314EC1B2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5E699-B663-4DF0-8200-E639F61F8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54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:\ProPowerPoint\Шаблоны\ТЕХНОЛОГИИ\Информационные технологии\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4613" y="0"/>
            <a:ext cx="9218613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8173" y="116632"/>
            <a:ext cx="7772400" cy="1470025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973" y="5877272"/>
            <a:ext cx="6400800" cy="69763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ТЕХНОЛОГИИ\Информационные технологии\ITSl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0163" y="0"/>
            <a:ext cx="9174163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619250" y="274638"/>
            <a:ext cx="7067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692275" y="1600200"/>
            <a:ext cx="699452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-30163" y="6550025"/>
            <a:ext cx="1722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376092"/>
                </a:solidFill>
                <a:latin typeface="Bell MT" pitchFamily="18" charset="0"/>
              </a:rPr>
              <a:t>ProPowerPoint.Ru</a:t>
            </a:r>
            <a:endParaRPr lang="ru-RU" sz="1400" smtClean="0">
              <a:solidFill>
                <a:srgbClr val="376092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357290" y="1785926"/>
            <a:ext cx="7786710" cy="1571612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Информатизация образования в Кировской области: взгляд в будущее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1259632" y="4365104"/>
            <a:ext cx="64008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371600" y="5500702"/>
            <a:ext cx="7772400" cy="82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Скурихина Юлия Александровна,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0" y="6036791"/>
            <a:ext cx="9144000" cy="82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Проректор по УМР ИРО Кировской области </a:t>
            </a: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1470" y="0"/>
            <a:ext cx="1444206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ТЕХНОЛОГИИ\Информационные технологии\IT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950" y="0"/>
            <a:ext cx="923925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827584" y="2564904"/>
            <a:ext cx="70675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Спасибо за внимание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14291"/>
            <a:ext cx="6994525" cy="321471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«Мир, который возникает с огромной скоростью из столкновения новых ценностей и технологий, требует совершенно новых идей и аналогий, классификаций и понятий» (</a:t>
            </a:r>
            <a:r>
              <a:rPr lang="ru-RU" dirty="0" err="1" smtClean="0"/>
              <a:t>Э.Тоффлер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8225" y="4143380"/>
            <a:ext cx="47828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Информатизация </a:t>
            </a:r>
          </a:p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образования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524750" cy="1143000"/>
          </a:xfrm>
        </p:spPr>
        <p:txBody>
          <a:bodyPr/>
          <a:lstStyle/>
          <a:p>
            <a:r>
              <a:rPr lang="ru-RU" dirty="0" smtClean="0"/>
              <a:t>Требуется подготовка специалистов, которые могут: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4362" y="1628800"/>
            <a:ext cx="6994525" cy="4924425"/>
          </a:xfrm>
        </p:spPr>
        <p:txBody>
          <a:bodyPr/>
          <a:lstStyle/>
          <a:p>
            <a:r>
              <a:rPr lang="ru-RU" dirty="0" smtClean="0"/>
              <a:t>адаптироваться </a:t>
            </a:r>
            <a:r>
              <a:rPr lang="ru-RU" dirty="0" smtClean="0"/>
              <a:t>к условиям современного общества.</a:t>
            </a:r>
          </a:p>
          <a:p>
            <a:r>
              <a:rPr lang="ru-RU" dirty="0" smtClean="0"/>
              <a:t>самостоятельно критически мыслить.</a:t>
            </a:r>
          </a:p>
          <a:p>
            <a:r>
              <a:rPr lang="ru-RU" dirty="0" smtClean="0"/>
              <a:t>уметь работать в коллективах.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7812360" y="3933056"/>
            <a:ext cx="86409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27081" y="5013176"/>
            <a:ext cx="47828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Информатизация </a:t>
            </a:r>
          </a:p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образования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057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Современное состояние информатизации в Кировской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933575"/>
            <a:ext cx="6994525" cy="492442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Наличие оборудования:</a:t>
            </a:r>
          </a:p>
          <a:p>
            <a:r>
              <a:rPr lang="ru-RU" dirty="0" smtClean="0"/>
              <a:t> компьютеры - 91,8% ОО области;</a:t>
            </a:r>
          </a:p>
          <a:p>
            <a:r>
              <a:rPr lang="ru-RU" dirty="0" smtClean="0"/>
              <a:t>интерактивные доски </a:t>
            </a:r>
            <a:r>
              <a:rPr lang="ru-RU" dirty="0"/>
              <a:t>– 52,3</a:t>
            </a:r>
            <a:r>
              <a:rPr lang="ru-RU" dirty="0" smtClean="0"/>
              <a:t>%;</a:t>
            </a:r>
          </a:p>
          <a:p>
            <a:r>
              <a:rPr lang="ru-RU" dirty="0" smtClean="0"/>
              <a:t>проекторы </a:t>
            </a:r>
            <a:r>
              <a:rPr lang="ru-RU" dirty="0"/>
              <a:t>– </a:t>
            </a:r>
            <a:r>
              <a:rPr lang="ru-RU" dirty="0" smtClean="0"/>
              <a:t>87,8%.</a:t>
            </a:r>
          </a:p>
          <a:p>
            <a:r>
              <a:rPr lang="ru-RU" dirty="0" smtClean="0"/>
              <a:t>локальная вычислительная сеть - 81%;</a:t>
            </a:r>
          </a:p>
          <a:p>
            <a:r>
              <a:rPr lang="ru-RU" dirty="0" smtClean="0"/>
              <a:t>технологии </a:t>
            </a:r>
            <a:r>
              <a:rPr lang="ru-RU" dirty="0" err="1"/>
              <a:t>внутришкольного</a:t>
            </a:r>
            <a:r>
              <a:rPr lang="ru-RU" dirty="0"/>
              <a:t> обмена данными </a:t>
            </a:r>
            <a:r>
              <a:rPr lang="ru-RU" dirty="0" smtClean="0"/>
              <a:t> - 56,1%.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57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71707" y="608013"/>
            <a:ext cx="6994525" cy="6249987"/>
          </a:xfrm>
        </p:spPr>
        <p:txBody>
          <a:bodyPr/>
          <a:lstStyle/>
          <a:p>
            <a:r>
              <a:rPr lang="ru-RU" sz="2800" dirty="0" smtClean="0"/>
              <a:t>Организована </a:t>
            </a:r>
            <a:r>
              <a:rPr lang="ru-RU" sz="2800" dirty="0"/>
              <a:t>работа по автоматизации процесса управления. </a:t>
            </a:r>
          </a:p>
          <a:p>
            <a:r>
              <a:rPr lang="ru-RU" sz="2800" dirty="0" smtClean="0"/>
              <a:t>Официальные </a:t>
            </a:r>
            <a:r>
              <a:rPr lang="ru-RU" sz="2800" dirty="0"/>
              <a:t>сайты имеются практически во всех школах и многих детских садах. </a:t>
            </a:r>
          </a:p>
          <a:p>
            <a:r>
              <a:rPr lang="ru-RU" sz="2800" smtClean="0"/>
              <a:t>Выход </a:t>
            </a:r>
            <a:r>
              <a:rPr lang="ru-RU" sz="2800" dirty="0"/>
              <a:t>в Интернет имеют все образовательные </a:t>
            </a:r>
            <a:r>
              <a:rPr lang="ru-RU" sz="2800" dirty="0" smtClean="0"/>
              <a:t>организации. </a:t>
            </a:r>
            <a:endParaRPr lang="ru-RU" sz="2800" dirty="0"/>
          </a:p>
          <a:p>
            <a:r>
              <a:rPr lang="ru-RU" sz="2800" dirty="0" smtClean="0"/>
              <a:t>Все </a:t>
            </a:r>
            <a:r>
              <a:rPr lang="ru-RU" sz="2800" dirty="0"/>
              <a:t>школы осуществляют зачисление в первый класс в электронном </a:t>
            </a:r>
            <a:r>
              <a:rPr lang="ru-RU" sz="2800" dirty="0" smtClean="0"/>
              <a:t>виде.  </a:t>
            </a:r>
            <a:endParaRPr lang="ru-RU" sz="2800" dirty="0"/>
          </a:p>
          <a:p>
            <a:r>
              <a:rPr lang="ru-RU" sz="2800" dirty="0" smtClean="0"/>
              <a:t>Идет развитие </a:t>
            </a:r>
            <a:r>
              <a:rPr lang="ru-RU" sz="2800" dirty="0"/>
              <a:t>ИКТ-компетентности руководящих и педагогических кадров. </a:t>
            </a:r>
          </a:p>
          <a:p>
            <a:r>
              <a:rPr lang="ru-RU" sz="2800" dirty="0" smtClean="0"/>
              <a:t>Создаются </a:t>
            </a:r>
            <a:r>
              <a:rPr lang="ru-RU" sz="2800" dirty="0" err="1" smtClean="0"/>
              <a:t>медиатеки</a:t>
            </a:r>
            <a:r>
              <a:rPr lang="ru-RU" sz="2800" dirty="0" smtClean="0"/>
              <a:t>.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904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Противоречия: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6291" y="1417638"/>
            <a:ext cx="6994525" cy="4924425"/>
          </a:xfrm>
        </p:spPr>
        <p:txBody>
          <a:bodyPr/>
          <a:lstStyle/>
          <a:p>
            <a:r>
              <a:rPr lang="ru-RU" sz="3600" dirty="0" smtClean="0"/>
              <a:t>Между </a:t>
            </a:r>
            <a:r>
              <a:rPr lang="ru-RU" sz="3600" dirty="0"/>
              <a:t>достаточно высоким уровнем развития информационно-технологической среды и низким уровнем ИКТ-компетентности. </a:t>
            </a:r>
          </a:p>
          <a:p>
            <a:pPr lvl="0"/>
            <a:r>
              <a:rPr lang="ru-RU" sz="3600" dirty="0" smtClean="0"/>
              <a:t>Между </a:t>
            </a:r>
            <a:r>
              <a:rPr lang="ru-RU" sz="3600" dirty="0"/>
              <a:t>мобильностью учеников и статичностью педагогических работников. </a:t>
            </a:r>
          </a:p>
        </p:txBody>
      </p:sp>
    </p:spTree>
    <p:extLst>
      <p:ext uri="{BB962C8B-B14F-4D97-AF65-F5344CB8AC3E}">
        <p14:creationId xmlns:p14="http://schemas.microsoft.com/office/powerpoint/2010/main" val="983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345238" cy="1143000"/>
          </a:xfrm>
        </p:spPr>
        <p:txBody>
          <a:bodyPr/>
          <a:lstStyle/>
          <a:p>
            <a:r>
              <a:rPr lang="ru-RU" dirty="0" smtClean="0"/>
              <a:t>Приоритеты информатизации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6291" y="1417638"/>
            <a:ext cx="6994525" cy="4924425"/>
          </a:xfrm>
        </p:spPr>
        <p:txBody>
          <a:bodyPr/>
          <a:lstStyle/>
          <a:p>
            <a:r>
              <a:rPr lang="ru-RU" sz="3600" dirty="0" smtClean="0"/>
              <a:t>Глобальная информация и новые требования к системе образования</a:t>
            </a:r>
          </a:p>
          <a:p>
            <a:r>
              <a:rPr lang="ru-RU" sz="3600" dirty="0" smtClean="0"/>
              <a:t>Инструментально-техническое направление информатизации образования</a:t>
            </a:r>
          </a:p>
          <a:p>
            <a:r>
              <a:rPr lang="ru-RU" sz="3600" dirty="0" smtClean="0"/>
              <a:t>Педагогическая информатика</a:t>
            </a:r>
          </a:p>
          <a:p>
            <a:r>
              <a:rPr lang="ru-RU" sz="3600" dirty="0" smtClean="0"/>
              <a:t>Информационная поддержка образовательного процесса</a:t>
            </a:r>
          </a:p>
          <a:p>
            <a:r>
              <a:rPr lang="ru-RU" sz="3600" dirty="0" smtClean="0"/>
              <a:t>Дистанционное образование</a:t>
            </a:r>
          </a:p>
          <a:p>
            <a:r>
              <a:rPr lang="ru-RU" sz="3600" dirty="0" smtClean="0"/>
              <a:t>Содержательные проблемы развития информатизации образования</a:t>
            </a:r>
          </a:p>
          <a:p>
            <a:r>
              <a:rPr lang="ru-RU" sz="3600" dirty="0" smtClean="0"/>
              <a:t>Подготовка специалистов для информационной сферы деятельности</a:t>
            </a:r>
          </a:p>
          <a:p>
            <a:r>
              <a:rPr lang="ru-RU" sz="3600" dirty="0" smtClean="0"/>
              <a:t>Информационная культура общества</a:t>
            </a:r>
          </a:p>
          <a:p>
            <a:r>
              <a:rPr lang="ru-RU" sz="3600" dirty="0" err="1" smtClean="0"/>
              <a:t>Фундаментализация</a:t>
            </a:r>
            <a:r>
              <a:rPr lang="ru-RU" sz="3600" dirty="0" smtClean="0"/>
              <a:t> образования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83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345238" cy="1143000"/>
          </a:xfrm>
        </p:spPr>
        <p:txBody>
          <a:bodyPr/>
          <a:lstStyle/>
          <a:p>
            <a:r>
              <a:rPr lang="ru-RU" dirty="0" smtClean="0"/>
              <a:t>Приоритеты информатизации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6291" y="1417638"/>
            <a:ext cx="7176189" cy="4924425"/>
          </a:xfrm>
        </p:spPr>
        <p:txBody>
          <a:bodyPr/>
          <a:lstStyle/>
          <a:p>
            <a:r>
              <a:rPr lang="ru-RU" sz="3600" dirty="0" smtClean="0"/>
              <a:t>Дистанционное образование</a:t>
            </a:r>
          </a:p>
          <a:p>
            <a:r>
              <a:rPr lang="ru-RU" sz="3600" dirty="0" smtClean="0"/>
              <a:t>Содержательные проблемы информатизации образования</a:t>
            </a:r>
          </a:p>
          <a:p>
            <a:r>
              <a:rPr lang="ru-RU" sz="3600" dirty="0" smtClean="0"/>
              <a:t>Подготовка специалистов для информационной сферы деятельности</a:t>
            </a:r>
          </a:p>
          <a:p>
            <a:r>
              <a:rPr lang="ru-RU" sz="3600" dirty="0" smtClean="0"/>
              <a:t>Информационная культура</a:t>
            </a:r>
          </a:p>
          <a:p>
            <a:r>
              <a:rPr lang="ru-RU" sz="3600" dirty="0" err="1" smtClean="0"/>
              <a:t>Фундаментализация</a:t>
            </a:r>
            <a:r>
              <a:rPr lang="ru-RU" sz="3600" dirty="0" smtClean="0"/>
              <a:t> образования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83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345238" cy="1143000"/>
          </a:xfrm>
        </p:spPr>
        <p:txBody>
          <a:bodyPr/>
          <a:lstStyle/>
          <a:p>
            <a:r>
              <a:rPr lang="ru-RU" dirty="0" smtClean="0"/>
              <a:t>Основные 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6291" y="1417638"/>
            <a:ext cx="7176189" cy="4924425"/>
          </a:xfrm>
        </p:spPr>
        <p:txBody>
          <a:bodyPr/>
          <a:lstStyle/>
          <a:p>
            <a:r>
              <a:rPr lang="ru-RU" dirty="0" smtClean="0"/>
              <a:t>Приоритетными становятся не инструментальные, а содержательные аспекты проблемы.</a:t>
            </a:r>
          </a:p>
          <a:p>
            <a:r>
              <a:rPr lang="ru-RU" dirty="0" smtClean="0"/>
              <a:t>2. Информатизация образования является необходимым условием решения важнейших проблем самой системы образования </a:t>
            </a:r>
          </a:p>
          <a:p>
            <a:r>
              <a:rPr lang="ru-RU" dirty="0" smtClean="0"/>
              <a:t>Нужна и новая концепция информатизации образования в России.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</Template>
  <TotalTime>402</TotalTime>
  <Words>280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Ariston</vt:lpstr>
      <vt:lpstr>Bell MT</vt:lpstr>
      <vt:lpstr>Calibri</vt:lpstr>
      <vt:lpstr>IT</vt:lpstr>
      <vt:lpstr>Информатизация образования в Кировской области: взгляд в будущее</vt:lpstr>
      <vt:lpstr>Презентация PowerPoint</vt:lpstr>
      <vt:lpstr>Требуется подготовка специалистов, которые могут:</vt:lpstr>
      <vt:lpstr>Современное состояние информатизации в Кировской области</vt:lpstr>
      <vt:lpstr>Презентация PowerPoint</vt:lpstr>
      <vt:lpstr>Противоречия:</vt:lpstr>
      <vt:lpstr>Приоритеты информатизации образования</vt:lpstr>
      <vt:lpstr>Приоритеты информатизации образования</vt:lpstr>
      <vt:lpstr>Основные выводы:</vt:lpstr>
      <vt:lpstr>Презентация PowerPoint</vt:lpstr>
    </vt:vector>
  </TitlesOfParts>
  <Company>SCHOOL66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dc:description>http://propowerpoint.ru - Бесплатные шаблоны для презентаций. Полезные советы и уроки  PowerPoint .</dc:description>
  <cp:lastModifiedBy>Приемная</cp:lastModifiedBy>
  <cp:revision>26</cp:revision>
  <dcterms:created xsi:type="dcterms:W3CDTF">2013-04-29T10:54:30Z</dcterms:created>
  <dcterms:modified xsi:type="dcterms:W3CDTF">2016-12-12T06:25:46Z</dcterms:modified>
</cp:coreProperties>
</file>