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64" r:id="rId12"/>
    <p:sldId id="265" r:id="rId13"/>
    <p:sldId id="266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FFFF"/>
    <a:srgbClr val="FF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C71361-2D09-4A64-9AAF-98991BA8E9B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EEB2F7-5808-418E-99CB-8112FA6BED83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BEAFF2C5-EBBC-4C29-A424-CC1DCCF62735}" type="parTrans" cxnId="{A91524B6-0CD5-49C5-A624-8942E416E7F6}">
      <dgm:prSet/>
      <dgm:spPr/>
      <dgm:t>
        <a:bodyPr/>
        <a:lstStyle/>
        <a:p>
          <a:endParaRPr lang="ru-RU"/>
        </a:p>
      </dgm:t>
    </dgm:pt>
    <dgm:pt modelId="{FA7C4CF5-8F57-432B-B15F-BA8B851B3DD4}" type="sibTrans" cxnId="{A91524B6-0CD5-49C5-A624-8942E416E7F6}">
      <dgm:prSet/>
      <dgm:spPr/>
      <dgm:t>
        <a:bodyPr/>
        <a:lstStyle/>
        <a:p>
          <a:endParaRPr lang="ru-RU"/>
        </a:p>
      </dgm:t>
    </dgm:pt>
    <dgm:pt modelId="{7B1AABF0-13A5-43DB-A94D-DB57E17C1C70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2">
                  <a:lumMod val="10000"/>
                </a:schemeClr>
              </a:solidFill>
            </a:rPr>
            <a:t>Выделить проблемы в деятельности педагога (дефициты, потребности)</a:t>
          </a:r>
        </a:p>
      </dgm:t>
    </dgm:pt>
    <dgm:pt modelId="{EC85B6A1-D3B5-4AD9-8127-DF8D09A992EC}" type="parTrans" cxnId="{C02D8981-1BC2-489D-83BF-8FF7D586FE2F}">
      <dgm:prSet/>
      <dgm:spPr/>
      <dgm:t>
        <a:bodyPr/>
        <a:lstStyle/>
        <a:p>
          <a:endParaRPr lang="ru-RU"/>
        </a:p>
      </dgm:t>
    </dgm:pt>
    <dgm:pt modelId="{45003D8E-B23E-4D9E-A362-82D4D73C32C6}" type="sibTrans" cxnId="{C02D8981-1BC2-489D-83BF-8FF7D586FE2F}">
      <dgm:prSet/>
      <dgm:spPr/>
      <dgm:t>
        <a:bodyPr/>
        <a:lstStyle/>
        <a:p>
          <a:endParaRPr lang="ru-RU"/>
        </a:p>
      </dgm:t>
    </dgm:pt>
    <dgm:pt modelId="{DBE7E761-31A5-43B3-84BC-0632EDD0D3AE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40178314-94F7-42C4-81CF-381433AD81C9}" type="parTrans" cxnId="{CDFE2189-92D8-400D-85C1-25E2F46FA714}">
      <dgm:prSet/>
      <dgm:spPr/>
      <dgm:t>
        <a:bodyPr/>
        <a:lstStyle/>
        <a:p>
          <a:endParaRPr lang="ru-RU"/>
        </a:p>
      </dgm:t>
    </dgm:pt>
    <dgm:pt modelId="{980FED92-E9C9-4F0C-9F7B-2707259A90EE}" type="sibTrans" cxnId="{CDFE2189-92D8-400D-85C1-25E2F46FA714}">
      <dgm:prSet/>
      <dgm:spPr/>
      <dgm:t>
        <a:bodyPr/>
        <a:lstStyle/>
        <a:p>
          <a:endParaRPr lang="ru-RU"/>
        </a:p>
      </dgm:t>
    </dgm:pt>
    <dgm:pt modelId="{A0125E2C-C392-47E5-8EC5-F74323F769AC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2">
                  <a:lumMod val="10000"/>
                </a:schemeClr>
              </a:solidFill>
            </a:rPr>
            <a:t>Предложить систему, которая поможет педагогу оценить, вычленить его проблемы определить профессиональный уровень </a:t>
          </a:r>
        </a:p>
      </dgm:t>
    </dgm:pt>
    <dgm:pt modelId="{F59EA708-8656-4054-B1C6-5987333E1812}" type="parTrans" cxnId="{822DAD98-E833-4FD2-870B-B5FEB2D72E2F}">
      <dgm:prSet/>
      <dgm:spPr/>
      <dgm:t>
        <a:bodyPr/>
        <a:lstStyle/>
        <a:p>
          <a:endParaRPr lang="ru-RU"/>
        </a:p>
      </dgm:t>
    </dgm:pt>
    <dgm:pt modelId="{784633DC-8558-45FB-8B07-94C9D2A8EE50}" type="sibTrans" cxnId="{822DAD98-E833-4FD2-870B-B5FEB2D72E2F}">
      <dgm:prSet/>
      <dgm:spPr/>
      <dgm:t>
        <a:bodyPr/>
        <a:lstStyle/>
        <a:p>
          <a:endParaRPr lang="ru-RU"/>
        </a:p>
      </dgm:t>
    </dgm:pt>
    <dgm:pt modelId="{45BD7AC1-D1DA-47A5-ADAB-A95445D92056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955D6A68-055F-4A82-870F-5714C2526624}" type="parTrans" cxnId="{43F20B3A-791B-4FA1-A454-6A8015E9C6FF}">
      <dgm:prSet/>
      <dgm:spPr/>
      <dgm:t>
        <a:bodyPr/>
        <a:lstStyle/>
        <a:p>
          <a:endParaRPr lang="ru-RU"/>
        </a:p>
      </dgm:t>
    </dgm:pt>
    <dgm:pt modelId="{FF5B1EF6-EDFF-4228-96F2-3C5B2C06C01F}" type="sibTrans" cxnId="{43F20B3A-791B-4FA1-A454-6A8015E9C6FF}">
      <dgm:prSet/>
      <dgm:spPr/>
      <dgm:t>
        <a:bodyPr/>
        <a:lstStyle/>
        <a:p>
          <a:endParaRPr lang="ru-RU"/>
        </a:p>
      </dgm:t>
    </dgm:pt>
    <dgm:pt modelId="{DC6F5531-8B09-4C66-B341-EDF2175329AE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2">
                  <a:lumMod val="10000"/>
                </a:schemeClr>
              </a:solidFill>
            </a:rPr>
            <a:t>Разработать программы, в которых он сможет конструировать собственную траекторию развития (ИОМ)</a:t>
          </a:r>
        </a:p>
      </dgm:t>
    </dgm:pt>
    <dgm:pt modelId="{84B23AB5-E005-4FC1-92E0-D9F9504CB83C}" type="parTrans" cxnId="{3DA3F168-E084-4A83-A9D5-561310A5861A}">
      <dgm:prSet/>
      <dgm:spPr/>
      <dgm:t>
        <a:bodyPr/>
        <a:lstStyle/>
        <a:p>
          <a:endParaRPr lang="ru-RU"/>
        </a:p>
      </dgm:t>
    </dgm:pt>
    <dgm:pt modelId="{B25905D4-9A7B-443E-9BA8-AA8D379C36D7}" type="sibTrans" cxnId="{3DA3F168-E084-4A83-A9D5-561310A5861A}">
      <dgm:prSet/>
      <dgm:spPr/>
      <dgm:t>
        <a:bodyPr/>
        <a:lstStyle/>
        <a:p>
          <a:endParaRPr lang="ru-RU"/>
        </a:p>
      </dgm:t>
    </dgm:pt>
    <dgm:pt modelId="{9071358B-BCF6-448A-80D6-244992DE9569}" type="pres">
      <dgm:prSet presAssocID="{5AC71361-2D09-4A64-9AAF-98991BA8E9BA}" presName="linearFlow" presStyleCnt="0">
        <dgm:presLayoutVars>
          <dgm:dir/>
          <dgm:animLvl val="lvl"/>
          <dgm:resizeHandles val="exact"/>
        </dgm:presLayoutVars>
      </dgm:prSet>
      <dgm:spPr/>
    </dgm:pt>
    <dgm:pt modelId="{B651331B-4DCE-4F28-BDCC-6F273FA254B6}" type="pres">
      <dgm:prSet presAssocID="{D7EEB2F7-5808-418E-99CB-8112FA6BED83}" presName="composite" presStyleCnt="0"/>
      <dgm:spPr/>
    </dgm:pt>
    <dgm:pt modelId="{76582DED-A8A9-49B7-AE27-CE8065F9B6DA}" type="pres">
      <dgm:prSet presAssocID="{D7EEB2F7-5808-418E-99CB-8112FA6BED8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AA6A719-0996-42F4-801D-3F9508DBB830}" type="pres">
      <dgm:prSet presAssocID="{D7EEB2F7-5808-418E-99CB-8112FA6BED83}" presName="descendantText" presStyleLbl="alignAcc1" presStyleIdx="0" presStyleCnt="3">
        <dgm:presLayoutVars>
          <dgm:bulletEnabled val="1"/>
        </dgm:presLayoutVars>
      </dgm:prSet>
      <dgm:spPr/>
    </dgm:pt>
    <dgm:pt modelId="{D997325E-82B4-4A3F-9A22-7F208F5CD1EB}" type="pres">
      <dgm:prSet presAssocID="{FA7C4CF5-8F57-432B-B15F-BA8B851B3DD4}" presName="sp" presStyleCnt="0"/>
      <dgm:spPr/>
    </dgm:pt>
    <dgm:pt modelId="{70F81DBF-6F60-4FA1-B783-854017E3E5A2}" type="pres">
      <dgm:prSet presAssocID="{DBE7E761-31A5-43B3-84BC-0632EDD0D3AE}" presName="composite" presStyleCnt="0"/>
      <dgm:spPr/>
    </dgm:pt>
    <dgm:pt modelId="{2211A2AD-89C8-4CF8-B3EB-ECC81DBBB852}" type="pres">
      <dgm:prSet presAssocID="{DBE7E761-31A5-43B3-84BC-0632EDD0D3A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CF01398-D708-4880-A3BF-814A39798261}" type="pres">
      <dgm:prSet presAssocID="{DBE7E761-31A5-43B3-84BC-0632EDD0D3AE}" presName="descendantText" presStyleLbl="alignAcc1" presStyleIdx="1" presStyleCnt="3">
        <dgm:presLayoutVars>
          <dgm:bulletEnabled val="1"/>
        </dgm:presLayoutVars>
      </dgm:prSet>
      <dgm:spPr/>
    </dgm:pt>
    <dgm:pt modelId="{F4A7EDA8-B700-4563-A694-D4A1CCD3BB73}" type="pres">
      <dgm:prSet presAssocID="{980FED92-E9C9-4F0C-9F7B-2707259A90EE}" presName="sp" presStyleCnt="0"/>
      <dgm:spPr/>
    </dgm:pt>
    <dgm:pt modelId="{F4F383F7-0158-4241-8C62-4C4EA642BE03}" type="pres">
      <dgm:prSet presAssocID="{45BD7AC1-D1DA-47A5-ADAB-A95445D92056}" presName="composite" presStyleCnt="0"/>
      <dgm:spPr/>
    </dgm:pt>
    <dgm:pt modelId="{CA20564D-06A7-4D5E-85EE-FC5C393EAB39}" type="pres">
      <dgm:prSet presAssocID="{45BD7AC1-D1DA-47A5-ADAB-A95445D9205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FFC3A35-BBA3-4E0E-85FE-51D985206822}" type="pres">
      <dgm:prSet presAssocID="{45BD7AC1-D1DA-47A5-ADAB-A95445D9205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C5AE720-C52C-4A95-A0BF-DED8A3B3CDFC}" type="presOf" srcId="{DC6F5531-8B09-4C66-B341-EDF2175329AE}" destId="{AFFC3A35-BBA3-4E0E-85FE-51D985206822}" srcOrd="0" destOrd="0" presId="urn:microsoft.com/office/officeart/2005/8/layout/chevron2"/>
    <dgm:cxn modelId="{43F20B3A-791B-4FA1-A454-6A8015E9C6FF}" srcId="{5AC71361-2D09-4A64-9AAF-98991BA8E9BA}" destId="{45BD7AC1-D1DA-47A5-ADAB-A95445D92056}" srcOrd="2" destOrd="0" parTransId="{955D6A68-055F-4A82-870F-5714C2526624}" sibTransId="{FF5B1EF6-EDFF-4228-96F2-3C5B2C06C01F}"/>
    <dgm:cxn modelId="{3DA3F168-E084-4A83-A9D5-561310A5861A}" srcId="{45BD7AC1-D1DA-47A5-ADAB-A95445D92056}" destId="{DC6F5531-8B09-4C66-B341-EDF2175329AE}" srcOrd="0" destOrd="0" parTransId="{84B23AB5-E005-4FC1-92E0-D9F9504CB83C}" sibTransId="{B25905D4-9A7B-443E-9BA8-AA8D379C36D7}"/>
    <dgm:cxn modelId="{7FCB7171-400E-4A48-86C7-853A3A76E4A0}" type="presOf" srcId="{A0125E2C-C392-47E5-8EC5-F74323F769AC}" destId="{4CF01398-D708-4880-A3BF-814A39798261}" srcOrd="0" destOrd="0" presId="urn:microsoft.com/office/officeart/2005/8/layout/chevron2"/>
    <dgm:cxn modelId="{6A433073-1080-40CF-8A61-ABE08772A4CB}" type="presOf" srcId="{DBE7E761-31A5-43B3-84BC-0632EDD0D3AE}" destId="{2211A2AD-89C8-4CF8-B3EB-ECC81DBBB852}" srcOrd="0" destOrd="0" presId="urn:microsoft.com/office/officeart/2005/8/layout/chevron2"/>
    <dgm:cxn modelId="{C02D8981-1BC2-489D-83BF-8FF7D586FE2F}" srcId="{D7EEB2F7-5808-418E-99CB-8112FA6BED83}" destId="{7B1AABF0-13A5-43DB-A94D-DB57E17C1C70}" srcOrd="0" destOrd="0" parTransId="{EC85B6A1-D3B5-4AD9-8127-DF8D09A992EC}" sibTransId="{45003D8E-B23E-4D9E-A362-82D4D73C32C6}"/>
    <dgm:cxn modelId="{CDFE2189-92D8-400D-85C1-25E2F46FA714}" srcId="{5AC71361-2D09-4A64-9AAF-98991BA8E9BA}" destId="{DBE7E761-31A5-43B3-84BC-0632EDD0D3AE}" srcOrd="1" destOrd="0" parTransId="{40178314-94F7-42C4-81CF-381433AD81C9}" sibTransId="{980FED92-E9C9-4F0C-9F7B-2707259A90EE}"/>
    <dgm:cxn modelId="{822DAD98-E833-4FD2-870B-B5FEB2D72E2F}" srcId="{DBE7E761-31A5-43B3-84BC-0632EDD0D3AE}" destId="{A0125E2C-C392-47E5-8EC5-F74323F769AC}" srcOrd="0" destOrd="0" parTransId="{F59EA708-8656-4054-B1C6-5987333E1812}" sibTransId="{784633DC-8558-45FB-8B07-94C9D2A8EE50}"/>
    <dgm:cxn modelId="{A91524B6-0CD5-49C5-A624-8942E416E7F6}" srcId="{5AC71361-2D09-4A64-9AAF-98991BA8E9BA}" destId="{D7EEB2F7-5808-418E-99CB-8112FA6BED83}" srcOrd="0" destOrd="0" parTransId="{BEAFF2C5-EBBC-4C29-A424-CC1DCCF62735}" sibTransId="{FA7C4CF5-8F57-432B-B15F-BA8B851B3DD4}"/>
    <dgm:cxn modelId="{3894E1B9-D069-429B-9A16-45DE606C46F5}" type="presOf" srcId="{5AC71361-2D09-4A64-9AAF-98991BA8E9BA}" destId="{9071358B-BCF6-448A-80D6-244992DE9569}" srcOrd="0" destOrd="0" presId="urn:microsoft.com/office/officeart/2005/8/layout/chevron2"/>
    <dgm:cxn modelId="{B44317C9-C847-4E58-803B-F743CA86B4E0}" type="presOf" srcId="{45BD7AC1-D1DA-47A5-ADAB-A95445D92056}" destId="{CA20564D-06A7-4D5E-85EE-FC5C393EAB39}" srcOrd="0" destOrd="0" presId="urn:microsoft.com/office/officeart/2005/8/layout/chevron2"/>
    <dgm:cxn modelId="{0409C0CE-2872-435F-B3AB-666B7CD8DCDD}" type="presOf" srcId="{7B1AABF0-13A5-43DB-A94D-DB57E17C1C70}" destId="{0AA6A719-0996-42F4-801D-3F9508DBB830}" srcOrd="0" destOrd="0" presId="urn:microsoft.com/office/officeart/2005/8/layout/chevron2"/>
    <dgm:cxn modelId="{CB899AE4-F2F3-4CC8-BD39-54F35106B7B2}" type="presOf" srcId="{D7EEB2F7-5808-418E-99CB-8112FA6BED83}" destId="{76582DED-A8A9-49B7-AE27-CE8065F9B6DA}" srcOrd="0" destOrd="0" presId="urn:microsoft.com/office/officeart/2005/8/layout/chevron2"/>
    <dgm:cxn modelId="{66F99057-C1F2-465D-9CFC-1ED5AE4279FB}" type="presParOf" srcId="{9071358B-BCF6-448A-80D6-244992DE9569}" destId="{B651331B-4DCE-4F28-BDCC-6F273FA254B6}" srcOrd="0" destOrd="0" presId="urn:microsoft.com/office/officeart/2005/8/layout/chevron2"/>
    <dgm:cxn modelId="{4A992CBA-0F83-4B8B-8BE7-F900E8CC6F01}" type="presParOf" srcId="{B651331B-4DCE-4F28-BDCC-6F273FA254B6}" destId="{76582DED-A8A9-49B7-AE27-CE8065F9B6DA}" srcOrd="0" destOrd="0" presId="urn:microsoft.com/office/officeart/2005/8/layout/chevron2"/>
    <dgm:cxn modelId="{6FF2FB66-D555-4698-8CD9-3DCC2DA29E0E}" type="presParOf" srcId="{B651331B-4DCE-4F28-BDCC-6F273FA254B6}" destId="{0AA6A719-0996-42F4-801D-3F9508DBB830}" srcOrd="1" destOrd="0" presId="urn:microsoft.com/office/officeart/2005/8/layout/chevron2"/>
    <dgm:cxn modelId="{FE61CA43-6ABB-498B-9837-89D920287758}" type="presParOf" srcId="{9071358B-BCF6-448A-80D6-244992DE9569}" destId="{D997325E-82B4-4A3F-9A22-7F208F5CD1EB}" srcOrd="1" destOrd="0" presId="urn:microsoft.com/office/officeart/2005/8/layout/chevron2"/>
    <dgm:cxn modelId="{B99FF62E-C10B-4752-A837-04CECCADB161}" type="presParOf" srcId="{9071358B-BCF6-448A-80D6-244992DE9569}" destId="{70F81DBF-6F60-4FA1-B783-854017E3E5A2}" srcOrd="2" destOrd="0" presId="urn:microsoft.com/office/officeart/2005/8/layout/chevron2"/>
    <dgm:cxn modelId="{1D253DD6-CD9A-4125-8D2C-509D9B199DE0}" type="presParOf" srcId="{70F81DBF-6F60-4FA1-B783-854017E3E5A2}" destId="{2211A2AD-89C8-4CF8-B3EB-ECC81DBBB852}" srcOrd="0" destOrd="0" presId="urn:microsoft.com/office/officeart/2005/8/layout/chevron2"/>
    <dgm:cxn modelId="{68110BE9-2C61-41CC-80D8-0CBD64411F1E}" type="presParOf" srcId="{70F81DBF-6F60-4FA1-B783-854017E3E5A2}" destId="{4CF01398-D708-4880-A3BF-814A39798261}" srcOrd="1" destOrd="0" presId="urn:microsoft.com/office/officeart/2005/8/layout/chevron2"/>
    <dgm:cxn modelId="{0B25D89A-7F09-4E1A-B884-F136095782F8}" type="presParOf" srcId="{9071358B-BCF6-448A-80D6-244992DE9569}" destId="{F4A7EDA8-B700-4563-A694-D4A1CCD3BB73}" srcOrd="3" destOrd="0" presId="urn:microsoft.com/office/officeart/2005/8/layout/chevron2"/>
    <dgm:cxn modelId="{68D240F8-FBC1-4B4E-929F-912FDB418F3C}" type="presParOf" srcId="{9071358B-BCF6-448A-80D6-244992DE9569}" destId="{F4F383F7-0158-4241-8C62-4C4EA642BE03}" srcOrd="4" destOrd="0" presId="urn:microsoft.com/office/officeart/2005/8/layout/chevron2"/>
    <dgm:cxn modelId="{35E77C65-A072-4F90-8FD6-1462B3A940AD}" type="presParOf" srcId="{F4F383F7-0158-4241-8C62-4C4EA642BE03}" destId="{CA20564D-06A7-4D5E-85EE-FC5C393EAB39}" srcOrd="0" destOrd="0" presId="urn:microsoft.com/office/officeart/2005/8/layout/chevron2"/>
    <dgm:cxn modelId="{ED7C4788-925B-47C7-94FF-99EDA1F7BD57}" type="presParOf" srcId="{F4F383F7-0158-4241-8C62-4C4EA642BE03}" destId="{AFFC3A35-BBA3-4E0E-85FE-51D9852068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82DED-A8A9-49B7-AE27-CE8065F9B6DA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1</a:t>
          </a:r>
        </a:p>
      </dsp:txBody>
      <dsp:txXfrm rot="-5400000">
        <a:off x="1" y="573596"/>
        <a:ext cx="1146297" cy="491270"/>
      </dsp:txXfrm>
    </dsp:sp>
    <dsp:sp modelId="{0AA6A719-0996-42F4-801D-3F9508DBB830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>
              <a:solidFill>
                <a:schemeClr val="bg2">
                  <a:lumMod val="10000"/>
                </a:schemeClr>
              </a:solidFill>
            </a:rPr>
            <a:t>Выделить проблемы в деятельности педагога (дефициты, потребности)</a:t>
          </a:r>
        </a:p>
      </dsp:txBody>
      <dsp:txXfrm rot="-5400000">
        <a:off x="1146298" y="52408"/>
        <a:ext cx="7488541" cy="960496"/>
      </dsp:txXfrm>
    </dsp:sp>
    <dsp:sp modelId="{2211A2AD-89C8-4CF8-B3EB-ECC81DBBB85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2</a:t>
          </a:r>
        </a:p>
      </dsp:txBody>
      <dsp:txXfrm rot="-5400000">
        <a:off x="1" y="2017346"/>
        <a:ext cx="1146297" cy="491270"/>
      </dsp:txXfrm>
    </dsp:sp>
    <dsp:sp modelId="{4CF01398-D708-4880-A3BF-814A39798261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>
              <a:solidFill>
                <a:schemeClr val="bg2">
                  <a:lumMod val="10000"/>
                </a:schemeClr>
              </a:solidFill>
            </a:rPr>
            <a:t>Предложить систему, которая поможет педагогу оценить, вычленить его проблемы определить профессиональный уровень </a:t>
          </a:r>
        </a:p>
      </dsp:txBody>
      <dsp:txXfrm rot="-5400000">
        <a:off x="1146298" y="1496158"/>
        <a:ext cx="7488541" cy="960496"/>
      </dsp:txXfrm>
    </dsp:sp>
    <dsp:sp modelId="{CA20564D-06A7-4D5E-85EE-FC5C393EAB39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3</a:t>
          </a:r>
        </a:p>
      </dsp:txBody>
      <dsp:txXfrm rot="-5400000">
        <a:off x="1" y="3461095"/>
        <a:ext cx="1146297" cy="491270"/>
      </dsp:txXfrm>
    </dsp:sp>
    <dsp:sp modelId="{AFFC3A35-BBA3-4E0E-85FE-51D985206822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>
              <a:solidFill>
                <a:schemeClr val="bg2">
                  <a:lumMod val="10000"/>
                </a:schemeClr>
              </a:solidFill>
            </a:rPr>
            <a:t>Разработать программы, в которых он сможет конструировать собственную траекторию развития (ИОМ)</a:t>
          </a:r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B27D-6E60-47BB-AF1E-77B8BF12058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314C71-69B2-4F92-8824-6F999EE4D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B27D-6E60-47BB-AF1E-77B8BF12058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4C71-69B2-4F92-8824-6F999EE4D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B27D-6E60-47BB-AF1E-77B8BF12058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4C71-69B2-4F92-8824-6F999EE4D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B27D-6E60-47BB-AF1E-77B8BF12058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314C71-69B2-4F92-8824-6F999EE4D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B27D-6E60-47BB-AF1E-77B8BF12058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4C71-69B2-4F92-8824-6F999EE4D0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B27D-6E60-47BB-AF1E-77B8BF12058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4C71-69B2-4F92-8824-6F999EE4D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B27D-6E60-47BB-AF1E-77B8BF12058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314C71-69B2-4F92-8824-6F999EE4D05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B27D-6E60-47BB-AF1E-77B8BF12058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4C71-69B2-4F92-8824-6F999EE4D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B27D-6E60-47BB-AF1E-77B8BF12058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4C71-69B2-4F92-8824-6F999EE4D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B27D-6E60-47BB-AF1E-77B8BF12058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4C71-69B2-4F92-8824-6F999EE4D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B27D-6E60-47BB-AF1E-77B8BF12058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4C71-69B2-4F92-8824-6F999EE4D05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32B27D-6E60-47BB-AF1E-77B8BF12058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314C71-69B2-4F92-8824-6F999EE4D0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Система сопровождения профессионального роста педагога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933056"/>
            <a:ext cx="4104456" cy="206652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Измайлова Елена Васильевна</a:t>
            </a:r>
          </a:p>
          <a:p>
            <a:pPr algn="ctr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проректор по НИР</a:t>
            </a:r>
          </a:p>
          <a:p>
            <a:pPr algn="ctr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ИРО Кировской области,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к.п.н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954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rmAutofit/>
          </a:bodyPr>
          <a:lstStyle/>
          <a:p>
            <a:r>
              <a:rPr lang="ru-RU" sz="2400" b="1" dirty="0"/>
              <a:t>Алгоритм подготовки к внедрению </a:t>
            </a:r>
            <a:r>
              <a:rPr lang="ru-RU" sz="2400" b="1" dirty="0" err="1"/>
              <a:t>профстандарта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752528"/>
          </a:xfrm>
        </p:spPr>
        <p:txBody>
          <a:bodyPr>
            <a:normAutofit fontScale="55000" lnSpcReduction="20000"/>
          </a:bodyPr>
          <a:lstStyle/>
          <a:p>
            <a:pPr marL="0" indent="457200">
              <a:buNone/>
            </a:pPr>
            <a:r>
              <a:rPr lang="ru-RU" b="1" dirty="0"/>
              <a:t>7. Разработать показатели эффективности труда педагогов в соответствии с требованиями </a:t>
            </a:r>
            <a:r>
              <a:rPr lang="ru-RU" b="1" dirty="0" err="1"/>
              <a:t>профстандарта</a:t>
            </a:r>
            <a:r>
              <a:rPr lang="ru-RU" b="1" dirty="0"/>
              <a:t> педагога. </a:t>
            </a:r>
          </a:p>
          <a:p>
            <a:pPr marL="0" indent="457200">
              <a:buNone/>
            </a:pPr>
            <a:r>
              <a:rPr lang="ru-RU" b="1" dirty="0"/>
              <a:t>8. С учетом разработанных показателей внести изменения в положение об оплате труда, положение о выплатах стимулирующего характера. </a:t>
            </a:r>
          </a:p>
          <a:p>
            <a:pPr marL="0" indent="457200">
              <a:buNone/>
            </a:pPr>
            <a:r>
              <a:rPr lang="ru-RU" b="1" dirty="0"/>
              <a:t>9. Принять локальные нормативные акты, связанные с оплатой труда педагогического работника, с учетом мнения профсоюзного комитета первичной профорганизации. </a:t>
            </a:r>
          </a:p>
          <a:p>
            <a:pPr marL="0" indent="457200">
              <a:buNone/>
            </a:pPr>
            <a:r>
              <a:rPr lang="ru-RU" b="1" dirty="0"/>
              <a:t>10. Конкретизировать трудовую функцию в соответствии с </a:t>
            </a:r>
            <a:r>
              <a:rPr lang="ru-RU" b="1" dirty="0" err="1"/>
              <a:t>профстандартом</a:t>
            </a:r>
            <a:r>
              <a:rPr lang="ru-RU" b="1" dirty="0"/>
              <a:t> педагога  и условия оплаты труда работника. </a:t>
            </a:r>
          </a:p>
          <a:p>
            <a:pPr marL="0" indent="457200">
              <a:buNone/>
            </a:pPr>
            <a:r>
              <a:rPr lang="ru-RU" b="1" dirty="0"/>
              <a:t>11. Разработать индивидуальные трудовые договоры (дополнительные соглашения) с педагогическими работниками с учетом утвержденной формы примерного трудового договора, с использованием показателей и утвержденных критериев эффективности деятельности педагогических работников организации. </a:t>
            </a:r>
          </a:p>
          <a:p>
            <a:pPr marL="0" indent="457200">
              <a:buNone/>
            </a:pPr>
            <a:r>
              <a:rPr lang="ru-RU" b="1" dirty="0"/>
              <a:t>12. Утвердить измененные должностные инструкции. </a:t>
            </a:r>
          </a:p>
          <a:p>
            <a:pPr marL="0" indent="457200">
              <a:buNone/>
            </a:pPr>
            <a:r>
              <a:rPr lang="ru-RU" b="1" dirty="0"/>
              <a:t>13. Уведомить педагогических  работников об изменении определенных условий трудового договора. </a:t>
            </a:r>
          </a:p>
          <a:p>
            <a:pPr marL="0" indent="457200">
              <a:buNone/>
            </a:pPr>
            <a:r>
              <a:rPr lang="ru-RU" b="1" dirty="0"/>
              <a:t>14. Заключить с работниками </a:t>
            </a:r>
            <a:r>
              <a:rPr lang="ru-RU" b="1" dirty="0" err="1"/>
              <a:t>допсоглашения</a:t>
            </a:r>
            <a:r>
              <a:rPr lang="ru-RU" b="1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534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Поручение президента </a:t>
            </a: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</a:rPr>
              <a:t>рф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 о создании национальной системы учительского роста (№пр-15гс от 02.01.2016)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Существующая система оценки труда педагогов имеет ряд недостатков: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• Нуждается в совершенствовании процедура аттестации педагогов, которая в настоящее время в разных регионах отличается по форме и содержанию;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• Отсутствие разработанных объективных инструментов оценки труда учителя часто приводит к субъективным оценочным решениям, вызывающим трудовые споры;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• Присвоенные почетные звания, как правило, фиксируют итоги долговременной трудовой деятельности, а для молодых педагогов служат лишь отдаленной перспективой оценки их достижений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941168"/>
            <a:ext cx="2154163" cy="16193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4841872"/>
            <a:ext cx="2587730" cy="171868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915816" y="5589240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Портфолио учителя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80312" y="5589240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Компьютерное тестирование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254524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Национальная система учительского роста должна быть структурно обеспеченной и иерархически выстроенной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Введение должностей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354284"/>
            <a:ext cx="7848872" cy="319117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63888" y="5013176"/>
            <a:ext cx="165618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Учитель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4573003"/>
            <a:ext cx="18002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Старший учитель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35996" y="4005064"/>
            <a:ext cx="16921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Ведущий учитель</a:t>
            </a:r>
          </a:p>
        </p:txBody>
      </p:sp>
    </p:spTree>
    <p:extLst>
      <p:ext uri="{BB962C8B-B14F-4D97-AF65-F5344CB8AC3E}">
        <p14:creationId xmlns:p14="http://schemas.microsoft.com/office/powerpoint/2010/main" val="3098908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sz="2600" b="1" dirty="0">
                <a:solidFill>
                  <a:srgbClr val="0070C0"/>
                </a:solidFill>
              </a:rPr>
              <a:t>Первый уровень </a:t>
            </a:r>
            <a:r>
              <a:rPr lang="ru-RU" sz="2600" b="1" dirty="0">
                <a:solidFill>
                  <a:schemeClr val="bg2">
                    <a:lumMod val="10000"/>
                  </a:schemeClr>
                </a:solidFill>
              </a:rPr>
              <a:t>определяется базовым уровнем квалификации в соответствии с полученным образованием. Он предполагает знание учителем своей предметной области, владение стандартными профессиональным компетенциями: умением спланировать и провести урок, организовать проектную и исследовательскую деятельность учащихся, владение методиками воспитательной работы и т.д.   </a:t>
            </a:r>
          </a:p>
          <a:p>
            <a:pPr marL="0" indent="0">
              <a:buNone/>
            </a:pPr>
            <a:endParaRPr lang="ru-RU" sz="26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chemeClr val="bg2">
                    <a:lumMod val="10000"/>
                  </a:schemeClr>
                </a:solidFill>
              </a:rPr>
              <a:t>• </a:t>
            </a:r>
            <a:r>
              <a:rPr lang="ru-RU" sz="2600" b="1" dirty="0">
                <a:solidFill>
                  <a:srgbClr val="0070C0"/>
                </a:solidFill>
              </a:rPr>
              <a:t>Старший учитель </a:t>
            </a:r>
            <a:r>
              <a:rPr lang="ru-RU" sz="2600" b="1" dirty="0">
                <a:solidFill>
                  <a:schemeClr val="bg2">
                    <a:lumMod val="10000"/>
                  </a:schemeClr>
                </a:solidFill>
              </a:rPr>
              <a:t>– владеет передовыми педагогическими практиками и может продемонстрировать их своим коллегам, доказывая их эффективность, строит свою  работу на основе анализа конкретного контингента учащихся с учетом их реальных учебных возможностей, состояния психофизического здоровья. Старший учитель способен проектировать индивидуальные образовательные программы обучения и развития детей, оказывать помощь коллегам в их реализации.  </a:t>
            </a:r>
          </a:p>
          <a:p>
            <a:pPr marL="0" indent="0">
              <a:buNone/>
            </a:pPr>
            <a:endParaRPr lang="ru-RU" sz="26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chemeClr val="bg2">
                    <a:lumMod val="10000"/>
                  </a:schemeClr>
                </a:solidFill>
              </a:rPr>
              <a:t>• </a:t>
            </a:r>
            <a:r>
              <a:rPr lang="ru-RU" sz="2600" b="1" dirty="0">
                <a:solidFill>
                  <a:srgbClr val="0070C0"/>
                </a:solidFill>
              </a:rPr>
              <a:t>Ведущий учитель </a:t>
            </a:r>
            <a:r>
              <a:rPr lang="ru-RU" sz="2600" b="1" dirty="0">
                <a:solidFill>
                  <a:schemeClr val="bg2">
                    <a:lumMod val="10000"/>
                  </a:schemeClr>
                </a:solidFill>
              </a:rPr>
              <a:t>- обладает всеми необходимыми квалификациями старшего учителя, но, кроме того, координирует деятельность всех субъектов образовательного процесса (педагогов, дефектологов, психологов и т.д.), отслеживает динамику развития каждого ребенка. По сути дела, он главный интегратор в школе, осуществляющий содержательное педагогическое управление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3862533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Последовательность  шагов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165832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3008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Выявление профессиональных  дефицитов педагогических работников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Федеральный уровень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• Исследования компетенций учителей 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• Мониторинг образовательных результатов (ЕГЭ, ОГЭ, НИКО, ВПР…)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Проблемы: 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• не все категории педагогических работников охвачены, инструменты в стадии апробации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• дефициты не относятся к деятельности к конкретного учителя   </a:t>
            </a:r>
          </a:p>
          <a:p>
            <a:pPr marL="0" indent="0">
              <a:buNone/>
            </a:pP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Региональный уровень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• Процедура аттестации педагогических работников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• Мониторинг образовательных результатов (ЕГЭ, ОГЭ, НИКО, ВПР…)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Проблемы: 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• обобщённые результаты об уровне компетентности и выявленных дефицитах отсутствуют, высокая степень формализации процедуры,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• дефициты не относятся к деятельности конкретного учителя</a:t>
            </a:r>
          </a:p>
        </p:txBody>
      </p:sp>
    </p:spTree>
    <p:extLst>
      <p:ext uri="{BB962C8B-B14F-4D97-AF65-F5344CB8AC3E}">
        <p14:creationId xmlns:p14="http://schemas.microsoft.com/office/powerpoint/2010/main" val="4249685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Разработка и реализации новых программ ПК и ПП, направленных на педагогический рост и повышение качества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•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Программы ПК и ПП, направленные на совершенствование актуальных направлений развития образования  </a:t>
            </a:r>
          </a:p>
          <a:p>
            <a:pPr marL="0" indent="0">
              <a:buNone/>
            </a:pP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• Модульные вариативные программы ПК и ПП, направленные на профессиональное развитие педагога (профессиональные компетенции общие и специальные) </a:t>
            </a:r>
          </a:p>
          <a:p>
            <a:pPr marL="0" indent="0">
              <a:buNone/>
            </a:pP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• Программы ПК И ПП, направленные на формирование дополнительных квалификаций</a:t>
            </a:r>
          </a:p>
        </p:txBody>
      </p:sp>
    </p:spTree>
    <p:extLst>
      <p:ext uri="{BB962C8B-B14F-4D97-AF65-F5344CB8AC3E}">
        <p14:creationId xmlns:p14="http://schemas.microsoft.com/office/powerpoint/2010/main" val="1168151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Приказ </a:t>
            </a: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</a:rPr>
              <a:t>Минобрнауки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 России от 26.07.2017 № 703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«Об утверждении Плана мероприятий («дорожной карты»)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по формированию и введению национальной системы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учительского роста»</a:t>
            </a:r>
          </a:p>
        </p:txBody>
      </p:sp>
    </p:spTree>
    <p:extLst>
      <p:ext uri="{BB962C8B-B14F-4D97-AF65-F5344CB8AC3E}">
        <p14:creationId xmlns:p14="http://schemas.microsoft.com/office/powerpoint/2010/main" val="3857667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chemeClr val="bg2">
                    <a:lumMod val="10000"/>
                  </a:schemeClr>
                </a:solidFill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7675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779912" y="609600"/>
            <a:ext cx="5135488" cy="4800600"/>
          </a:xfrm>
        </p:spPr>
        <p:txBody>
          <a:bodyPr/>
          <a:lstStyle/>
          <a:p>
            <a:pPr marL="0" indent="0">
              <a:buNone/>
            </a:pPr>
            <a:endParaRPr lang="en-US" sz="2400" b="1" dirty="0">
              <a:latin typeface="+mj-lt"/>
            </a:endParaRPr>
          </a:p>
          <a:p>
            <a:pPr marL="0" indent="0">
              <a:buNone/>
            </a:pPr>
            <a:r>
              <a:rPr lang="ru-RU" sz="2600" b="1" dirty="0"/>
              <a:t>«В деле обучения и воспитания, во всем школьном деле ничего нельзя улучшить, минуя голову учителя»</a:t>
            </a:r>
            <a:endParaRPr lang="ru-RU" sz="2600" dirty="0"/>
          </a:p>
          <a:p>
            <a:pPr marL="0" indent="0">
              <a:buNone/>
            </a:pPr>
            <a:endParaRPr lang="en-US" sz="2400" b="1" dirty="0"/>
          </a:p>
          <a:p>
            <a:pPr marL="0" indent="0" algn="r">
              <a:buNone/>
            </a:pPr>
            <a:r>
              <a:rPr lang="ru-RU" sz="2400" b="1" i="1" dirty="0"/>
              <a:t>Константин </a:t>
            </a:r>
            <a:r>
              <a:rPr lang="en-US" sz="2400" b="1" i="1" dirty="0"/>
              <a:t> </a:t>
            </a:r>
            <a:r>
              <a:rPr lang="ru-RU" sz="2400" b="1" i="1" dirty="0"/>
              <a:t>Дмитриевич </a:t>
            </a:r>
            <a:endParaRPr lang="en-US" sz="2400" b="1" i="1" dirty="0"/>
          </a:p>
          <a:p>
            <a:pPr marL="0" indent="0" algn="r">
              <a:buNone/>
            </a:pPr>
            <a:r>
              <a:rPr lang="ru-RU" sz="2400" b="1" i="1" dirty="0"/>
              <a:t>Ушинский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41" y="1196752"/>
            <a:ext cx="2953389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6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955576"/>
          </a:xfrm>
        </p:spPr>
        <p:txBody>
          <a:bodyPr>
            <a:normAutofit/>
          </a:bodyPr>
          <a:lstStyle/>
          <a:p>
            <a:r>
              <a:rPr lang="ru-RU" sz="2800" b="1" dirty="0"/>
              <a:t>НЕОБХОДИМОСТЬ ПЕРИОДИЧЕСКОГО ПЕРЕСМОТРА ПРОФЕССИОНАЛЬНОГО СТАНДАРТА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12088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/>
              <a:t>Меняется мир – меняется стандарт 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200" b="1" dirty="0"/>
          </a:p>
          <a:p>
            <a:pPr marL="0" indent="0">
              <a:buNone/>
            </a:pPr>
            <a:endParaRPr lang="ru-RU" sz="2200" b="1" dirty="0"/>
          </a:p>
          <a:p>
            <a:pPr marL="0" indent="0">
              <a:buNone/>
            </a:pPr>
            <a:r>
              <a:rPr lang="ru-RU" sz="2200" b="1" dirty="0"/>
              <a:t>Наполнение  профессионального  стандарта  педагога  новыми компетенциями: </a:t>
            </a:r>
          </a:p>
          <a:p>
            <a:pPr marL="0" indent="0">
              <a:buNone/>
            </a:pPr>
            <a:r>
              <a:rPr lang="ru-RU" sz="2200" b="1" dirty="0"/>
              <a:t>• Работа с одаренными обучающимися; </a:t>
            </a:r>
          </a:p>
          <a:p>
            <a:pPr marL="0" indent="0">
              <a:buNone/>
            </a:pPr>
            <a:r>
              <a:rPr lang="ru-RU" sz="2200" b="1" dirty="0"/>
              <a:t>• Работа в условиях реализации школой программ инклюзивного образования; </a:t>
            </a:r>
          </a:p>
          <a:p>
            <a:pPr marL="0" indent="0">
              <a:buNone/>
            </a:pPr>
            <a:r>
              <a:rPr lang="ru-RU" sz="2200" b="1" dirty="0"/>
              <a:t>• Преподавание русского языка учащимся, для которых он не является родным; </a:t>
            </a:r>
          </a:p>
          <a:p>
            <a:pPr marL="0" indent="0">
              <a:buNone/>
            </a:pPr>
            <a:r>
              <a:rPr lang="ru-RU" sz="2200" b="1" dirty="0"/>
              <a:t>• Работа с обучающимися массовых школ, имеющими проблемы в развитии; </a:t>
            </a:r>
          </a:p>
          <a:p>
            <a:pPr marL="0" indent="0">
              <a:buNone/>
            </a:pPr>
            <a:r>
              <a:rPr lang="ru-RU" sz="2200" b="1" dirty="0"/>
              <a:t>• Работа с </a:t>
            </a:r>
            <a:r>
              <a:rPr lang="ru-RU" sz="2200" b="1" dirty="0" err="1"/>
              <a:t>девиантными</a:t>
            </a:r>
            <a:r>
              <a:rPr lang="ru-RU" sz="2200" b="1" dirty="0"/>
              <a:t> социально запущенными обучающимися, имеющими серьезные отклонения в поведении; </a:t>
            </a:r>
          </a:p>
          <a:p>
            <a:pPr marL="0" indent="0">
              <a:buNone/>
            </a:pPr>
            <a:r>
              <a:rPr lang="ru-RU" sz="2200" b="1" dirty="0"/>
              <a:t>• Мониторинг и экспертиза качества обучения, соответствующие международным стандартам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952" y="1916832"/>
            <a:ext cx="2779801" cy="15636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872729"/>
            <a:ext cx="1867997" cy="165184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4168" y="1916832"/>
            <a:ext cx="2448272" cy="162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7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Autofit/>
          </a:bodyPr>
          <a:lstStyle/>
          <a:p>
            <a:r>
              <a:rPr lang="ru-RU" sz="2800" b="1" dirty="0"/>
              <a:t>КОНСТРУКТИВНЫЙ ВЗГЛЯД </a:t>
            </a:r>
            <a:br>
              <a:rPr lang="ru-RU" sz="2800" b="1" dirty="0"/>
            </a:br>
            <a:r>
              <a:rPr lang="ru-RU" sz="2800" b="1" dirty="0"/>
              <a:t>НА </a:t>
            </a:r>
            <a:r>
              <a:rPr lang="ru-RU" sz="2800" b="1" dirty="0" err="1"/>
              <a:t>пРОФЕССИОНАЛЬНЫЙ</a:t>
            </a:r>
            <a:r>
              <a:rPr lang="ru-RU" sz="2800" b="1" dirty="0"/>
              <a:t> 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•</a:t>
            </a:r>
            <a:r>
              <a:rPr lang="ru-RU" b="1" dirty="0"/>
              <a:t> </a:t>
            </a:r>
            <a:r>
              <a:rPr lang="ru-RU" sz="2400" b="1" dirty="0"/>
              <a:t>Стандарт – инструмент реализации стратегии образования в меняющемся мире </a:t>
            </a:r>
          </a:p>
          <a:p>
            <a:pPr marL="0" indent="0">
              <a:buNone/>
            </a:pPr>
            <a:r>
              <a:rPr lang="ru-RU" sz="2400" b="1" dirty="0"/>
              <a:t>• Стандарт – инструмент повышения качества образования и выхода отечественного образования на международный уровень </a:t>
            </a:r>
          </a:p>
          <a:p>
            <a:pPr marL="0" indent="0">
              <a:buNone/>
            </a:pPr>
            <a:r>
              <a:rPr lang="ru-RU" sz="2400" b="1" dirty="0"/>
              <a:t>• Стандарт – объективный  измеритель квалификации учителя </a:t>
            </a:r>
          </a:p>
          <a:p>
            <a:pPr marL="0" indent="0">
              <a:buNone/>
            </a:pPr>
            <a:r>
              <a:rPr lang="ru-RU" sz="2400" b="1" dirty="0"/>
              <a:t>• Стандарт – симбиоз ремесла и творчества </a:t>
            </a:r>
          </a:p>
          <a:p>
            <a:pPr marL="0" indent="0">
              <a:buNone/>
            </a:pPr>
            <a:r>
              <a:rPr lang="ru-RU" sz="2400" b="1" dirty="0"/>
              <a:t>• Стандарт – средство отбора педагогических кадров в учреждения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391558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438" y="3861048"/>
            <a:ext cx="3211446" cy="2441960"/>
          </a:xfrm>
        </p:spPr>
      </p:pic>
      <p:sp>
        <p:nvSpPr>
          <p:cNvPr id="4" name="Прямоугольник 3"/>
          <p:cNvSpPr/>
          <p:nvPr/>
        </p:nvSpPr>
        <p:spPr>
          <a:xfrm>
            <a:off x="1054592" y="2871142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Инвариант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2852936"/>
            <a:ext cx="23762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Вариативная часть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1543576"/>
            <a:ext cx="28693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СТРУКТУРА СТАНДАРТА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267744" y="2276872"/>
            <a:ext cx="1440160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20072" y="2276872"/>
            <a:ext cx="1692188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78076" y="4653136"/>
            <a:ext cx="38164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400" b="1" dirty="0">
                <a:solidFill>
                  <a:schemeClr val="bg1"/>
                </a:solidFill>
              </a:rPr>
              <a:t>Знание предмета </a:t>
            </a:r>
          </a:p>
          <a:p>
            <a:pPr marL="342900" indent="-342900">
              <a:buAutoNum type="arabicPeriod"/>
            </a:pPr>
            <a:r>
              <a:rPr lang="ru-RU" sz="1400" b="1" dirty="0">
                <a:solidFill>
                  <a:schemeClr val="bg1"/>
                </a:solidFill>
              </a:rPr>
              <a:t>Владение информационными технологиями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3789040"/>
            <a:ext cx="38296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Новые профессиональные компетенции 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2755" y="4221088"/>
            <a:ext cx="2227347" cy="185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57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chemeClr val="bg2">
                    <a:lumMod val="10000"/>
                  </a:schemeClr>
                </a:solidFill>
              </a:rPr>
              <a:t>ВАРИАТИВНАЯ ЧАСТЬ СТАНДАРТА – ИНСТРУМЕНТ РЕАЛИЗАЦИИ СТРАТЕГИИ ОБРАЗОВАНИЯ В МЕНЯЮЩЕМСЯ МИРЕ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1556792"/>
            <a:ext cx="3516794" cy="1977231"/>
          </a:xfrm>
        </p:spPr>
      </p:pic>
      <p:sp>
        <p:nvSpPr>
          <p:cNvPr id="5" name="Прямоугольник 4"/>
          <p:cNvSpPr/>
          <p:nvPr/>
        </p:nvSpPr>
        <p:spPr>
          <a:xfrm>
            <a:off x="1570183" y="378904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Вариативная часть стандарта – ориентир  развития </a:t>
            </a:r>
          </a:p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на ближайшую и отдаленную перспективу</a:t>
            </a:r>
          </a:p>
          <a:p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797152"/>
            <a:ext cx="3816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Вариативную часть нельзя немедленно предъявлять в качестве нормативного требования к деятельности учителя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4806644"/>
            <a:ext cx="2880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Нельзя требовать от педагогов того, чему их специально не обучали</a:t>
            </a:r>
          </a:p>
        </p:txBody>
      </p:sp>
      <p:cxnSp>
        <p:nvCxnSpPr>
          <p:cNvPr id="9" name="Прямая со стрелкой 8"/>
          <p:cNvCxnSpPr>
            <a:endCxn id="6" idx="0"/>
          </p:cNvCxnSpPr>
          <p:nvPr/>
        </p:nvCxnSpPr>
        <p:spPr>
          <a:xfrm flipH="1">
            <a:off x="2159732" y="4437112"/>
            <a:ext cx="1548172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04048" y="4437112"/>
            <a:ext cx="1872208" cy="3695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4811936"/>
            <a:ext cx="1040904" cy="104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596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Внедрение профессионального стандарта педагога (системный подход)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8991600" cy="5616624"/>
          </a:xfrm>
        </p:spPr>
        <p:txBody>
          <a:bodyPr/>
          <a:lstStyle/>
          <a:p>
            <a:pPr marL="0" indent="0">
              <a:buNone/>
            </a:pP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526349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Профессиональный стандарт педагога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1495906"/>
            <a:ext cx="2448272" cy="17281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1494451"/>
            <a:ext cx="1152128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</a:rPr>
              <a:t>Оценка результатов  обучения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1494451"/>
            <a:ext cx="100811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</a:rPr>
              <a:t>Новая процедура аттестации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668344" y="1484784"/>
            <a:ext cx="1224136" cy="8752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</a:rPr>
              <a:t>Национальная система учительского роста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1700808"/>
            <a:ext cx="864096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</a:rPr>
              <a:t>ФГОСы</a:t>
            </a:r>
            <a:endParaRPr lang="ru-RU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1569681"/>
            <a:ext cx="864096" cy="10801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2">
                    <a:lumMod val="10000"/>
                  </a:schemeClr>
                </a:solidFill>
              </a:rPr>
              <a:t>Адаптированные основные образовательные  программы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2206224"/>
            <a:ext cx="1368152" cy="8640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bg2">
                    <a:lumMod val="10000"/>
                  </a:schemeClr>
                </a:solidFill>
              </a:rPr>
              <a:t>Дошкольное обр. Начальное общее обр. Основное общее обр. Среднее общее обр. 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347864" y="1844824"/>
            <a:ext cx="288032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43508" y="3717032"/>
            <a:ext cx="6696744" cy="936104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Модернизация системы подготовки и переподготовки кадров (овладение новыми профессиональными компетенциями) </a:t>
            </a:r>
          </a:p>
        </p:txBody>
      </p:sp>
      <p:sp>
        <p:nvSpPr>
          <p:cNvPr id="19" name="Прямоугольник с одним вырезанным скругленным углом 18"/>
          <p:cNvSpPr/>
          <p:nvPr/>
        </p:nvSpPr>
        <p:spPr>
          <a:xfrm>
            <a:off x="395536" y="5301208"/>
            <a:ext cx="1872208" cy="720080"/>
          </a:xfrm>
          <a:prstGeom prst="snip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Модернизация Педагогического образования </a:t>
            </a:r>
          </a:p>
        </p:txBody>
      </p:sp>
      <p:sp>
        <p:nvSpPr>
          <p:cNvPr id="20" name="Прямоугольник с одним вырезанным скругленным углом 19"/>
          <p:cNvSpPr/>
          <p:nvPr/>
        </p:nvSpPr>
        <p:spPr>
          <a:xfrm>
            <a:off x="2627784" y="5301208"/>
            <a:ext cx="2664296" cy="720080"/>
          </a:xfrm>
          <a:prstGeom prst="snip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Модернизация системы повышения квалификации </a:t>
            </a:r>
          </a:p>
        </p:txBody>
      </p:sp>
      <p:sp>
        <p:nvSpPr>
          <p:cNvPr id="21" name="Прямоугольник с одним вырезанным скругленным углом 20"/>
          <p:cNvSpPr/>
          <p:nvPr/>
        </p:nvSpPr>
        <p:spPr>
          <a:xfrm>
            <a:off x="5652120" y="5301208"/>
            <a:ext cx="1872208" cy="720080"/>
          </a:xfrm>
          <a:prstGeom prst="snip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Методическая работа в школе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50395" y="2782288"/>
            <a:ext cx="1368152" cy="576064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Эффективный контракт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1979712" y="1922393"/>
            <a:ext cx="216024" cy="45719"/>
          </a:xfrm>
          <a:prstGeom prst="rightArrow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4644008" y="1844824"/>
            <a:ext cx="288032" cy="45719"/>
          </a:xfrm>
          <a:prstGeom prst="rightArrow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6084168" y="1844824"/>
            <a:ext cx="288032" cy="45719"/>
          </a:xfrm>
          <a:prstGeom prst="rightArrow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7380312" y="1867683"/>
            <a:ext cx="288032" cy="45719"/>
          </a:xfrm>
          <a:prstGeom prst="rightArrow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8280412" y="2360002"/>
            <a:ext cx="45719" cy="422286"/>
          </a:xfrm>
          <a:prstGeom prst="downArrow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259632" y="2360002"/>
            <a:ext cx="828092" cy="135703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347864" y="3224098"/>
            <a:ext cx="0" cy="492934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4788024" y="2109741"/>
            <a:ext cx="576064" cy="1607291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259632" y="4581128"/>
            <a:ext cx="0" cy="72008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491880" y="4653136"/>
            <a:ext cx="0" cy="648072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5940152" y="4581128"/>
            <a:ext cx="0" cy="72008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59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Цель перехода на уровневый профессиональный 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200" b="1" dirty="0"/>
              <a:t>Повышение качества обучения и воспитания детей;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/>
              <a:t> Рост социального престижа педагогического труда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3212976"/>
            <a:ext cx="3960440" cy="254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214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648072"/>
          </a:xfrm>
        </p:spPr>
        <p:txBody>
          <a:bodyPr>
            <a:normAutofit/>
          </a:bodyPr>
          <a:lstStyle/>
          <a:p>
            <a:r>
              <a:rPr lang="ru-RU" sz="2400" b="1" dirty="0"/>
              <a:t>Алгоритм подготовки к внедрению </a:t>
            </a:r>
            <a:r>
              <a:rPr lang="ru-RU" sz="2400" b="1" dirty="0" err="1"/>
              <a:t>профстандарта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4968552"/>
          </a:xfrm>
        </p:spPr>
        <p:txBody>
          <a:bodyPr>
            <a:normAutofit fontScale="55000" lnSpcReduction="20000"/>
          </a:bodyPr>
          <a:lstStyle/>
          <a:p>
            <a:pPr marL="0" indent="457200">
              <a:buNone/>
            </a:pPr>
            <a:r>
              <a:rPr lang="ru-RU" b="1" dirty="0"/>
              <a:t>1. Создать в организации комиссию по организации работы, связанной с введением эффективного контракта, основные положения которого основаны на </a:t>
            </a:r>
            <a:r>
              <a:rPr lang="ru-RU" b="1" dirty="0" err="1"/>
              <a:t>профстандарте</a:t>
            </a:r>
            <a:r>
              <a:rPr lang="ru-RU" b="1" dirty="0"/>
              <a:t> педагога. </a:t>
            </a:r>
          </a:p>
          <a:p>
            <a:pPr marL="0" indent="457200">
              <a:buNone/>
            </a:pPr>
            <a:r>
              <a:rPr lang="ru-RU" b="1" dirty="0"/>
              <a:t>2. Учредителю разработать показатели эффективности деятельности педагогов, основанные на </a:t>
            </a:r>
            <a:r>
              <a:rPr lang="ru-RU" b="1" dirty="0" err="1"/>
              <a:t>профстандарте</a:t>
            </a:r>
            <a:r>
              <a:rPr lang="ru-RU" b="1" dirty="0"/>
              <a:t> педагога, и внести в муниципальное задание по оказанию организацией услуг определенного типа. </a:t>
            </a:r>
          </a:p>
          <a:p>
            <a:pPr marL="0" indent="457200">
              <a:buNone/>
            </a:pPr>
            <a:r>
              <a:rPr lang="ru-RU" b="1" dirty="0"/>
              <a:t>3. Каждой образовательной организации ознакомиться с механизмом оценивания, системой мониторинга достижения  показателей эффективности деятельности педагогов, основанных на </a:t>
            </a:r>
            <a:r>
              <a:rPr lang="ru-RU" b="1" dirty="0" err="1"/>
              <a:t>профстандарте</a:t>
            </a:r>
            <a:r>
              <a:rPr lang="ru-RU" b="1" dirty="0"/>
              <a:t> педагога. </a:t>
            </a:r>
          </a:p>
          <a:p>
            <a:pPr marL="0" indent="457200">
              <a:buNone/>
            </a:pPr>
            <a:r>
              <a:rPr lang="ru-RU" b="1" dirty="0"/>
              <a:t>4. Провести разъяснительную работу в трудовом коллективе по вопросам введения эффективного контракта, соответствующего требованиям </a:t>
            </a:r>
            <a:r>
              <a:rPr lang="ru-RU" b="1" dirty="0" err="1"/>
              <a:t>профстандарта</a:t>
            </a:r>
            <a:r>
              <a:rPr lang="ru-RU" b="1" dirty="0"/>
              <a:t> педагога. </a:t>
            </a:r>
          </a:p>
          <a:p>
            <a:pPr marL="0" indent="457200">
              <a:buNone/>
            </a:pPr>
            <a:r>
              <a:rPr lang="ru-RU" b="1" dirty="0"/>
              <a:t>5. Создать на официальном сайте раздел «Оценка эффективности деятельности организации в условиях действия </a:t>
            </a:r>
            <a:r>
              <a:rPr lang="ru-RU" b="1" dirty="0" err="1"/>
              <a:t>профстандарта</a:t>
            </a:r>
            <a:r>
              <a:rPr lang="ru-RU" b="1" dirty="0"/>
              <a:t> педагога» для представления нормативных и распорядительных документов по вопросам перехода на систему эффективных контрактов. </a:t>
            </a:r>
          </a:p>
          <a:p>
            <a:pPr marL="0" indent="457200">
              <a:buNone/>
            </a:pPr>
            <a:r>
              <a:rPr lang="ru-RU" b="1" dirty="0"/>
              <a:t>6. Проанализировать действующие трудовые договоры работников на предмет их соответствия ст. 57 ТК РФ (содержание ТД) и Приказу Минтруда РФ № 167н (рекомендации по оформлению трудовых отношений). </a:t>
            </a:r>
          </a:p>
        </p:txBody>
      </p:sp>
    </p:spTree>
    <p:extLst>
      <p:ext uri="{BB962C8B-B14F-4D97-AF65-F5344CB8AC3E}">
        <p14:creationId xmlns:p14="http://schemas.microsoft.com/office/powerpoint/2010/main" val="1959007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271</TotalTime>
  <Words>1113</Words>
  <Application>Microsoft Office PowerPoint</Application>
  <PresentationFormat>Экран (4:3)</PresentationFormat>
  <Paragraphs>126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Franklin Gothic Book</vt:lpstr>
      <vt:lpstr>Franklin Gothic Medium</vt:lpstr>
      <vt:lpstr>Times New Roman</vt:lpstr>
      <vt:lpstr>Wingdings</vt:lpstr>
      <vt:lpstr>Wingdings 2</vt:lpstr>
      <vt:lpstr>Трек</vt:lpstr>
      <vt:lpstr>Система сопровождения профессионального роста педагога </vt:lpstr>
      <vt:lpstr>Презентация PowerPoint</vt:lpstr>
      <vt:lpstr>НЕОБХОДИМОСТЬ ПЕРИОДИЧЕСКОГО ПЕРЕСМОТРА ПРОФЕССИОНАЛЬНОГО СТАНДАРТА </vt:lpstr>
      <vt:lpstr>КОНСТРУКТИВНЫЙ ВЗГЛЯД  НА пРОФЕССИОНАЛЬНЫЙ СТАНДАРТ</vt:lpstr>
      <vt:lpstr>Презентация PowerPoint</vt:lpstr>
      <vt:lpstr>ВАРИАТИВНАЯ ЧАСТЬ СТАНДАРТА – ИНСТРУМЕНТ РЕАЛИЗАЦИИ СТРАТЕГИИ ОБРАЗОВАНИЯ В МЕНЯЮЩЕМСЯ МИРЕ</vt:lpstr>
      <vt:lpstr>Внедрение профессионального стандарта педагога (системный подход)</vt:lpstr>
      <vt:lpstr>Цель перехода на уровневый профессиональный стандарт</vt:lpstr>
      <vt:lpstr>Алгоритм подготовки к внедрению профстандарта</vt:lpstr>
      <vt:lpstr>Алгоритм подготовки к внедрению профстандарта</vt:lpstr>
      <vt:lpstr>Поручение президента рф о создании национальной системы учительского роста (№пр-15гс от 02.01.2016)</vt:lpstr>
      <vt:lpstr>Национальная система учительского роста должна быть структурно обеспеченной и иерархически выстроенной</vt:lpstr>
      <vt:lpstr>Презентация PowerPoint</vt:lpstr>
      <vt:lpstr>Последовательность  шагов</vt:lpstr>
      <vt:lpstr>Выявление профессиональных  дефицитов педагогических работников</vt:lpstr>
      <vt:lpstr>Разработка и реализации новых программ ПК и ПП, направленных на педагогический рост и повышение качества образования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сопровождения профессионального роста педагога</dc:title>
  <dc:creator>User</dc:creator>
  <cp:lastModifiedBy>Когыльничан Виктор Леонидович (КОГОАУ ДПО ИРО Кировской области)</cp:lastModifiedBy>
  <cp:revision>20</cp:revision>
  <dcterms:created xsi:type="dcterms:W3CDTF">2017-08-16T18:38:26Z</dcterms:created>
  <dcterms:modified xsi:type="dcterms:W3CDTF">2017-12-18T09:44:10Z</dcterms:modified>
</cp:coreProperties>
</file>