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0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16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38069" y="1111166"/>
            <a:ext cx="7407447" cy="453289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для обучающихся с задержкой психического развития в общеобразовательных организациях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738" y="148471"/>
            <a:ext cx="8671033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Федеральный Закон от 29.12.2012 №273-ФЗ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</a:p>
          <a:p>
            <a:pPr marL="72000" algn="just">
              <a:spcBef>
                <a:spcPts val="600"/>
              </a:spcBef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Статья 5.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Право на образование</a:t>
            </a:r>
          </a:p>
          <a:p>
            <a:pPr marL="72000" algn="just">
              <a:spcBef>
                <a:spcPts val="600"/>
              </a:spcBef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Статья 44.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Права, обязанности и ответственность в сфере образования родителей (законных представителей) несовершеннолетних обучающихся</a:t>
            </a:r>
          </a:p>
          <a:p>
            <a:pPr marL="72000" algn="just">
              <a:spcBef>
                <a:spcPts val="600"/>
              </a:spcBef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Статья 48.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Обязанности и ответственность педагогических работников</a:t>
            </a:r>
          </a:p>
          <a:p>
            <a:pPr marL="72000" algn="just">
              <a:spcBef>
                <a:spcPts val="600"/>
              </a:spcBef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Статья 55.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требования к приему на обучение в организацию,  осуществляющую образовательную деятельность</a:t>
            </a:r>
          </a:p>
          <a:p>
            <a:pPr marL="72000" algn="just">
              <a:spcBef>
                <a:spcPts val="600"/>
              </a:spcBef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Статья 58.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Промежуточная аттестация обучающихся</a:t>
            </a:r>
          </a:p>
          <a:p>
            <a:pPr marL="72000" algn="just">
              <a:spcBef>
                <a:spcPts val="600"/>
              </a:spcBef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Статья 60.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Документы об образовании и (или) о квалификации. Документы об обучении</a:t>
            </a:r>
          </a:p>
          <a:p>
            <a:pPr marL="72000" algn="just">
              <a:spcBef>
                <a:spcPts val="600"/>
              </a:spcBef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Статья 67.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Организация приема на обучение по основным общеобразовательным программам</a:t>
            </a:r>
          </a:p>
          <a:p>
            <a:pPr marL="72000" algn="just">
              <a:spcBef>
                <a:spcPts val="600"/>
              </a:spcBef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Статья 79.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Организация получения образования обучающимися с ограниченными возможностями здоровья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79452" y="415498"/>
            <a:ext cx="863332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Нормативно-правовая основа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организации образования обучающихся с ЗПР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образования и науки Российской Федерации от 06.10.2009 №373 «Об утверждении и введении в действие федеральных государственных образовательных стандартов начального общего образования»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образования и науки Российской Федерации от 26.11.2010 №1241 «О внесении изменений в федеральный государственный образовательный стандарт начального общего образования, утвержденный приказом Министерства образования и науки Российской Федерации от 06.10.2009 № 373»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образования и науки Российской Федерации от 22.09.2011 №2357 «О внесении изменений в федеральный государственный образовательный стандарт начального общего образования, утвержденный приказом Министерства образования и науки Российской Федерации от 06.10.2009 № 373»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образования и науки Российской Федерации от 17.12.2010 №1897 «Об утверждении и введении в действие федеральных государственных образовательных стандартов основного общего образования»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образования и науки Российской Федерации от 10.04.2002 №29/2065-п «Об утверждении учебных планов специальных (коррекционных) образовательных учреждений для обучающихся, воспитанников с отклонениями в развитии»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Примерная основная общеобразовательная программа образовательного учреждения. Начальная школа, сост. Е,В, Савинов (М.: Просвещение, 2012), где представлен базисный учебный план образовательных учреждений РФ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 к условиям и организации обучения в общеобразовательных учреждениях, утвержденные постановлением Главного санитарного врача РФ от 29.12.2010 № 189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19.12.2014 №1598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441436" y="2204580"/>
          <a:ext cx="8406002" cy="3908121"/>
        </p:xfrm>
        <a:graphic>
          <a:graphicData uri="http://schemas.openxmlformats.org/drawingml/2006/table">
            <a:tbl>
              <a:tblPr/>
              <a:tblGrid>
                <a:gridCol w="3730883"/>
                <a:gridCol w="1911502"/>
                <a:gridCol w="1554536"/>
                <a:gridCol w="587269"/>
                <a:gridCol w="621812"/>
              </a:tblGrid>
              <a:tr h="570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  <a:cs typeface="Times New Roman"/>
                        </a:rPr>
                        <a:t>№ </a:t>
                      </a:r>
                      <a:r>
                        <a:rPr lang="ru-RU" sz="1400" b="1" kern="1200" dirty="0" err="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  <a:cs typeface="Times New Roman"/>
                        </a:rPr>
                        <a:t>п</a:t>
                      </a:r>
                      <a:r>
                        <a:rPr lang="ru-RU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  <a:cs typeface="Times New Roman"/>
                        </a:rPr>
                        <a:t>/</a:t>
                      </a:r>
                      <a:r>
                        <a:rPr lang="ru-RU" sz="1400" b="1" kern="1200" dirty="0" err="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  <a:cs typeface="Times New Roman"/>
                        </a:rPr>
                        <a:t>п</a:t>
                      </a:r>
                      <a:r>
                        <a:rPr lang="ru-RU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A2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  <a:cs typeface="Times New Roman"/>
                        </a:rPr>
                        <a:t>1 в.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A2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  <a:cs typeface="Times New Roman"/>
                        </a:rPr>
                        <a:t>2 в.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A2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  <a:cs typeface="Times New Roman"/>
                        </a:rPr>
                        <a:t>3 в.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A2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  <a:cs typeface="Times New Roman"/>
                        </a:rPr>
                        <a:t>4 в.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A22E"/>
                    </a:solidFill>
                  </a:tcPr>
                </a:tc>
              </a:tr>
              <a:tr h="6091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/>
                          <a:cs typeface="Times New Roman" pitchFamily="18" charset="0"/>
                        </a:rPr>
                        <a:t>ЗПР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/>
                          <a:cs typeface="Times New Roman" pitchFamily="18" charset="0"/>
                        </a:rPr>
                        <a:t>Max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/>
                          <a:cs typeface="Times New Roman" pitchFamily="18" charset="0"/>
                        </a:rPr>
                        <a:t>4/25  ИО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/>
                          <a:cs typeface="Times New Roman" pitchFamily="18" charset="0"/>
                        </a:rPr>
                        <a:t>12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/>
                          <a:cs typeface="Times New Roman" pitchFamily="18" charset="0"/>
                        </a:rPr>
                        <a:t>нет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/>
                          <a:cs typeface="Times New Roman" pitchFamily="18" charset="0"/>
                        </a:rPr>
                        <a:t>нет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</a:tr>
              <a:tr h="6494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Образовательная программа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АОП/АООП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АООП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</a:tr>
              <a:tr h="64948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освоения НОО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года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</a:tr>
              <a:tr h="6494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Внеурочная деятельность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 ч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ч.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</a:tr>
              <a:tr h="78002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Коррекционно-развивающая область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 ч.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 ч.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226" y="184694"/>
            <a:ext cx="861987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адаптированная основная общеобразовательная программа начального общего образования обучающихся с задержкой психического развития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одобрена решением федерального учебно-методического объединения по общему образованию (протокол от 22 декабря 2015 г. № 4/15)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822520"/>
            <a:ext cx="6974930" cy="1265129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Шутова Надежда Владимировна,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консультант отдела защиты прав детей министерства образования Кировской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2154476"/>
            <a:ext cx="7074074" cy="76408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131</TotalTime>
  <Words>126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Slipstream</vt:lpstr>
      <vt:lpstr>Слайд 1</vt:lpstr>
      <vt:lpstr>Слайд 2</vt:lpstr>
      <vt:lpstr>Слайд 3</vt:lpstr>
      <vt:lpstr>Слайд 4</vt:lpstr>
      <vt:lpstr>Шутова Надежда Владимировна, консультант отдела защиты прав детей министерства образования Кировской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Торхова Елена Клавдиевна</dc:creator>
  <cp:lastModifiedBy>ARM-7</cp:lastModifiedBy>
  <cp:revision>21</cp:revision>
  <dcterms:created xsi:type="dcterms:W3CDTF">2014-09-16T21:39:42Z</dcterms:created>
  <dcterms:modified xsi:type="dcterms:W3CDTF">2017-06-22T08:12:31Z</dcterms:modified>
</cp:coreProperties>
</file>