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C4AC-2555-4E4A-9EFD-60FD7D8A7624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D97-C32B-4482-875C-794F7A408FD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C4AC-2555-4E4A-9EFD-60FD7D8A7624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D97-C32B-4482-875C-794F7A408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C4AC-2555-4E4A-9EFD-60FD7D8A7624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D97-C32B-4482-875C-794F7A408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C4AC-2555-4E4A-9EFD-60FD7D8A7624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D97-C32B-4482-875C-794F7A408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C4AC-2555-4E4A-9EFD-60FD7D8A7624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D97-C32B-4482-875C-794F7A408FD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C4AC-2555-4E4A-9EFD-60FD7D8A7624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D97-C32B-4482-875C-794F7A408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C4AC-2555-4E4A-9EFD-60FD7D8A7624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D97-C32B-4482-875C-794F7A408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C4AC-2555-4E4A-9EFD-60FD7D8A7624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D97-C32B-4482-875C-794F7A408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C4AC-2555-4E4A-9EFD-60FD7D8A7624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D97-C32B-4482-875C-794F7A408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C4AC-2555-4E4A-9EFD-60FD7D8A7624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BD97-C32B-4482-875C-794F7A408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C4AC-2555-4E4A-9EFD-60FD7D8A7624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56BD97-C32B-4482-875C-794F7A408FD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0DC4AC-2555-4E4A-9EFD-60FD7D8A7624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56BD97-C32B-4482-875C-794F7A408FD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wwwvzato.ruschool2zato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7801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Обеспечение прав  обучающихся с ограниченными возможностями здоровья на образование в  общеобразовательной </a:t>
            </a:r>
            <a:r>
              <a:rPr lang="ru-RU" sz="4400" b="1" dirty="0" smtClean="0">
                <a:solidFill>
                  <a:schemeClr val="tx1"/>
                </a:solidFill>
              </a:rPr>
              <a:t>школе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941168"/>
            <a:ext cx="4320480" cy="14732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i="1" dirty="0" smtClean="0"/>
              <a:t>Шубина Валентина Александровна,</a:t>
            </a:r>
            <a:endParaRPr lang="ru-RU" b="1" dirty="0"/>
          </a:p>
          <a:p>
            <a:pPr algn="l"/>
            <a:r>
              <a:rPr lang="ru-RU" b="1" i="1" dirty="0"/>
              <a:t>з</a:t>
            </a:r>
            <a:r>
              <a:rPr lang="ru-RU" b="1" i="1" dirty="0" smtClean="0"/>
              <a:t>аместитель </a:t>
            </a:r>
            <a:r>
              <a:rPr lang="ru-RU" b="1" i="1" dirty="0"/>
              <a:t>директора по УВР </a:t>
            </a:r>
            <a:endParaRPr lang="ru-RU" b="1" i="1" dirty="0" smtClean="0"/>
          </a:p>
          <a:p>
            <a:pPr algn="l"/>
            <a:r>
              <a:rPr lang="ru-RU" b="1" i="1" dirty="0" smtClean="0"/>
              <a:t>МКОУ </a:t>
            </a:r>
            <a:r>
              <a:rPr lang="ru-RU" b="1" i="1" dirty="0"/>
              <a:t>СОШ </a:t>
            </a:r>
            <a:r>
              <a:rPr lang="ru-RU" b="1" i="1" dirty="0" smtClean="0"/>
              <a:t>ЗАТО Первомайский </a:t>
            </a:r>
          </a:p>
          <a:p>
            <a:pPr algn="l"/>
            <a:r>
              <a:rPr lang="ru-RU" b="1" i="1" dirty="0" smtClean="0"/>
              <a:t>Кировской области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0695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Трудности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введения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инклюзивного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образования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3" cy="4680520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психологическая  и профессиональная  </a:t>
            </a:r>
            <a:r>
              <a:rPr lang="ru-RU" sz="2800" dirty="0" smtClean="0"/>
              <a:t>неготовность </a:t>
            </a:r>
            <a:r>
              <a:rPr lang="ru-RU" sz="2800" dirty="0"/>
              <a:t>педагогических коллективов к работе с особой категорией </a:t>
            </a:r>
            <a:r>
              <a:rPr lang="ru-RU" sz="2800" dirty="0" smtClean="0"/>
              <a:t>детей</a:t>
            </a:r>
          </a:p>
          <a:p>
            <a:pPr algn="just"/>
            <a:r>
              <a:rPr lang="ru-RU" sz="2800" dirty="0"/>
              <a:t>отсутствие в практике общеобразовательных организаций педагогических технологий и методик обучения детей с разными образовательными потребностями </a:t>
            </a:r>
            <a:endParaRPr lang="ru-RU" sz="2800" dirty="0" smtClean="0"/>
          </a:p>
          <a:p>
            <a:pPr algn="just"/>
            <a:r>
              <a:rPr lang="ru-RU" sz="2800" dirty="0"/>
              <a:t>дефицит специалистов сопровождения (психологов, дефектологов, </a:t>
            </a:r>
            <a:r>
              <a:rPr lang="ru-RU" sz="2800" dirty="0" smtClean="0"/>
              <a:t>логопедов)</a:t>
            </a:r>
          </a:p>
          <a:p>
            <a:pPr algn="just"/>
            <a:r>
              <a:rPr lang="ru-RU" sz="2800" dirty="0"/>
              <a:t>р</a:t>
            </a:r>
            <a:r>
              <a:rPr lang="ru-RU" sz="2800" dirty="0" smtClean="0"/>
              <a:t>абота с родителями</a:t>
            </a:r>
            <a:endParaRPr lang="ru-RU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21" y="5215904"/>
            <a:ext cx="2072536" cy="164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68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Инклюзивное образование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Ягубянц\Documents\инк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5" t="33288" r="17450" b="5952"/>
          <a:stretch/>
        </p:blipFill>
        <p:spPr bwMode="auto">
          <a:xfrm>
            <a:off x="1331640" y="1628800"/>
            <a:ext cx="6515402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64920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3804" y="2708920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467544" y="5517232"/>
            <a:ext cx="8027169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r>
              <a:rPr lang="en-US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 vzato.ru</a:t>
            </a:r>
          </a:p>
          <a:p>
            <a:r>
              <a:rPr lang="en-US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school2zato@yandex.ru</a:t>
            </a:r>
            <a:endParaRPr lang="en-US" sz="8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0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Конституция РФ – статья 43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204864"/>
            <a:ext cx="6696744" cy="3450696"/>
          </a:xfrm>
        </p:spPr>
        <p:txBody>
          <a:bodyPr>
            <a:normAutofit/>
          </a:bodyPr>
          <a:lstStyle/>
          <a:p>
            <a:r>
              <a:rPr lang="ru-RU" dirty="0"/>
              <a:t>1. Каждый имеет право на образование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algn="just"/>
            <a:r>
              <a:rPr lang="ru-RU" dirty="0"/>
              <a:t>2. Гарантируются общедоступность и бесплатность дошкольного, основного общего и среднего профессионального образования в государственных или муниципальных образовательных учреждениях и на предприятиях.</a:t>
            </a:r>
          </a:p>
          <a:p>
            <a:endParaRPr lang="ru-RU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38634" y="2492896"/>
            <a:ext cx="1885301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055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52928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Федеральный закон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№ 273-ФЗ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Статья 79. Организация получения образования обучающимися с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ограниченными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возможностями здоровья</a:t>
            </a:r>
            <a:b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20888"/>
            <a:ext cx="8640960" cy="4248472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1. Содержание образования и условия организации обучения и воспитания обучающихся с ограниченными возможностями здоровья определяются адаптированной образовательной программой, а для инвалидов также в соответствии с индивидуальной программой реабилитации инвалида.</a:t>
            </a:r>
          </a:p>
          <a:p>
            <a:pPr algn="just"/>
            <a:r>
              <a:rPr lang="ru-RU" sz="1800" dirty="0"/>
              <a:t>2. Общее образование обучающихся с ограниченными возможностями здоровья осуществляется в организациях, осуществляющих образовательную деятельность по адаптированным основным общеобразовательным программам. В таких организациях создаются специальные условия для получения образования указанными обучающимися.</a:t>
            </a:r>
          </a:p>
          <a:p>
            <a:pPr algn="just"/>
            <a:r>
              <a:rPr lang="ru-RU" sz="1800" dirty="0" smtClean="0"/>
              <a:t>4</a:t>
            </a:r>
            <a:r>
              <a:rPr lang="ru-RU" sz="1800" dirty="0"/>
              <a:t>. Образование обучающихся с ограниченными возможностями здоровья может быть организовано как совместно с другими обучающимися, так и в отдельных классах, группах или в отдельных организациях, осуществляющих образовательную деятельность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221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Опыт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введения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инклюзивного образования МКОУ СОШ ЗАТО Первомайский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568951" cy="428133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2010 г. – классы компенсирующего обучения</a:t>
            </a:r>
          </a:p>
          <a:p>
            <a:r>
              <a:rPr lang="ru-RU" sz="3200" dirty="0" smtClean="0"/>
              <a:t>2012 г. – коррекционные классы </a:t>
            </a:r>
            <a:r>
              <a:rPr lang="en-US" sz="3200" dirty="0" smtClean="0"/>
              <a:t>VII </a:t>
            </a:r>
            <a:r>
              <a:rPr lang="ru-RU" sz="3200" dirty="0" smtClean="0"/>
              <a:t>вида для детей с ЗПР (лицензия)</a:t>
            </a:r>
          </a:p>
          <a:p>
            <a:r>
              <a:rPr lang="ru-RU" sz="3200" dirty="0" smtClean="0"/>
              <a:t>2015 г. – первый опыт обучения ребёнка с ОВЗ по ИОМ (индивидуальному образовательному маршруту) в общеобразовательном классе</a:t>
            </a:r>
            <a:endParaRPr lang="ru-RU" sz="3200" dirty="0"/>
          </a:p>
        </p:txBody>
      </p:sp>
      <p:pic>
        <p:nvPicPr>
          <p:cNvPr id="5" name="Picture 8" descr="i?id=616674805-57-72&amp;n=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2"/>
          <a:stretch/>
        </p:blipFill>
        <p:spPr bwMode="auto">
          <a:xfrm>
            <a:off x="6660232" y="5013176"/>
            <a:ext cx="2328794" cy="152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041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11543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Повышение профессиональной 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квалификации педагогов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95536" y="1887429"/>
            <a:ext cx="8352928" cy="345069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2012 год </a:t>
            </a:r>
            <a:r>
              <a:rPr lang="ru-RU" sz="2400" dirty="0" smtClean="0"/>
              <a:t>- Психолого-педагогические </a:t>
            </a:r>
            <a:r>
              <a:rPr lang="ru-RU" sz="2400" dirty="0"/>
              <a:t>основы коррекционно-развивающего обучения для педагогов, работающих в коррекционных классах </a:t>
            </a:r>
            <a:r>
              <a:rPr lang="en-US" sz="2400" dirty="0"/>
              <a:t>VII</a:t>
            </a:r>
            <a:r>
              <a:rPr lang="ru-RU" sz="2400" dirty="0"/>
              <a:t> </a:t>
            </a:r>
            <a:r>
              <a:rPr lang="ru-RU" sz="2400" dirty="0" smtClean="0"/>
              <a:t>вида</a:t>
            </a:r>
          </a:p>
          <a:p>
            <a:pPr algn="just"/>
            <a:r>
              <a:rPr lang="ru-RU" sz="2400" b="1" dirty="0" smtClean="0"/>
              <a:t>2016/17/18 годы </a:t>
            </a:r>
            <a:r>
              <a:rPr lang="ru-RU" sz="2400" dirty="0" smtClean="0"/>
              <a:t>- Методология </a:t>
            </a:r>
            <a:r>
              <a:rPr lang="ru-RU" sz="2400" dirty="0"/>
              <a:t>и технология реализации ФГОС обучающихся с ОВЗ в условиях общеобразовательной и специальной (коррекционной) </a:t>
            </a:r>
            <a:r>
              <a:rPr lang="ru-RU" sz="2400" dirty="0" smtClean="0"/>
              <a:t>школы</a:t>
            </a:r>
          </a:p>
          <a:p>
            <a:pPr algn="just"/>
            <a:r>
              <a:rPr lang="ru-RU" sz="2400" b="1" dirty="0"/>
              <a:t>79%</a:t>
            </a:r>
            <a:r>
              <a:rPr lang="ru-RU" sz="2400" dirty="0"/>
              <a:t> педагогов школы прошли курсовую подготовку  для работы с обучающимися с ОВЗ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2" b="6658"/>
          <a:stretch/>
        </p:blipFill>
        <p:spPr bwMode="auto">
          <a:xfrm>
            <a:off x="6444208" y="5071295"/>
            <a:ext cx="1512168" cy="165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34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Нормативно-правовое обеспечение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32048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 введению федерального государственного образовательного стандарта начального общего образования обучающихся с ограниченными возможностями здоровья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Положение о создании рабочей группы по разработке адаптированной основной образовательной программы НОО для обучающихся с ОВЗ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Положение об инклюзивном образовании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Положение об адаптированной образовательной программе для детей с ОВЗ</a:t>
            </a:r>
          </a:p>
          <a:p>
            <a:pPr lvl="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Положение о психолого-медико-педагогическом консилиуме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30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Региональная инновационная площадка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45841"/>
            <a:ext cx="8352928" cy="4320480"/>
          </a:xfrm>
        </p:spPr>
        <p:txBody>
          <a:bodyPr>
            <a:normAutofit/>
          </a:bodyPr>
          <a:lstStyle/>
          <a:p>
            <a:r>
              <a:rPr lang="ru-RU" sz="2800" b="1" dirty="0"/>
              <a:t>«Выстраивание системы инклюзивного образования в условиях городского округа ЗАТО Первомайский»</a:t>
            </a:r>
          </a:p>
          <a:p>
            <a:pPr algn="just"/>
            <a:r>
              <a:rPr lang="ru-RU" sz="2800" dirty="0"/>
              <a:t>ЦЕЛЬ: через </a:t>
            </a:r>
            <a:r>
              <a:rPr lang="ru-RU" sz="2800" dirty="0" err="1"/>
              <a:t>соорганизацию</a:t>
            </a:r>
            <a:r>
              <a:rPr lang="ru-RU" sz="2800" dirty="0"/>
              <a:t> ресурсов муниципальной системы образования городского округа ЗАТО Первомайский создать условия для качественного обучения и воспитания детей с ограниченными возможностями здоровья.</a:t>
            </a:r>
          </a:p>
          <a:p>
            <a:endParaRPr lang="ru-RU" dirty="0"/>
          </a:p>
        </p:txBody>
      </p:sp>
      <p:pic>
        <p:nvPicPr>
          <p:cNvPr id="5" name="Picture 18" descr="communicatio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66795"/>
            <a:ext cx="298505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659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823974"/>
            <a:ext cx="6491064" cy="12527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ДНЕВНИК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психолого – педагогического  сопровождения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79513" y="2204864"/>
            <a:ext cx="8784976" cy="4392487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ПСИХОЛОГО – ПЕДАГОГИЧЕСКАЯ ХАРАКТЕРИСТИКА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ЗАКЛЮЧЕНИЕ И РЕКОМЕНДАЦИИ ПМПК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ИНДИВИДУАЛЬНЫЙ ОБРАЗОВАТЕЛЬНЫЙ МАРШРУТ СОПРОВОЖДЕНИЯ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ПЕДАГОГИЧЕСКАЯ ДИАГНОСТИКА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ДИНАМИКА РЕЧЕВОГО РАЗВИТИЯ  (заполняет учитель- логопед)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ПСИХОЛОГИЧЕСКАЯ ХАРАКТЕРИСТИКА (заполняет педагог-психолог)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КАРТА ПСИХОЛОГО - ПЕДАГОГИЧЕСКОГО СОПРОВОЖДЕНИЯ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РЕКОМЕНДАЦИИ И РЕЗУЛЬТАТ СОПРОВОЖДЕНИЯ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Ягубянц\Documents\пппппп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5718"/>
            <a:ext cx="1760984" cy="17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609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20688"/>
            <a:ext cx="7488832" cy="12527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лгоритм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действий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школы при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поступлении обучающегося с ограниченными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возможностями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здоровья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4896544"/>
          </a:xfrm>
        </p:spPr>
        <p:txBody>
          <a:bodyPr>
            <a:normAutofit fontScale="85000" lnSpcReduction="20000"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dirty="0"/>
              <a:t>Предоставление  в образовательную организацию родителями (законными представителями) заключения с рекомендациями ПМПК, получение заявления от родителей о согласии на обучение ребенка с ограниченными возможностями здоровья на АООП/АОП.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/>
              <a:t>Проведение заседания школьного психолого-медико-педагогического консилиума и определение </a:t>
            </a:r>
            <a:r>
              <a:rPr lang="ru-RU" dirty="0" smtClean="0"/>
              <a:t>индивидуально- </a:t>
            </a:r>
            <a:r>
              <a:rPr lang="ru-RU" dirty="0"/>
              <a:t>образовательного маршрута, деятельности специалистов сопровождения.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mtClean="0"/>
              <a:t>Со</a:t>
            </a:r>
            <a:r>
              <a:rPr lang="ru-RU" smtClean="0"/>
              <a:t>здание </a:t>
            </a:r>
            <a:r>
              <a:rPr lang="ru-RU" dirty="0"/>
              <a:t>приказа о переводе обучающегося на </a:t>
            </a:r>
            <a:r>
              <a:rPr lang="ru-RU" dirty="0" smtClean="0"/>
              <a:t>АООП/АОП </a:t>
            </a:r>
            <a:r>
              <a:rPr lang="ru-RU" dirty="0"/>
              <a:t>по соответствующей программе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/>
              <a:t>Получение заявления от родителей (законных представителей) о согласии на психолого-педагогическое сопровождение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/>
              <a:t>Заключение договора с родителями о </a:t>
            </a:r>
            <a:r>
              <a:rPr lang="ru-RU" dirty="0" smtClean="0"/>
              <a:t>предоставлении </a:t>
            </a:r>
            <a:r>
              <a:rPr lang="ru-RU" dirty="0"/>
              <a:t>общего образования по АООП/АОП.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692696"/>
            <a:ext cx="1141983" cy="114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446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578</TotalTime>
  <Words>534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Обеспечение прав  обучающихся с ограниченными возможностями здоровья на образование в  общеобразовательной школе  </vt:lpstr>
      <vt:lpstr>Конституция РФ – статья 43</vt:lpstr>
      <vt:lpstr>Федеральный закон № 273-ФЗ  Статья 79. Организация получения образования обучающимися с ограниченными возможностями здоровья </vt:lpstr>
      <vt:lpstr>Опыт введения инклюзивного образования МКОУ СОШ ЗАТО Первомайский</vt:lpstr>
      <vt:lpstr>Повышение профессиональной  квалификации педагогов</vt:lpstr>
      <vt:lpstr>Нормативно-правовое обеспечение</vt:lpstr>
      <vt:lpstr>Региональная инновационная площадка</vt:lpstr>
      <vt:lpstr>ДНЕВНИК психолого – педагогического  сопровождения</vt:lpstr>
      <vt:lpstr>Алгоритм действий  школы при поступлении обучающегося с ограниченными  возможностями здоровья</vt:lpstr>
      <vt:lpstr>Трудности введения  инклюзивного образования</vt:lpstr>
      <vt:lpstr>Инклюзивное образование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прав  обучающихся с ограниченными возможностями здоровья на образование в  общеобразовательной школе  </dc:title>
  <dc:creator>Ягубянц</dc:creator>
  <cp:lastModifiedBy>Ягубянц</cp:lastModifiedBy>
  <cp:revision>29</cp:revision>
  <dcterms:created xsi:type="dcterms:W3CDTF">2018-10-16T06:00:13Z</dcterms:created>
  <dcterms:modified xsi:type="dcterms:W3CDTF">2018-10-17T08:20:17Z</dcterms:modified>
</cp:coreProperties>
</file>