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3" r:id="rId7"/>
    <p:sldId id="269" r:id="rId8"/>
    <p:sldId id="264" r:id="rId9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744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A7472-5A88-44FD-8ED5-050A5ADC0705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72B70-6079-44BD-A23E-C012490B1F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0915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A9CE5-94C7-4C0B-B6E4-40DDCA96E27F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7793-F37F-4E58-B52C-77B03BA6C1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9220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F3F9D40-84B9-41AA-92DC-72A024BAE633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AD4B909-9D6F-4B1E-9643-8D41FD33BF92}" type="slidenum">
              <a:rPr lang="en-U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AD4B909-9D6F-4B1E-9643-8D41FD33BF92}" type="slidenum">
              <a:rPr lang="en-US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AD4B909-9D6F-4B1E-9643-8D41FD33BF92}" type="slidenum">
              <a:rPr lang="en-US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AD4B909-9D6F-4B1E-9643-8D41FD33BF92}" type="slidenum">
              <a:rPr lang="en-US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AD4B909-9D6F-4B1E-9643-8D41FD33BF92}" type="slidenum">
              <a:rPr lang="en-US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AD4B909-9D6F-4B1E-9643-8D41FD33BF92}" type="slidenum">
              <a:rPr lang="en-US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977CE6-F9A9-4637-B836-E1DAE6E40CFC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10/31/2017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22F6A9-1922-4294-A910-8C5BB3D31913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596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F5B92-BC76-4E07-85A0-F33E215D4686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10/31/2017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BB1C6-5D98-4001-AF09-AF3124D72DF2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906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50561-A282-4EE2-BA22-8CCE29FACE6F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10/31/2017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9EEA0-59FE-4000-9972-601555595AC7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3929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2D17E2-5577-4605-B693-2BF6CB7BB143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10/31/2017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E594FC-0C7F-410C-AF71-0C5CBA12C02E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24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F1975-665A-4D37-8F2F-520B2E4D297A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10/31/2017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E41A9-4A42-4922-8408-A4C1E57898CE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3746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3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1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Oval 1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CDC9B9-05FC-480F-B3D9-F69B58CDC11A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10/31/2017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4D20A3-5755-46F9-ADB5-B654A5DF58E7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707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E8942-456D-4240-A053-F1DB2A174623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10/31/2017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2DE53-0D12-465C-B426-123EE42A056D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446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D7457D-7A30-4E92-B52F-CDE4D9B7DBBB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10/31/2017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AC101D-206C-44B5-8A84-658D43F2011D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317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6FB38-7B52-4303-8F34-78AD5AC823CE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10/31/2017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16DD3-4EE4-46C8-8B47-D7C2C954B984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428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13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66A352-43F1-4D96-94CA-840181951D05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10/31/2017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700D6B-36D7-4BDE-A8B2-09FBE03F5CEC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346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BA9829-2947-4700-93EB-3BA11BFE8DA5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10/31/2017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5054C4-CF38-4A42-A8DB-D046F5C39008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136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6" name="Flowchart: Process 13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lowchart: Process 15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A906AA-4DBF-49FC-9291-D14D6762E0F6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10/31/2017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83EE70-A9DD-4934-A463-9E99327EC8E9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8098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C5573EC-018D-4F0E-B942-04EA220B8317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10/31/2017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F8A882AA-F170-493A-8DA4-CE33E9A9B5A7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553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071538" y="357166"/>
            <a:ext cx="8072462" cy="31432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26744F"/>
                </a:solidFill>
                <a:effectLst/>
                <a:latin typeface="Arial" pitchFamily="34" charset="0"/>
                <a:cs typeface="Arial" pitchFamily="34" charset="0"/>
              </a:rPr>
              <a:t>Анализ результатов ВПР </a:t>
            </a:r>
            <a:br>
              <a:rPr lang="ru-RU" b="1" dirty="0" smtClean="0">
                <a:solidFill>
                  <a:srgbClr val="26744F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26744F"/>
                </a:solidFill>
                <a:effectLst/>
                <a:latin typeface="Arial" pitchFamily="34" charset="0"/>
                <a:cs typeface="Arial" pitchFamily="34" charset="0"/>
              </a:rPr>
              <a:t>по предмету «Окружающий мир» обучающихся Кировской области</a:t>
            </a:r>
            <a:endParaRPr lang="ru-RU" b="1" dirty="0">
              <a:solidFill>
                <a:srgbClr val="26744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000628" y="3786190"/>
            <a:ext cx="3763302" cy="17526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ru-RU" sz="2800" dirty="0" smtClean="0">
                <a:solidFill>
                  <a:srgbClr val="26744F"/>
                </a:solidFill>
                <a:latin typeface="Arial" pitchFamily="34" charset="0"/>
                <a:cs typeface="Arial" pitchFamily="34" charset="0"/>
              </a:rPr>
              <a:t>Т.И. </a:t>
            </a:r>
            <a:r>
              <a:rPr lang="ru-RU" sz="2800" dirty="0" err="1" smtClean="0">
                <a:solidFill>
                  <a:srgbClr val="26744F"/>
                </a:solidFill>
                <a:latin typeface="Arial" pitchFamily="34" charset="0"/>
                <a:cs typeface="Arial" pitchFamily="34" charset="0"/>
              </a:rPr>
              <a:t>Шатунова</a:t>
            </a:r>
            <a:r>
              <a:rPr lang="ru-RU" sz="2800" dirty="0" smtClean="0">
                <a:solidFill>
                  <a:srgbClr val="26744F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ctr">
              <a:spcBef>
                <a:spcPts val="0"/>
              </a:spcBef>
            </a:pPr>
            <a:r>
              <a:rPr lang="ru-RU" sz="2800" dirty="0" smtClean="0">
                <a:solidFill>
                  <a:srgbClr val="26744F"/>
                </a:solidFill>
                <a:latin typeface="Arial" pitchFamily="34" charset="0"/>
                <a:cs typeface="Arial" pitchFamily="34" charset="0"/>
              </a:rPr>
              <a:t>ст. преподаватель  кафедры </a:t>
            </a:r>
            <a:r>
              <a:rPr lang="ru-RU" sz="2800" dirty="0" err="1" smtClean="0">
                <a:solidFill>
                  <a:srgbClr val="26744F"/>
                </a:solidFill>
                <a:latin typeface="Arial" pitchFamily="34" charset="0"/>
                <a:cs typeface="Arial" pitchFamily="34" charset="0"/>
              </a:rPr>
              <a:t>ДиНОО</a:t>
            </a:r>
            <a:endParaRPr lang="ru-RU" sz="2800" dirty="0">
              <a:solidFill>
                <a:srgbClr val="26744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236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3100" b="1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</a:t>
            </a:r>
            <a:r>
              <a:rPr lang="ru-RU" sz="31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оличество </a:t>
            </a:r>
            <a:r>
              <a:rPr lang="ru-RU" sz="31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участников ВПР </a:t>
            </a:r>
            <a:r>
              <a:rPr lang="ru-RU" sz="31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по </a:t>
            </a:r>
            <a:r>
              <a:rPr lang="ru-RU" sz="31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предмету «Окружающий мир»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43042" y="1857363"/>
          <a:ext cx="6286544" cy="3000396"/>
        </p:xfrm>
        <a:graphic>
          <a:graphicData uri="http://schemas.openxmlformats.org/drawingml/2006/table">
            <a:tbl>
              <a:tblPr/>
              <a:tblGrid>
                <a:gridCol w="1330287"/>
                <a:gridCol w="2193514"/>
                <a:gridCol w="2762743"/>
              </a:tblGrid>
              <a:tr h="1000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Год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Количество ОО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Количество участников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2016</a:t>
                      </a:r>
                      <a:endParaRPr lang="ru-RU" sz="2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469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11492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2017</a:t>
                      </a:r>
                      <a:endParaRPr lang="ru-RU" sz="2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460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11872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9543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800" i="1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800" i="1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800" i="1" dirty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800" i="1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Характеристика </a:t>
            </a:r>
            <a:r>
              <a:rPr lang="ru-RU" sz="2400" b="1" dirty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заданий работы по окружающему миру по разделам «Программы формирования универсальных учебных действий (личностные и </a:t>
            </a:r>
            <a:r>
              <a:rPr lang="ru-RU" sz="2400" b="1" dirty="0" err="1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метапредметные</a:t>
            </a:r>
            <a:r>
              <a:rPr lang="ru-RU" sz="2400" b="1" dirty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 результаты)» </a:t>
            </a:r>
            <a:r>
              <a:rPr lang="ru-RU" sz="28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effectLst/>
                <a:latin typeface="Calibri"/>
                <a:ea typeface="Calibri"/>
                <a:cs typeface="Times New Roman"/>
              </a:rPr>
            </a:b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827544578"/>
              </p:ext>
            </p:extLst>
          </p:nvPr>
        </p:nvGraphicFramePr>
        <p:xfrm>
          <a:off x="1285852" y="2214554"/>
          <a:ext cx="7535761" cy="3794760"/>
        </p:xfrm>
        <a:graphic>
          <a:graphicData uri="http://schemas.openxmlformats.org/drawingml/2006/table">
            <a:tbl>
              <a:tblPr firstRow="1" firstCol="1" bandRow="1"/>
              <a:tblGrid>
                <a:gridCol w="978077"/>
                <a:gridCol w="3112764"/>
                <a:gridCol w="1695637"/>
                <a:gridCol w="1749283"/>
              </a:tblGrid>
              <a:tr h="63551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 п/п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Раздел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Количество заданий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Номер задания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Личностные результаты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9, 10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Познавательные  универсальные учебные действия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1, 2, 3, 5, 6, 8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Коммуникативные универсальные учебные действия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6, 7, 8, 10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Работа с текстом: поиск информации и понимание прочитанного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2, 6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8648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834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 Распределение 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групп баллов </a:t>
            </a:r>
            <a:r>
              <a:rPr lang="ru-RU" sz="2400" b="1" dirty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по Кировской 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области по </a:t>
            </a:r>
            <a:r>
              <a:rPr lang="ru-RU" sz="2400" b="1" dirty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предмету 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«</a:t>
            </a:r>
            <a:r>
              <a:rPr lang="ru-RU" sz="2400" b="1" dirty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Окружающий мир» (в %)</a:t>
            </a:r>
            <a:br>
              <a:rPr lang="ru-RU" sz="2400" b="1" dirty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</a:b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296805748"/>
              </p:ext>
            </p:extLst>
          </p:nvPr>
        </p:nvGraphicFramePr>
        <p:xfrm>
          <a:off x="1475656" y="2132856"/>
          <a:ext cx="6984775" cy="3233616"/>
        </p:xfrm>
        <a:graphic>
          <a:graphicData uri="http://schemas.openxmlformats.org/drawingml/2006/table">
            <a:tbl>
              <a:tblPr firstRow="1" firstCol="1" bandRow="1"/>
              <a:tblGrid>
                <a:gridCol w="2067928"/>
                <a:gridCol w="2310609"/>
                <a:gridCol w="2606238"/>
              </a:tblGrid>
              <a:tr h="6662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Группы баллов 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Кировская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область</a:t>
                      </a:r>
                      <a:endParaRPr lang="ru-RU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Российская Федерация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5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«2»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0,29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0,9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5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«3»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18,5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24,2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5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«4»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54,9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53,1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5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«5»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26,3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21,7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9501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indent="457200" algn="ctr">
              <a:spcAft>
                <a:spcPts val="0"/>
              </a:spcAft>
            </a:pPr>
            <a:r>
              <a:rPr lang="ru-RU" sz="2700" b="1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2700" b="1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У</a:t>
            </a:r>
            <a:r>
              <a:rPr lang="ru-RU" sz="2700" b="1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ровень </a:t>
            </a:r>
            <a:r>
              <a:rPr lang="ru-RU" sz="2700" b="1" dirty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освоения ФГОС по предмету «Окружающий мир» </a:t>
            </a:r>
            <a:r>
              <a:rPr lang="ru-RU" sz="2700" b="1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обучающимися</a:t>
            </a:r>
            <a:br>
              <a:rPr lang="ru-RU" sz="2700" b="1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2700" b="1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2700" b="1" dirty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Кировской </a:t>
            </a:r>
            <a:r>
              <a:rPr lang="ru-RU" sz="2700" b="1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области (в %)</a:t>
            </a:r>
            <a:r>
              <a:rPr lang="ru-RU" sz="36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effectLst/>
                <a:latin typeface="Calibri"/>
                <a:ea typeface="Calibri"/>
                <a:cs typeface="Times New Roman"/>
              </a:rPr>
            </a:b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461259621"/>
              </p:ext>
            </p:extLst>
          </p:nvPr>
        </p:nvGraphicFramePr>
        <p:xfrm>
          <a:off x="1475656" y="1844824"/>
          <a:ext cx="6700287" cy="3350033"/>
        </p:xfrm>
        <a:graphic>
          <a:graphicData uri="http://schemas.openxmlformats.org/drawingml/2006/table">
            <a:tbl>
              <a:tblPr firstRow="1" firstCol="1" bandRow="1"/>
              <a:tblGrid>
                <a:gridCol w="3096344"/>
                <a:gridCol w="1714512"/>
                <a:gridCol w="1889431"/>
              </a:tblGrid>
              <a:tr h="713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Критерии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освоения ФГОС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2016 год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2017 год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54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Успешность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выполнения ВПР 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предмету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99,4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99,7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(99,1)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54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Качество выполнения ВПР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76,1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81,2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(74,8)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9501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14290"/>
            <a:ext cx="8001056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11583477"/>
              </p:ext>
            </p:extLst>
          </p:nvPr>
        </p:nvGraphicFramePr>
        <p:xfrm>
          <a:off x="1115617" y="1652565"/>
          <a:ext cx="7885539" cy="5016795"/>
        </p:xfrm>
        <a:graphic>
          <a:graphicData uri="http://schemas.openxmlformats.org/drawingml/2006/table">
            <a:tbl>
              <a:tblPr/>
              <a:tblGrid>
                <a:gridCol w="432047"/>
                <a:gridCol w="5904657"/>
                <a:gridCol w="360040"/>
                <a:gridCol w="576064"/>
                <a:gridCol w="612731"/>
              </a:tblGrid>
              <a:tr h="1128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6(1)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52" marR="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9525" marR="79375"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Освоение доступных способов изучения природы (наблюдение, измерение, опыт);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овладение логическими действиями сравнения, анализа, синтеза, установления аналогий и причинно-следственных связей, построения рассуждений;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осознанно строить речевое высказывание в соответствии с задачами коммуникации, </a:t>
                      </a:r>
                      <a:r>
                        <a:rPr lang="ru-RU" sz="2000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вычленять содержащиеся в тексте основные события. Сравнивать между собой объекты, описанные в тексте, выделяя 2-3 существенных признака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проводить несложные наблюдения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окружающей среде и ставить опыты, используя простейшее лабораторное оборудование/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52" marR="6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52" marR="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79</a:t>
                      </a:r>
                    </a:p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52" marR="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</a:t>
                      </a:r>
                    </a:p>
                  </a:txBody>
                  <a:tcPr marL="6752" marR="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6(2)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52" marR="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52" marR="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</a:t>
                      </a:r>
                    </a:p>
                  </a:txBody>
                  <a:tcPr marL="6752" marR="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</a:t>
                      </a:r>
                    </a:p>
                  </a:txBody>
                  <a:tcPr marL="6752" marR="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908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6(3)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52" marR="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52" marR="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</a:p>
                  </a:txBody>
                  <a:tcPr marL="6752" marR="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752" marR="6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marR="79375" indent="0" algn="just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создавать и преобразовывать модели </a:t>
                      </a:r>
                      <a:r>
                        <a:rPr lang="ru-RU" sz="2000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</a:t>
                      </a:r>
                      <a:r>
                        <a:rPr lang="ru-RU" sz="2000" i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000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схемы для решения задач</a:t>
                      </a:r>
                      <a:endParaRPr lang="ru-RU" sz="2000" dirty="0" smtClean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52" marR="6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9501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Выводы:</a:t>
            </a:r>
            <a:endParaRPr lang="ru-RU" sz="2800" b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259632" y="1447800"/>
            <a:ext cx="7560840" cy="4800600"/>
          </a:xfrm>
        </p:spPr>
        <p:txBody>
          <a:bodyPr/>
          <a:lstStyle/>
          <a:p>
            <a:pPr indent="0" algn="just">
              <a:spcAft>
                <a:spcPts val="0"/>
              </a:spcAft>
              <a:buNone/>
              <a:tabLst>
                <a:tab pos="450215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Результаты выполнения проверочной работы позволили выявить проблемные зоны,  характерные  для  групп  с  различным  уровнем 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естественно-научной  </a:t>
            </a:r>
            <a:r>
              <a:rPr lang="ru-RU" sz="28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подготовки.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18485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3"/>
          <p:cNvSpPr>
            <a:spLocks noGrp="1"/>
          </p:cNvSpPr>
          <p:nvPr>
            <p:ph sz="half" idx="4294967295"/>
          </p:nvPr>
        </p:nvSpPr>
        <p:spPr>
          <a:xfrm>
            <a:off x="971600" y="332656"/>
            <a:ext cx="8172400" cy="5855419"/>
          </a:xfrm>
        </p:spPr>
        <p:txBody>
          <a:bodyPr/>
          <a:lstStyle/>
          <a:p>
            <a:pPr eaLnBrk="1" hangingPunct="1">
              <a:buNone/>
            </a:pPr>
            <a:r>
              <a:rPr lang="ru-RU" sz="4800" b="1" dirty="0" smtClean="0">
                <a:solidFill>
                  <a:srgbClr val="26744F"/>
                </a:solidFill>
              </a:rPr>
              <a:t>     </a:t>
            </a:r>
          </a:p>
          <a:p>
            <a:pPr eaLnBrk="1" hangingPunct="1">
              <a:buNone/>
            </a:pPr>
            <a:r>
              <a:rPr lang="ru-RU" sz="4800" b="1" dirty="0">
                <a:solidFill>
                  <a:srgbClr val="26744F"/>
                </a:solidFill>
              </a:rPr>
              <a:t> </a:t>
            </a:r>
            <a:r>
              <a:rPr lang="ru-RU" sz="4800" b="1" dirty="0" smtClean="0">
                <a:solidFill>
                  <a:srgbClr val="26744F"/>
                </a:solidFill>
              </a:rPr>
              <a:t>     Благодарю за внимание!</a:t>
            </a:r>
            <a:endParaRPr lang="ru-RU" sz="4000" b="1" i="1" dirty="0" smtClean="0">
              <a:solidFill>
                <a:srgbClr val="FF0000"/>
              </a:solidFill>
            </a:endParaRPr>
          </a:p>
          <a:p>
            <a:pPr algn="ctr" eaLnBrk="1" hangingPunct="1">
              <a:buNone/>
            </a:pPr>
            <a:endParaRPr lang="ru-RU" sz="4000" b="1" i="1" dirty="0" smtClean="0">
              <a:solidFill>
                <a:srgbClr val="FF0000"/>
              </a:solidFill>
            </a:endParaRPr>
          </a:p>
        </p:txBody>
      </p:sp>
      <p:pic>
        <p:nvPicPr>
          <p:cNvPr id="4" name="Рисунок 3" descr="листья-с-рябиной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2564904"/>
            <a:ext cx="3528392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9501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247</Words>
  <Application>Microsoft Office PowerPoint</Application>
  <PresentationFormat>Экран (4:3)</PresentationFormat>
  <Paragraphs>109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1_Solstice</vt:lpstr>
      <vt:lpstr>     Анализ результатов ВПР  по предмету «Окружающий мир» обучающихся Кировской области</vt:lpstr>
      <vt:lpstr> Количество участников ВПР  по предмету «Окружающий мир»  </vt:lpstr>
      <vt:lpstr>  Характеристика заданий работы по окружающему миру по разделам «Программы формирования универсальных учебных действий (личностные и метапредметные результаты)»  </vt:lpstr>
      <vt:lpstr>  Распределение групп баллов по Кировской области по предмету «Окружающий мир» (в %) </vt:lpstr>
      <vt:lpstr> Уровень освоения ФГОС по предмету «Окружающий мир» обучающимися  Кировской области (в %) </vt:lpstr>
      <vt:lpstr>Слайд 6</vt:lpstr>
      <vt:lpstr>Выводы: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-ER and –IR Verbs</dc:title>
  <dc:creator>Werwolf</dc:creator>
  <cp:lastModifiedBy>Пользователь</cp:lastModifiedBy>
  <cp:revision>84</cp:revision>
  <cp:lastPrinted>2017-10-30T19:31:49Z</cp:lastPrinted>
  <dcterms:created xsi:type="dcterms:W3CDTF">2017-10-29T18:14:59Z</dcterms:created>
  <dcterms:modified xsi:type="dcterms:W3CDTF">2017-10-31T05:42:57Z</dcterms:modified>
</cp:coreProperties>
</file>