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13" r:id="rId2"/>
  </p:sldMasterIdLst>
  <p:notesMasterIdLst>
    <p:notesMasterId r:id="rId11"/>
  </p:notesMasterIdLst>
  <p:sldIdLst>
    <p:sldId id="256" r:id="rId3"/>
    <p:sldId id="278" r:id="rId4"/>
    <p:sldId id="279" r:id="rId5"/>
    <p:sldId id="280" r:id="rId6"/>
    <p:sldId id="281" r:id="rId7"/>
    <p:sldId id="282" r:id="rId8"/>
    <p:sldId id="283" r:id="rId9"/>
    <p:sldId id="284" r:id="rId10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9F26B-5F9A-484B-BB9C-0ED821AE78D5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C85CC-02D2-41DD-B681-8277F5B4D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104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Рисунок 3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Рисунок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5" name="Рисунок 21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216" name="Рисунок 21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683568" y="404664"/>
            <a:ext cx="5172912" cy="51845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000" b="1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Концепция преподавания русского языка и литературы в Российской Федерации</a:t>
            </a:r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CustomShape 1"/>
          <p:cNvSpPr/>
          <p:nvPr/>
        </p:nvSpPr>
        <p:spPr>
          <a:xfrm>
            <a:off x="457200" y="273600"/>
            <a:ext cx="822816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4400" b="1" strike="noStrike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Цель концепции: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7" name="CustomShape 2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r>
              <a:rPr lang="ru-RU" sz="28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обеспечение высокого качества изучения и преподавания русского языка и литературы в образовательных организациях в соответствии с меняющимися запросами населения и перспективными задачами развития российского образования и экономики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CustomShape 1"/>
          <p:cNvSpPr/>
          <p:nvPr/>
        </p:nvSpPr>
        <p:spPr>
          <a:xfrm>
            <a:off x="457200" y="273600"/>
            <a:ext cx="822816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4400" b="1" strike="noStrike" spc="-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Задачи: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9" name="CustomShape 2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2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модернизация содержания образовательных программ русского языка и литературы на всех уровнях общего образования (с обеспечением их преемственности), соответствующих учебных изданий, а также технологий и методик преподавания русского языка и литературы;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повышение качества работы преподавателей русского языка и литературы;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развитие общедоступных информационных ресурсов, необходимых для реализации образовательных программ, в том числе для электронного обучения, инструментов деятельности обучающихся и педагогических работников;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популяризация русского языка и литературы.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CustomShape 1"/>
          <p:cNvSpPr/>
          <p:nvPr/>
        </p:nvSpPr>
        <p:spPr>
          <a:xfrm>
            <a:off x="457200" y="273600"/>
            <a:ext cx="822816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3600" b="1" strike="noStrike" spc="-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Проблемы изучения русского языка и литературы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1" name="CustomShape 2"/>
          <p:cNvSpPr/>
          <p:nvPr/>
        </p:nvSpPr>
        <p:spPr>
          <a:xfrm>
            <a:off x="360000" y="2132856"/>
            <a:ext cx="8494920" cy="4274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2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0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Мотивационные </a:t>
            </a:r>
            <a:endParaRPr lang="ru-RU" sz="4000" spc="-1" dirty="0" smtClean="0">
              <a:solidFill>
                <a:srgbClr val="604A7B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marL="432000" indent="-322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000" b="0" strike="noStrike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Содержательные </a:t>
            </a:r>
          </a:p>
          <a:p>
            <a:pPr marL="432000" indent="-322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000" b="0" strike="noStrike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Методические</a:t>
            </a:r>
          </a:p>
          <a:p>
            <a:pPr marL="432000" indent="-322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000" b="0" strike="noStrike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Кадровые</a:t>
            </a:r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CustomShape 1"/>
          <p:cNvSpPr/>
          <p:nvPr/>
        </p:nvSpPr>
        <p:spPr>
          <a:xfrm>
            <a:off x="457200" y="273600"/>
            <a:ext cx="822816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3200" b="1" strike="noStrike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Общие направления реализации Концепции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3" name="CustomShape 2"/>
          <p:cNvSpPr/>
          <p:nvPr/>
        </p:nvSpPr>
        <p:spPr>
          <a:xfrm>
            <a:off x="457200" y="1604520"/>
            <a:ext cx="8228160" cy="494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2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6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Разделение требований к предметным результатам по русскому языку и литературе на базовом и углубленном уровне в старшей </a:t>
            </a:r>
            <a:r>
              <a:rPr lang="ru-RU" sz="2600" b="0" strike="noStrike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школе.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6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Повышение интереса к чтению </a:t>
            </a:r>
            <a:r>
              <a:rPr lang="ru-RU" sz="2600" b="0" strike="noStrike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 </a:t>
            </a:r>
            <a:r>
              <a:rPr lang="ru-RU" sz="26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помощью изменения списка литературных произведений, приемов и методов преподавания </a:t>
            </a:r>
            <a:r>
              <a:rPr lang="ru-RU" sz="2600" b="0" strike="noStrike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литературы.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6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Создание учебников нового поколения, хрестоматий и </a:t>
            </a:r>
            <a:r>
              <a:rPr lang="ru-RU" sz="2600" b="0" strike="noStrike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словарей.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6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Объединение усилий образовательных организаций и учреждений культуры по поддержке чтения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6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Совершенствование </a:t>
            </a:r>
            <a:r>
              <a:rPr lang="ru-RU" sz="2600" b="0" strike="noStrike" spc="-1" dirty="0" err="1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КИМов</a:t>
            </a:r>
            <a:r>
              <a:rPr lang="ru-RU" sz="26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 </a:t>
            </a:r>
            <a:r>
              <a:rPr lang="ru-RU" sz="2600" b="0" strike="noStrike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предметам.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CustomShape 1"/>
          <p:cNvSpPr/>
          <p:nvPr/>
        </p:nvSpPr>
        <p:spPr>
          <a:xfrm>
            <a:off x="457200" y="273600"/>
            <a:ext cx="822816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4400" b="1" strike="noStrike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Русский язык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5" name="CustomShape 2"/>
          <p:cNvSpPr/>
          <p:nvPr/>
        </p:nvSpPr>
        <p:spPr>
          <a:xfrm>
            <a:off x="457200" y="1604520"/>
            <a:ext cx="8228160" cy="473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2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600" b="0" strike="noStrike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Обеспечение оптимального соотношения </a:t>
            </a:r>
            <a:r>
              <a:rPr lang="ru-RU" sz="26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между теорией и практикой </a:t>
            </a:r>
            <a:r>
              <a:rPr lang="ru-RU" sz="2600" b="0" strike="noStrike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речи.</a:t>
            </a:r>
            <a:endParaRPr lang="ru-RU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6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Освоение предмета </a:t>
            </a:r>
            <a:r>
              <a:rPr lang="ru-RU" sz="2600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как </a:t>
            </a:r>
            <a:r>
              <a:rPr lang="ru-RU" sz="2600" b="0" strike="noStrike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усвоение </a:t>
            </a:r>
            <a:r>
              <a:rPr lang="ru-RU" sz="26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знаний о языке, развитие речевой </a:t>
            </a:r>
            <a:r>
              <a:rPr lang="ru-RU" sz="2600" b="0" strike="noStrike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деятельности и формирование </a:t>
            </a:r>
            <a:r>
              <a:rPr lang="ru-RU" sz="26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нормативной грамотности </a:t>
            </a:r>
            <a:r>
              <a:rPr lang="ru-RU" sz="2600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в условиях реализации </a:t>
            </a:r>
            <a:r>
              <a:rPr lang="ru-RU" sz="2600" b="0" strike="noStrike" spc="-1" dirty="0" err="1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межпредметных</a:t>
            </a:r>
            <a:r>
              <a:rPr lang="ru-RU" sz="2600" b="0" strike="noStrike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6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связей, </a:t>
            </a:r>
            <a:r>
              <a:rPr lang="ru-RU" sz="2600" b="0" strike="noStrike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путем использования </a:t>
            </a:r>
            <a:r>
              <a:rPr lang="ru-RU" sz="26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текстов разных типов и информационно-коммуникационных </a:t>
            </a:r>
            <a:r>
              <a:rPr lang="ru-RU" sz="2600" b="0" strike="noStrike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инструментов.</a:t>
            </a:r>
            <a:endParaRPr lang="ru-RU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6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Разработка методик преподавания в условиях </a:t>
            </a:r>
            <a:r>
              <a:rPr lang="ru-RU" sz="2600" b="0" strike="noStrike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многоязычия.</a:t>
            </a:r>
          </a:p>
          <a:p>
            <a:pPr marL="432000" indent="-322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600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Реализация технологий оценки устной речи в рамках государственной итоговой аттестации.</a:t>
            </a:r>
            <a:endParaRPr lang="ru-RU" sz="2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CustomShape 1"/>
          <p:cNvSpPr/>
          <p:nvPr/>
        </p:nvSpPr>
        <p:spPr>
          <a:xfrm>
            <a:off x="457200" y="273600"/>
            <a:ext cx="822816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4400" b="1" strike="noStrike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Литература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7" name="CustomShape 2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2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Формирование читательской компетенции и способности осмысленно воспринимать </a:t>
            </a:r>
            <a:r>
              <a:rPr lang="ru-RU" sz="3200" b="0" strike="noStrike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текст.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Учет возрастных и этнокультурных особенностей </a:t>
            </a:r>
            <a:r>
              <a:rPr lang="ru-RU" sz="3200" b="0" strike="noStrike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обучающихся.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Оптимальное соотношение объема учебного материала и учебного </a:t>
            </a:r>
            <a:r>
              <a:rPr lang="ru-RU" sz="3200" b="0" strike="noStrike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времени.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9080">
              <a:lnSpc>
                <a:spcPct val="100000"/>
              </a:lnSpc>
              <a:buClr>
                <a:srgbClr val="000000"/>
              </a:buClr>
              <a:buSzPct val="45000"/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3600"/>
            <a:ext cx="822816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4400" b="1" strike="noStrike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Подготовка кадров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9" name="CustomShape 2"/>
          <p:cNvSpPr/>
          <p:nvPr/>
        </p:nvSpPr>
        <p:spPr>
          <a:xfrm>
            <a:off x="457200" y="14947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2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0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Формирование компетенций для преподавания в многоязычной </a:t>
            </a:r>
            <a:r>
              <a:rPr lang="ru-RU" sz="3000" b="0" strike="noStrike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среде.</a:t>
            </a:r>
            <a:endParaRPr lang="ru-RU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0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Механизмы совершенствования профессиональных </a:t>
            </a:r>
            <a:r>
              <a:rPr lang="ru-RU" sz="3000" b="0" strike="noStrike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компетенций.</a:t>
            </a:r>
            <a:endParaRPr lang="ru-RU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0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Совершенствование системы оценки качества </a:t>
            </a:r>
            <a:r>
              <a:rPr lang="ru-RU" sz="3000" b="0" strike="noStrike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работы.</a:t>
            </a:r>
            <a:endParaRPr lang="ru-RU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0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Устранение избыточных параметров контроля над </a:t>
            </a:r>
            <a:r>
              <a:rPr lang="ru-RU" sz="3000" b="0" strike="noStrike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планированием.</a:t>
            </a:r>
            <a:endParaRPr lang="ru-RU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000" b="0" strike="noStrike" spc="-1" dirty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Развитие электронной образовательной </a:t>
            </a:r>
            <a:r>
              <a:rPr lang="ru-RU" sz="3000" b="0" strike="noStrike" spc="-1" dirty="0" smtClean="0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среды.</a:t>
            </a:r>
            <a:endParaRPr lang="ru-RU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ФГОС 4</Template>
  <TotalTime>240</TotalTime>
  <Words>307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преподавания русского языка в условиях реализации ФГОС</dc:title>
  <dc:subject/>
  <dc:creator>kab221</dc:creator>
  <dc:description/>
  <cp:lastModifiedBy>221</cp:lastModifiedBy>
  <cp:revision>35</cp:revision>
  <dcterms:created xsi:type="dcterms:W3CDTF">2013-05-27T06:44:29Z</dcterms:created>
  <dcterms:modified xsi:type="dcterms:W3CDTF">2017-02-04T11:52:15Z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20</vt:i4>
  </property>
  <property fmtid="{D5CDD505-2E9C-101B-9397-08002B2CF9AE}" pid="12" name="_TemplateID">
    <vt:lpwstr>TC030009563</vt:lpwstr>
  </property>
</Properties>
</file>