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6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848600" cy="1927225"/>
          </a:xfrm>
        </p:spPr>
        <p:txBody>
          <a:bodyPr/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Научно-методическое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сопровождение апробации внешней оценки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метапредметных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результатов освоения обучающимися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ООП 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образования</a:t>
            </a:r>
            <a:b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общеобразовательных организациях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Кировской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</a:t>
            </a:r>
            <a:b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501008"/>
            <a:ext cx="5394920" cy="1752600"/>
          </a:xfrm>
        </p:spPr>
        <p:txBody>
          <a:bodyPr>
            <a:normAutofit lnSpcReduction="10000"/>
          </a:bodyPr>
          <a:lstStyle/>
          <a:p>
            <a:pPr algn="r"/>
            <a:endParaRPr lang="ru-RU" sz="1800" dirty="0" smtClean="0"/>
          </a:p>
          <a:p>
            <a:pPr algn="r"/>
            <a:r>
              <a:rPr lang="ru-RU" sz="1800" dirty="0" smtClean="0"/>
              <a:t>Носова Надежда Валерьевна, </a:t>
            </a:r>
          </a:p>
          <a:p>
            <a:pPr algn="r"/>
            <a:r>
              <a:rPr lang="ru-RU" sz="1800" dirty="0" smtClean="0"/>
              <a:t>кандидат педагогических наук,</a:t>
            </a:r>
            <a:endParaRPr lang="ru-RU" sz="1800" dirty="0"/>
          </a:p>
          <a:p>
            <a:pPr algn="r"/>
            <a:r>
              <a:rPr lang="ru-RU" sz="1800" dirty="0" smtClean="0"/>
              <a:t>заведующий кафедрой предметных областей КОГОАУ ДПО «Институт развития образования Кировской области»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2088232" cy="25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11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err="1" smtClean="0"/>
              <a:t>Метапредметные</a:t>
            </a:r>
            <a:r>
              <a:rPr lang="ru-RU" sz="3200" b="1" i="1" dirty="0" smtClean="0"/>
              <a:t> результаты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«…</a:t>
            </a:r>
            <a:r>
              <a:rPr lang="ru-RU" sz="2800" dirty="0" smtClean="0"/>
              <a:t>освоенные обучающимися </a:t>
            </a:r>
            <a:r>
              <a:rPr lang="ru-RU" sz="2800" dirty="0" err="1" smtClean="0"/>
              <a:t>межпредметные</a:t>
            </a:r>
            <a:r>
              <a:rPr lang="ru-RU" sz="2800" dirty="0" smtClean="0"/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практике…»</a:t>
            </a:r>
          </a:p>
          <a:p>
            <a:pPr marL="0" indent="0" algn="r">
              <a:buNone/>
            </a:pPr>
            <a:r>
              <a:rPr lang="ru-RU" sz="1800" i="1" dirty="0" smtClean="0"/>
              <a:t>ФГОС ООО, п.8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286870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spc="0" dirty="0">
                <a:solidFill>
                  <a:prstClr val="black"/>
                </a:solidFill>
                <a:ea typeface="+mn-ea"/>
                <a:cs typeface="+mn-cs"/>
              </a:rPr>
              <a:t>Приказ </a:t>
            </a:r>
            <a:r>
              <a:rPr lang="ru-RU" sz="2400" spc="0" dirty="0" smtClean="0">
                <a:solidFill>
                  <a:prstClr val="black"/>
                </a:solidFill>
                <a:ea typeface="+mn-ea"/>
                <a:cs typeface="+mn-cs"/>
              </a:rPr>
              <a:t>министерства </a:t>
            </a:r>
            <a:r>
              <a:rPr lang="ru-RU" sz="2400" spc="0" dirty="0">
                <a:solidFill>
                  <a:prstClr val="black"/>
                </a:solidFill>
                <a:ea typeface="+mn-ea"/>
                <a:cs typeface="+mn-cs"/>
              </a:rPr>
              <a:t>образования Кировской области от 17.01.2017 г. № 174-42-03-05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smtClean="0"/>
              <a:t>Курсы повышения квалификации </a:t>
            </a:r>
          </a:p>
          <a:p>
            <a:pPr marL="0" indent="0" algn="ctr">
              <a:buNone/>
            </a:pPr>
            <a:r>
              <a:rPr lang="ru-RU" b="1" i="1" dirty="0" smtClean="0"/>
              <a:t>«Оценка </a:t>
            </a:r>
            <a:r>
              <a:rPr lang="ru-RU" b="1" i="1" dirty="0"/>
              <a:t>качества результатов освоения обучающимися основной образовательной программы основного общего образования» </a:t>
            </a:r>
            <a:r>
              <a:rPr lang="ru-RU" b="1" i="1" dirty="0" smtClean="0"/>
              <a:t>(36 час.)</a:t>
            </a:r>
          </a:p>
          <a:p>
            <a:pPr marL="0" indent="0" algn="ctr">
              <a:buNone/>
            </a:pPr>
            <a:r>
              <a:rPr lang="ru-RU" u="sng" dirty="0" smtClean="0"/>
              <a:t>Структура программы: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/>
              <a:t>нормативно-методологические основы</a:t>
            </a:r>
            <a:r>
              <a:rPr lang="ru-RU" dirty="0"/>
              <a:t> </a:t>
            </a:r>
            <a:r>
              <a:rPr lang="ru-RU" i="1" dirty="0"/>
              <a:t>реализации ФГОС </a:t>
            </a:r>
            <a:r>
              <a:rPr lang="ru-RU" i="1" dirty="0" smtClean="0"/>
              <a:t>основного общего образования;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основные </a:t>
            </a:r>
            <a:r>
              <a:rPr lang="ru-RU" i="1" dirty="0"/>
              <a:t>положения контрольно-оценочной деятельности в рамках общероссийской и региональной </a:t>
            </a:r>
            <a:r>
              <a:rPr lang="ru-RU" i="1" dirty="0" smtClean="0"/>
              <a:t>системы оценки </a:t>
            </a:r>
            <a:r>
              <a:rPr lang="ru-RU" i="1" dirty="0"/>
              <a:t>качества основного общего </a:t>
            </a:r>
            <a:r>
              <a:rPr lang="ru-RU" i="1" dirty="0" smtClean="0"/>
              <a:t>образования;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 smtClean="0"/>
              <a:t>технологии </a:t>
            </a:r>
            <a:r>
              <a:rPr lang="ru-RU" i="1" dirty="0"/>
              <a:t>разработки заданий по оценке качества результатов освоения обучающимися </a:t>
            </a:r>
            <a:r>
              <a:rPr lang="ru-RU" i="1" dirty="0" smtClean="0"/>
              <a:t>основной образовательной программы </a:t>
            </a:r>
            <a:r>
              <a:rPr lang="ru-RU" i="1" dirty="0"/>
              <a:t>основного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0740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568952" cy="99060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Кодификатор универсальных учебных </a:t>
            </a:r>
            <a:r>
              <a:rPr lang="ru-RU" sz="2000" b="1" i="1" dirty="0" smtClean="0">
                <a:solidFill>
                  <a:schemeClr val="bg1"/>
                </a:solidFill>
              </a:rPr>
              <a:t>действий обучающихся 7-х </a:t>
            </a:r>
            <a:r>
              <a:rPr lang="ru-RU" sz="2000" b="1" i="1" dirty="0" err="1" smtClean="0">
                <a:solidFill>
                  <a:schemeClr val="bg1"/>
                </a:solidFill>
              </a:rPr>
              <a:t>кл</a:t>
            </a:r>
            <a:r>
              <a:rPr lang="ru-RU" sz="2000" b="1" i="1" dirty="0" smtClean="0">
                <a:solidFill>
                  <a:schemeClr val="bg1"/>
                </a:solidFill>
              </a:rPr>
              <a:t>.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387710"/>
              </p:ext>
            </p:extLst>
          </p:nvPr>
        </p:nvGraphicFramePr>
        <p:xfrm>
          <a:off x="395536" y="476672"/>
          <a:ext cx="8424936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"/>
                <a:gridCol w="5616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Универсальный учебные действия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Код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Проверяемые требования к уровню</a:t>
                      </a:r>
                      <a:r>
                        <a:rPr lang="ru-RU" sz="1100" b="1" baseline="0" dirty="0" smtClean="0"/>
                        <a:t> подготовки</a:t>
                      </a:r>
                      <a:endParaRPr lang="ru-RU" sz="1100" b="1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1. Регулятивные</a:t>
                      </a:r>
                      <a:r>
                        <a:rPr lang="ru-RU" sz="1100" b="1" baseline="0" dirty="0" smtClean="0"/>
                        <a:t> УУД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самостоятельно определять цели обучения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</a:t>
                      </a:r>
                      <a:r>
                        <a:rPr lang="ru-RU" sz="1100" baseline="0" dirty="0" smtClean="0"/>
                        <a:t> ставить и формулировать новые задачи в учебе и познавательной деятельности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развивать мотивы и интересы своей познавательной деятельности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владение основами самоконтроля, самооценки, принятия решений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1.5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соотносить</a:t>
                      </a:r>
                      <a:r>
                        <a:rPr lang="ru-RU" sz="1100" baseline="0" dirty="0" smtClean="0"/>
                        <a:t> свои действия с планируемыми результатами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rowSpan="7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2. Познавательные УУД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определять понятия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создавать обобщения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классифицировать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устанавливать причинно-следственные связи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</a:t>
                      </a:r>
                      <a:r>
                        <a:rPr lang="ru-RU" sz="1100" baseline="0" dirty="0" smtClean="0"/>
                        <a:t> применять знаки и символы, модели и схемы для решения учебных и познавательных задач 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смысловое чтение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2.7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формирование и развитие экологического мышления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3. Коммуникативные УУД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3.1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формулировать и аргументировать свое мнение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3.2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умение осознано использовать речевые средства в соответствии с задачей коммуникации</a:t>
                      </a:r>
                      <a:r>
                        <a:rPr lang="ru-RU" sz="1100" baseline="0" dirty="0" smtClean="0"/>
                        <a:t> для выражения своих чувств, мыслей и потребностей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3.3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владеть письменной</a:t>
                      </a:r>
                      <a:r>
                        <a:rPr lang="ru-RU" sz="1100" baseline="0" dirty="0" smtClean="0"/>
                        <a:t> монологической формой речи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/>
              <a:t>Распределение заданий по уровню сложности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064419"/>
              </p:ext>
            </p:extLst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сложности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Номера заданий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Базовый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1-3, 6-8, 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Повышенный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4,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5, 9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21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Задания с разными типами ответов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задания	с    выбором    одного    или    нескольких    </a:t>
            </a:r>
            <a:r>
              <a:rPr lang="ru-RU" dirty="0" smtClean="0"/>
              <a:t>ответов из </a:t>
            </a:r>
            <a:r>
              <a:rPr lang="ru-RU" dirty="0"/>
              <a:t>предложенных вариантов;</a:t>
            </a:r>
          </a:p>
          <a:p>
            <a:pPr marL="0" indent="0">
              <a:buNone/>
            </a:pPr>
            <a:r>
              <a:rPr lang="ru-RU" dirty="0"/>
              <a:t>2)  </a:t>
            </a:r>
            <a:r>
              <a:rPr lang="ru-RU" dirty="0" smtClean="0"/>
              <a:t>задания, требующие записать ответ в виде слова или </a:t>
            </a:r>
            <a:r>
              <a:rPr lang="ru-RU" dirty="0"/>
              <a:t>словосочетания;</a:t>
            </a:r>
          </a:p>
          <a:p>
            <a:pPr marL="0" indent="0">
              <a:buNone/>
            </a:pPr>
            <a:r>
              <a:rPr lang="ru-RU" dirty="0" smtClean="0"/>
              <a:t>3) задания</a:t>
            </a:r>
            <a:r>
              <a:rPr lang="ru-RU" dirty="0"/>
              <a:t>, требующие вписать в текст </a:t>
            </a:r>
            <a:r>
              <a:rPr lang="ru-RU" dirty="0" smtClean="0"/>
              <a:t>слова (словосочетания</a:t>
            </a:r>
            <a:r>
              <a:rPr lang="ru-RU" dirty="0"/>
              <a:t>, даты) на месте пропусков; </a:t>
            </a:r>
          </a:p>
          <a:p>
            <a:pPr marL="0" indent="0">
              <a:buNone/>
            </a:pPr>
            <a:r>
              <a:rPr lang="ru-RU" dirty="0" smtClean="0"/>
              <a:t>4) задания</a:t>
            </a:r>
            <a:r>
              <a:rPr lang="ru-RU" dirty="0"/>
              <a:t>, требующие развернутого </a:t>
            </a:r>
            <a:r>
              <a:rPr lang="ru-RU" dirty="0" smtClean="0"/>
              <a:t>свободного ответа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42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i="1" dirty="0" smtClean="0"/>
              <a:t>Благодарю за внимание!</a:t>
            </a:r>
            <a:endParaRPr lang="ru-RU" sz="4000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14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</TotalTime>
  <Words>316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  Научно-методическое сопровождение апробации внешней оценки метапредметных результатов освоения обучающимися ООП  основного общего образования  в общеобразовательных организациях  Кировской области </vt:lpstr>
      <vt:lpstr>Метапредметные результаты</vt:lpstr>
      <vt:lpstr>Приказ министерства образования Кировской области от 17.01.2017 г. № 174-42-03-05</vt:lpstr>
      <vt:lpstr>Кодификатор универсальных учебных действий обучающихся 7-х кл.</vt:lpstr>
      <vt:lpstr>Распределение заданий по уровню сложности</vt:lpstr>
      <vt:lpstr>Задания с разными типами ответов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Научно-методическое сопровождение апробации внешней оценки метапредметных результатов в общеобразовательных организациях Кировской области</dc:title>
  <dc:creator>Максим</dc:creator>
  <cp:lastModifiedBy>NosovaNV</cp:lastModifiedBy>
  <cp:revision>15</cp:revision>
  <dcterms:created xsi:type="dcterms:W3CDTF">2017-10-18T17:49:51Z</dcterms:created>
  <dcterms:modified xsi:type="dcterms:W3CDTF">2017-12-21T10:19:36Z</dcterms:modified>
</cp:coreProperties>
</file>