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60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5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dLbl>
              <c:idx val="4"/>
              <c:layout>
                <c:manualLayout>
                  <c:x val="3.3100616740854488E-2"/>
                  <c:y val="0.1329468961728621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2017-2018 учебном году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0.26700000000000002</c:v>
                </c:pt>
                <c:pt idx="1">
                  <c:v>0.19800000000000001</c:v>
                </c:pt>
                <c:pt idx="2">
                  <c:v>0.47699999999999998</c:v>
                </c:pt>
                <c:pt idx="3">
                  <c:v>1.2E-2</c:v>
                </c:pt>
                <c:pt idx="4">
                  <c:v>4.5999999999999999E-2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2017-2018 учебном году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2017-2018 учебном году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2017-2018 учебном году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2017-2018 учебном году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2017-2018 учебном году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2017-2018 учебном году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Кировский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2017-18 учебном году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</c:v>
                </c:pt>
                <c:pt idx="1">
                  <c:v>17</c:v>
                </c:pt>
                <c:pt idx="2">
                  <c:v>49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Юго-Восточный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2017-18 учебном году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19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Западный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2017-18 учебном году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13</c:v>
                </c:pt>
                <c:pt idx="1">
                  <c:v>7</c:v>
                </c:pt>
                <c:pt idx="2">
                  <c:v>8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Восточный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2017-18 учебном году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Юго-Западный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2017-18 учебном году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11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Северный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2017-18 учебном году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16</c:v>
                </c:pt>
                <c:pt idx="4">
                  <c:v>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Северо-Западный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сентябрь 2017 г.</c:v>
                </c:pt>
                <c:pt idx="1">
                  <c:v>январь 2018 г.</c:v>
                </c:pt>
                <c:pt idx="2">
                  <c:v>сентябрь 2018 г.</c:v>
                </c:pt>
                <c:pt idx="3">
                  <c:v>январь 2019 г.</c:v>
                </c:pt>
                <c:pt idx="4">
                  <c:v>нет 10 класса в 2017-18 учебном году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125904984"/>
        <c:axId val="125905376"/>
      </c:barChart>
      <c:catAx>
        <c:axId val="125904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5905376"/>
        <c:crosses val="autoZero"/>
        <c:auto val="1"/>
        <c:lblAlgn val="ctr"/>
        <c:lblOffset val="100"/>
        <c:noMultiLvlLbl val="0"/>
      </c:catAx>
      <c:valAx>
        <c:axId val="12590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5904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85A0E3E5-C378-4309-911B-9E0E0348126E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C6BE3C8-401D-49C4-9525-99878940EA87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Учебник "Астрономия. 11 класс", авторы Б.А. Воронцов-Вельяминов, Е.К. Страут (издательство "ДРОФА")</c:v>
                </c:pt>
                <c:pt idx="1">
                  <c:v>Учебник "Астрономия 10-11 класс", автор В.М.Чаругин (издательство "Просвещение")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73490813648293"/>
          <c:y val="0.8000944252255352"/>
          <c:w val="0.7629156824146982"/>
          <c:h val="0.199905574774464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  <c:pt idx="3">
                  <c:v>нет необходимости в повышении квалификации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</c:v>
                </c:pt>
                <c:pt idx="1">
                  <c:v>112</c:v>
                </c:pt>
                <c:pt idx="2">
                  <c:v>25</c:v>
                </c:pt>
                <c:pt idx="3">
                  <c:v>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  <c:pt idx="3">
                  <c:v>нет необходимости в повышении квалификации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  <c:pt idx="3">
                  <c:v>нет необходимости в повышении квалификации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  <c:pt idx="3">
                  <c:v>нет необходимости в повышении квалификации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  <c:pt idx="3">
                  <c:v>нет необходимости в повышении квалификации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  <c:pt idx="3">
                  <c:v>нет необходимости в повышении квалификации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  <c:pt idx="3">
                  <c:v>нет необходимости в повышении квалификации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Кировский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</c:v>
                </c:pt>
                <c:pt idx="1">
                  <c:v>40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Юго-Восточный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25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Западный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Восточный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Юго-Западный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Северный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6</c:v>
                </c:pt>
                <c:pt idx="1">
                  <c:v>15</c:v>
                </c:pt>
                <c:pt idx="2">
                  <c:v>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Северо-Западный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сентябрь - октябрь 2017 г.</c:v>
                </c:pt>
                <c:pt idx="1">
                  <c:v>первое полугодие 2018 г.</c:v>
                </c:pt>
                <c:pt idx="2">
                  <c:v>второе полугодие 2018 г.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25907336"/>
        <c:axId val="126955664"/>
      </c:barChart>
      <c:catAx>
        <c:axId val="125907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6955664"/>
        <c:crosses val="autoZero"/>
        <c:auto val="1"/>
        <c:lblAlgn val="ctr"/>
        <c:lblOffset val="100"/>
        <c:noMultiLvlLbl val="0"/>
      </c:catAx>
      <c:valAx>
        <c:axId val="126955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25907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B2A84-B7D3-4642-A4B5-EB14B5BFDCA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5113F-182C-46B3-90B3-1B40DE638D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52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61674" y="1212990"/>
            <a:ext cx="53921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Результаты мониторинга готовности образовательных организаций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Кировской области </a:t>
            </a:r>
            <a:br>
              <a:rPr lang="ru-RU" sz="3600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к введению учебного предмета «Астрономия»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41402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4300" y="246177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Вопросы и предложения участников мониторинга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668" y="1702000"/>
            <a:ext cx="88487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предмета «Астрономия» в учебный план образовательной организации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 преподавания предмета «Астрономия»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преподавания предмета «Астрономия»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учителей астрономии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предмета «Астрономия»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78877"/>
              </p:ext>
            </p:extLst>
          </p:nvPr>
        </p:nvGraphicFramePr>
        <p:xfrm>
          <a:off x="292229" y="1150065"/>
          <a:ext cx="8691514" cy="55900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21531"/>
                <a:gridCol w="2421531"/>
                <a:gridCol w="1924226"/>
                <a:gridCol w="1924226"/>
              </a:tblGrid>
              <a:tr h="344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ОО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</a:t>
                      </a:r>
                      <a:endParaRPr lang="ru-RU" sz="13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4353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сентября 2017 г.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п. Краснооктябрьский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Куменский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КОГОАУ «Гимназия №1»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Кирово-Чепецк</a:t>
                      </a:r>
                      <a:endParaRPr lang="ru-RU" sz="13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«Лицей»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с УИОП № 2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Западный 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Котельнич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КОГОБУ «Лицей г. Советска»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Юго-Западный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с. </a:t>
                      </a:r>
                      <a:r>
                        <a:rPr lang="ru-RU" sz="13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Кичма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53"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января 2018 г.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пгт. Подосиновец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</a:t>
                      </a:r>
                      <a:r>
                        <a:rPr lang="ru-RU" sz="13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Запалный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Подосиновский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МОАУ СОШ №37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Киров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4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с УИОП № 74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27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МОАУ СОШ с УИОП № 10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7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с. Бисерово</a:t>
                      </a:r>
                      <a:endParaRPr lang="ru-RU" sz="13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Восточный</a:t>
                      </a:r>
                      <a:endParaRPr lang="ru-RU" sz="13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Афанасьевский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9434" y="0"/>
            <a:ext cx="890513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Пилотные площадки ИРО Кировской области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>
                <a:solidFill>
                  <a:srgbClr val="0070C0"/>
                </a:solidFill>
              </a:rPr>
              <a:t>по </a:t>
            </a:r>
            <a:r>
              <a:rPr lang="ru-RU" sz="3200" b="1" dirty="0" smtClean="0">
                <a:solidFill>
                  <a:srgbClr val="0070C0"/>
                </a:solidFill>
              </a:rPr>
              <a:t>введению учебного предмета </a:t>
            </a:r>
            <a:r>
              <a:rPr lang="ru-RU" sz="3200" b="1" dirty="0">
                <a:solidFill>
                  <a:srgbClr val="0070C0"/>
                </a:solidFill>
              </a:rPr>
              <a:t>«Астрономия»</a:t>
            </a:r>
          </a:p>
        </p:txBody>
      </p:sp>
    </p:spTree>
    <p:extLst>
      <p:ext uri="{BB962C8B-B14F-4D97-AF65-F5344CB8AC3E}">
        <p14:creationId xmlns:p14="http://schemas.microsoft.com/office/powerpoint/2010/main" val="11258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179787" y="1485945"/>
            <a:ext cx="53921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Результаты мониторинга готовности образовательных организаций 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Кировской области </a:t>
            </a:r>
            <a:br>
              <a:rPr lang="ru-RU" sz="3200" b="1" dirty="0">
                <a:solidFill>
                  <a:srgbClr val="0070C0"/>
                </a:solidFill>
              </a:rPr>
            </a:br>
            <a:r>
              <a:rPr lang="ru-RU" sz="3200" b="1" dirty="0">
                <a:solidFill>
                  <a:srgbClr val="0070C0"/>
                </a:solidFill>
              </a:rPr>
              <a:t>к введению учебного предмета «Астрономия»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41402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3550" y="141402"/>
            <a:ext cx="82609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Количество образовательных организаций – 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участников мониторинга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65613"/>
              </p:ext>
            </p:extLst>
          </p:nvPr>
        </p:nvGraphicFramePr>
        <p:xfrm>
          <a:off x="650448" y="2158739"/>
          <a:ext cx="7673420" cy="3839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192"/>
                <a:gridCol w="1600569"/>
                <a:gridCol w="1705304"/>
                <a:gridCol w="1918355"/>
              </a:tblGrid>
              <a:tr h="42655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Западный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Восточный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Юго-Западный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Северный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4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41402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062" y="141402"/>
            <a:ext cx="87970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Модели введения учебного  предмета «Астрономия» (по области)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57444225"/>
              </p:ext>
            </p:extLst>
          </p:nvPr>
        </p:nvGraphicFramePr>
        <p:xfrm>
          <a:off x="311085" y="1397000"/>
          <a:ext cx="8276734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169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41402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31145" y="141402"/>
            <a:ext cx="708578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Модели введения учебного предмета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«Астрономия» (по округам)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15582956"/>
              </p:ext>
            </p:extLst>
          </p:nvPr>
        </p:nvGraphicFramePr>
        <p:xfrm>
          <a:off x="772997" y="1470581"/>
          <a:ext cx="7676470" cy="4878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064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41402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875407" y="348792"/>
            <a:ext cx="5397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Выбор учебника астрономии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62072754"/>
              </p:ext>
            </p:extLst>
          </p:nvPr>
        </p:nvGraphicFramePr>
        <p:xfrm>
          <a:off x="1524000" y="1486554"/>
          <a:ext cx="6096000" cy="5371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21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41402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63394" y="348792"/>
            <a:ext cx="6221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Количество учителей астрономии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016198"/>
              </p:ext>
            </p:extLst>
          </p:nvPr>
        </p:nvGraphicFramePr>
        <p:xfrm>
          <a:off x="1649689" y="1989056"/>
          <a:ext cx="5755065" cy="3687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9192"/>
                <a:gridCol w="1600569"/>
                <a:gridCol w="1705304"/>
              </a:tblGrid>
              <a:tr h="4265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Учителя, которые будут преподавать астрономию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учителей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6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физики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географии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информатики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математики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химии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65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16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41402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62636" y="348792"/>
            <a:ext cx="62228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</a:rPr>
              <a:t>Курсовая подготовка (по области)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53617616"/>
              </p:ext>
            </p:extLst>
          </p:nvPr>
        </p:nvGraphicFramePr>
        <p:xfrm>
          <a:off x="311085" y="1397000"/>
          <a:ext cx="8276734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40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41402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31705" y="348792"/>
            <a:ext cx="628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Курсовая подготовка (по округам)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74533398"/>
              </p:ext>
            </p:extLst>
          </p:nvPr>
        </p:nvGraphicFramePr>
        <p:xfrm>
          <a:off x="342416" y="1397000"/>
          <a:ext cx="8276734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11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141402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4140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Готовность материально-технической базы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к введению учебного предмета «Астрономия»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419264"/>
              </p:ext>
            </p:extLst>
          </p:nvPr>
        </p:nvGraphicFramePr>
        <p:xfrm>
          <a:off x="598811" y="1661511"/>
          <a:ext cx="7671732" cy="4007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959"/>
                <a:gridCol w="2462535"/>
                <a:gridCol w="2273238"/>
              </a:tblGrid>
              <a:tr h="8585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Общее количество</a:t>
                      </a:r>
                      <a:b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образовательных организаций - участников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исследования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Оценили  МТБ положительно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21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67403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образовательных организаций, которые вводят астрономию </a:t>
                      </a:r>
                      <a:b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01.09.2017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Оценили  МТБ положительно</a:t>
                      </a:r>
                    </a:p>
                    <a:p>
                      <a:pPr algn="ctr"/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721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1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1793</TotalTime>
  <Words>296</Words>
  <Application>Microsoft Office PowerPoint</Application>
  <PresentationFormat>Экран (4:3)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Прилукова Раиса Александровна (КОГОАУ ДПО ИРО Кировской области)</cp:lastModifiedBy>
  <cp:revision>51</cp:revision>
  <cp:lastPrinted>2017-09-26T08:28:14Z</cp:lastPrinted>
  <dcterms:created xsi:type="dcterms:W3CDTF">2013-11-19T05:52:05Z</dcterms:created>
  <dcterms:modified xsi:type="dcterms:W3CDTF">2017-09-27T12:42:17Z</dcterms:modified>
</cp:coreProperties>
</file>