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60" r:id="rId6"/>
    <p:sldId id="263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Школы, работающие в сложных социальных условиях</c:v>
                </c:pt>
                <c:pt idx="1">
                  <c:v>Школы, работающие в нормальных условиях</c:v>
                </c:pt>
                <c:pt idx="2">
                  <c:v>Общее количество школ, принявших участие в мониторинге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47</c:v>
                </c:pt>
                <c:pt idx="1">
                  <c:v>461</c:v>
                </c:pt>
                <c:pt idx="2">
                  <c:v>508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Школы, работающие в сложных социальных условиях</c:v>
                </c:pt>
                <c:pt idx="1">
                  <c:v>Школы, работающие в нормальных условиях</c:v>
                </c:pt>
                <c:pt idx="2">
                  <c:v>Общее количество школ, принявших участие в мониторинге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20</c:v>
                </c:pt>
                <c:pt idx="1">
                  <c:v>477</c:v>
                </c:pt>
                <c:pt idx="2">
                  <c:v>497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9545664"/>
        <c:axId val="309542528"/>
      </c:barChart>
      <c:catAx>
        <c:axId val="309545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9542528"/>
        <c:crosses val="autoZero"/>
        <c:auto val="1"/>
        <c:lblAlgn val="ctr"/>
        <c:lblOffset val="100"/>
        <c:noMultiLvlLbl val="0"/>
      </c:catAx>
      <c:valAx>
        <c:axId val="309542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9545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Лист2!$A$12</c:f>
              <c:strCache>
                <c:ptCount val="1"/>
                <c:pt idx="0">
                  <c:v>школы, в которых низкие показатели качества образования коррелируют с наличием негативных социальных факторов (9 образовательных организаций);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Лист2!$B$12:$C$12</c:f>
              <c:numCache>
                <c:formatCode>General</c:formatCode>
                <c:ptCount val="2"/>
                <c:pt idx="0">
                  <c:v>9</c:v>
                </c:pt>
                <c:pt idx="1">
                  <c:v>8</c:v>
                </c:pt>
              </c:numCache>
            </c:numRef>
          </c:val>
        </c:ser>
        <c:ser>
          <c:idx val="1"/>
          <c:order val="1"/>
          <c:tx>
            <c:strRef>
              <c:f>Лист2!$A$13</c:f>
              <c:strCache>
                <c:ptCount val="1"/>
                <c:pt idx="0">
                  <c:v>школы, в которых наличие негативных социальных факторов не оказывает негативного влияния на качество образования (38 образовательных организаций).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Лист2!$B$13:$C$13</c:f>
              <c:numCache>
                <c:formatCode>General</c:formatCode>
                <c:ptCount val="2"/>
                <c:pt idx="0">
                  <c:v>38</c:v>
                </c:pt>
                <c:pt idx="1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6443952"/>
        <c:axId val="316453752"/>
      </c:barChart>
      <c:catAx>
        <c:axId val="316443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6453752"/>
        <c:crosses val="autoZero"/>
        <c:auto val="1"/>
        <c:lblAlgn val="ctr"/>
        <c:lblOffset val="100"/>
        <c:noMultiLvlLbl val="0"/>
      </c:catAx>
      <c:valAx>
        <c:axId val="316453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6443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1A402-A608-4860-96AA-D8B36842086B}" type="datetimeFigureOut">
              <a:rPr lang="ru-RU" smtClean="0"/>
              <a:t>22.12.2016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C66B2-FE30-4B64-BA88-885F40375E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4536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1A402-A608-4860-96AA-D8B36842086B}" type="datetimeFigureOut">
              <a:rPr lang="ru-RU" smtClean="0"/>
              <a:t>22.12.2016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C66B2-FE30-4B64-BA88-885F40375E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489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1A402-A608-4860-96AA-D8B36842086B}" type="datetimeFigureOut">
              <a:rPr lang="ru-RU" smtClean="0"/>
              <a:t>22.12.2016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C66B2-FE30-4B64-BA88-885F40375E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991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1A402-A608-4860-96AA-D8B36842086B}" type="datetimeFigureOut">
              <a:rPr lang="ru-RU" smtClean="0"/>
              <a:t>22.12.2016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C66B2-FE30-4B64-BA88-885F40375E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4785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1A402-A608-4860-96AA-D8B36842086B}" type="datetimeFigureOut">
              <a:rPr lang="ru-RU" smtClean="0"/>
              <a:t>22.12.2016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C66B2-FE30-4B64-BA88-885F40375E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096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1A402-A608-4860-96AA-D8B36842086B}" type="datetimeFigureOut">
              <a:rPr lang="ru-RU" smtClean="0"/>
              <a:t>22.12.2016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C66B2-FE30-4B64-BA88-885F40375E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5201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1A402-A608-4860-96AA-D8B36842086B}" type="datetimeFigureOut">
              <a:rPr lang="ru-RU" smtClean="0"/>
              <a:t>22.12.2016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C66B2-FE30-4B64-BA88-885F40375E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5670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1A402-A608-4860-96AA-D8B36842086B}" type="datetimeFigureOut">
              <a:rPr lang="ru-RU" smtClean="0"/>
              <a:t>22.12.2016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C66B2-FE30-4B64-BA88-885F40375E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551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1A402-A608-4860-96AA-D8B36842086B}" type="datetimeFigureOut">
              <a:rPr lang="ru-RU" smtClean="0"/>
              <a:t>22.12.2016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C66B2-FE30-4B64-BA88-885F40375E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5203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1A402-A608-4860-96AA-D8B36842086B}" type="datetimeFigureOut">
              <a:rPr lang="ru-RU" smtClean="0"/>
              <a:t>22.12.2016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C66B2-FE30-4B64-BA88-885F40375E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623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1A402-A608-4860-96AA-D8B36842086B}" type="datetimeFigureOut">
              <a:rPr lang="ru-RU" smtClean="0"/>
              <a:t>22.12.2016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C66B2-FE30-4B64-BA88-885F40375E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2090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1A402-A608-4860-96AA-D8B36842086B}" type="datetimeFigureOut">
              <a:rPr lang="ru-RU" smtClean="0"/>
              <a:t>22.12.2016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C66B2-FE30-4B64-BA88-885F40375E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8705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Результаты мониторинга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142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60818"/>
            <a:ext cx="10515600" cy="1325563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/>
              <a:t>Приказ министерства образования Кировской области от 22.12.2014 №5-1395 «Об утверждении комплекса мер по поддержке образовательных организаций и учителей, работающих в сложных социальных условиях, на 2015-2018 годы»</a:t>
            </a: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18012" t="15149" r="20567" b="1350"/>
          <a:stretch/>
        </p:blipFill>
        <p:spPr>
          <a:xfrm>
            <a:off x="3007241" y="2048908"/>
            <a:ext cx="6177517" cy="4514094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4039302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Количество школ, отнесенных к школам, работающим в сложных социальных условиях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155897294"/>
              </p:ext>
            </p:extLst>
          </p:nvPr>
        </p:nvGraphicFramePr>
        <p:xfrm>
          <a:off x="839788" y="1715610"/>
          <a:ext cx="5451953" cy="283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7437"/>
                <a:gridCol w="1147258"/>
                <a:gridCol w="114725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Школы, работающие в сложных социальных условиях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ru-RU" dirty="0"/>
                    </a:p>
                  </a:txBody>
                  <a:tcPr/>
                </a:tc>
              </a:tr>
              <a:tr h="32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Школы, работающие в нормальных условиях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461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477</a:t>
                      </a:r>
                      <a:endParaRPr lang="ru-RU" dirty="0"/>
                    </a:p>
                  </a:txBody>
                  <a:tcPr/>
                </a:tc>
              </a:tr>
              <a:tr h="32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Общее количество школ, принявших участие в мониторинге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497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9043198"/>
              </p:ext>
            </p:extLst>
          </p:nvPr>
        </p:nvGraphicFramePr>
        <p:xfrm>
          <a:off x="6466366" y="2357652"/>
          <a:ext cx="5467350" cy="38052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9041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Группы критериев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1. Характеристика семьи</a:t>
            </a:r>
          </a:p>
          <a:p>
            <a:pPr marL="0" indent="0">
              <a:buNone/>
            </a:pPr>
            <a:r>
              <a:rPr lang="ru-RU" dirty="0"/>
              <a:t>2. Контингент обучающихся</a:t>
            </a:r>
          </a:p>
          <a:p>
            <a:pPr marL="0" indent="0">
              <a:buNone/>
            </a:pPr>
            <a:r>
              <a:rPr lang="ru-RU" dirty="0"/>
              <a:t>3. Кадровый состав в образовательной организации</a:t>
            </a:r>
          </a:p>
          <a:p>
            <a:pPr marL="0" indent="0">
              <a:buNone/>
            </a:pPr>
            <a:r>
              <a:rPr lang="ru-RU" dirty="0"/>
              <a:t>4. Социально-экономические и материально-технические условия работы образовательной организации</a:t>
            </a:r>
          </a:p>
          <a:p>
            <a:pPr marL="0" indent="0">
              <a:buNone/>
            </a:pPr>
            <a:r>
              <a:rPr lang="ru-RU" dirty="0"/>
              <a:t>5. Результативность деятельности образовательной организации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202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Региональные реестры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515649"/>
            <a:ext cx="5181600" cy="4661314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школ</a:t>
            </a:r>
            <a:r>
              <a:rPr lang="ru-RU" dirty="0"/>
              <a:t>, в которых низкие показатели качества образования коррелируют с наличием негативных социальных </a:t>
            </a:r>
            <a:r>
              <a:rPr lang="ru-RU" dirty="0" smtClean="0"/>
              <a:t>факторов; </a:t>
            </a:r>
            <a:endParaRPr lang="ru-RU" dirty="0"/>
          </a:p>
          <a:p>
            <a:pPr lvl="0"/>
            <a:r>
              <a:rPr lang="ru-RU" dirty="0"/>
              <a:t>школ, в которых наличие негативных социальных факторов не оказывает негативного влияния на качество </a:t>
            </a:r>
            <a:r>
              <a:rPr lang="ru-RU" dirty="0" smtClean="0"/>
              <a:t>образования.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132802"/>
              </p:ext>
            </p:extLst>
          </p:nvPr>
        </p:nvGraphicFramePr>
        <p:xfrm>
          <a:off x="5771283" y="1690688"/>
          <a:ext cx="5918489" cy="4486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4348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Страница на сайте ИРО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/>
          <a:srcRect l="13349" t="10812"/>
          <a:stretch/>
        </p:blipFill>
        <p:spPr>
          <a:xfrm>
            <a:off x="838199" y="1414131"/>
            <a:ext cx="9729355" cy="4956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2997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144</Words>
  <Application>Microsoft Office PowerPoint</Application>
  <PresentationFormat>Широкоэкранный</PresentationFormat>
  <Paragraphs>25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Результаты мониторинга </vt:lpstr>
      <vt:lpstr>Приказ министерства образования Кировской области от 22.12.2014 №5-1395 «Об утверждении комплекса мер по поддержке образовательных организаций и учителей, работающих в сложных социальных условиях, на 2015-2018 годы»</vt:lpstr>
      <vt:lpstr>Количество школ, отнесенных к школам, работающим в сложных социальных условиях</vt:lpstr>
      <vt:lpstr>Группы критериев</vt:lpstr>
      <vt:lpstr>Региональные реестры</vt:lpstr>
      <vt:lpstr>Страница на сайте ИРО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 Скурихина</dc:creator>
  <cp:lastModifiedBy>Приемная</cp:lastModifiedBy>
  <cp:revision>6</cp:revision>
  <dcterms:created xsi:type="dcterms:W3CDTF">2015-03-02T13:57:08Z</dcterms:created>
  <dcterms:modified xsi:type="dcterms:W3CDTF">2016-12-22T09:53:38Z</dcterms:modified>
</cp:coreProperties>
</file>