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68" r:id="rId3"/>
    <p:sldId id="269" r:id="rId4"/>
    <p:sldId id="270" r:id="rId5"/>
    <p:sldId id="281" r:id="rId6"/>
    <p:sldId id="271" r:id="rId7"/>
    <p:sldId id="272" r:id="rId8"/>
    <p:sldId id="273" r:id="rId9"/>
    <p:sldId id="274" r:id="rId10"/>
    <p:sldId id="275" r:id="rId11"/>
    <p:sldId id="258" r:id="rId12"/>
    <p:sldId id="276" r:id="rId13"/>
    <p:sldId id="259" r:id="rId14"/>
    <p:sldId id="260" r:id="rId15"/>
    <p:sldId id="280" r:id="rId16"/>
    <p:sldId id="277" r:id="rId17"/>
    <p:sldId id="278" r:id="rId18"/>
    <p:sldId id="279" r:id="rId19"/>
    <p:sldId id="257" r:id="rId20"/>
    <p:sldId id="264" r:id="rId21"/>
    <p:sldId id="266" r:id="rId22"/>
    <p:sldId id="261" r:id="rId23"/>
    <p:sldId id="262" r:id="rId24"/>
    <p:sldId id="263" r:id="rId25"/>
    <p:sldId id="267" r:id="rId26"/>
    <p:sldId id="265"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F03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0101" autoAdjust="0"/>
  </p:normalViewPr>
  <p:slideViewPr>
    <p:cSldViewPr>
      <p:cViewPr varScale="1">
        <p:scale>
          <a:sx n="55" d="100"/>
          <a:sy n="55" d="100"/>
        </p:scale>
        <p:origin x="-18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04BD6E-094E-4C19-8159-F5B89D862942}" type="datetimeFigureOut">
              <a:rPr lang="ru-RU" smtClean="0"/>
              <a:pPr/>
              <a:t>21.09.2017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D2910-25FC-4CEE-A831-921C38B39FD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Добрый день, уважаемые коллеги! Сейчас речь пойдет о том, как эффективно решать проблемное поведение детей и подростков в психологическом консультировании. </a:t>
            </a:r>
          </a:p>
          <a:p>
            <a:r>
              <a:rPr lang="ru-RU" sz="1200" kern="1200" dirty="0" smtClean="0">
                <a:solidFill>
                  <a:schemeClr val="tx1"/>
                </a:solidFill>
                <a:latin typeface="+mn-lt"/>
                <a:ea typeface="+mn-ea"/>
                <a:cs typeface="+mn-cs"/>
              </a:rPr>
              <a:t>Сложность в работе с проблемным детским или подростковым поведением для психолога составляет отсутствие у родителей мотивации к совместной работе (особенно в подростковом возрасте) и  полное (или частичное) перекладывание ответственности за результат со стороны родителей на психолога.</a:t>
            </a:r>
            <a:endParaRPr lang="ru-RU" dirty="0"/>
          </a:p>
        </p:txBody>
      </p:sp>
      <p:sp>
        <p:nvSpPr>
          <p:cNvPr id="4" name="Номер слайда 3"/>
          <p:cNvSpPr>
            <a:spLocks noGrp="1"/>
          </p:cNvSpPr>
          <p:nvPr>
            <p:ph type="sldNum" sz="quarter" idx="10"/>
          </p:nvPr>
        </p:nvSpPr>
        <p:spPr/>
        <p:txBody>
          <a:bodyPr/>
          <a:lstStyle/>
          <a:p>
            <a:fld id="{315D2910-25FC-4CEE-A831-921C38B39FD3}"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Итак, почему работа с родителями?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Известно, что есть такое понятие как семейная система.</a:t>
            </a:r>
          </a:p>
          <a:p>
            <a:r>
              <a:rPr lang="ru-RU" sz="1200" kern="1200" dirty="0" smtClean="0">
                <a:solidFill>
                  <a:schemeClr val="tx1"/>
                </a:solidFill>
                <a:latin typeface="+mn-lt"/>
                <a:ea typeface="+mn-ea"/>
                <a:cs typeface="+mn-cs"/>
              </a:rPr>
              <a:t>Вообще, что такое система? Система – это взаимосвязанные между собой элементы</a:t>
            </a:r>
            <a:r>
              <a:rPr lang="ru-RU" sz="1200" i="1" kern="1200" dirty="0" smtClean="0">
                <a:solidFill>
                  <a:schemeClr val="tx1"/>
                </a:solidFill>
                <a:latin typeface="+mn-lt"/>
                <a:ea typeface="+mn-ea"/>
                <a:cs typeface="+mn-cs"/>
              </a:rPr>
              <a:t>.</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Давайте мы возьмем метафору (для краткости изложения) и представим систему в виде такой цепи</a:t>
            </a:r>
            <a:r>
              <a:rPr lang="ru-RU" sz="1200" i="1" kern="1200" dirty="0" smtClean="0">
                <a:solidFill>
                  <a:schemeClr val="tx1"/>
                </a:solidFill>
                <a:latin typeface="+mn-lt"/>
                <a:ea typeface="+mn-ea"/>
                <a:cs typeface="+mn-cs"/>
              </a:rPr>
              <a:t>. (щелчок)</a:t>
            </a:r>
          </a:p>
          <a:p>
            <a:r>
              <a:rPr lang="ru-RU" sz="1200" kern="1200" dirty="0" smtClean="0">
                <a:solidFill>
                  <a:schemeClr val="tx1"/>
                </a:solidFill>
                <a:latin typeface="+mn-lt"/>
                <a:ea typeface="+mn-ea"/>
                <a:cs typeface="+mn-cs"/>
              </a:rPr>
              <a:t>В цепи есть взаимосвязанные между собой звенья, вы это видите.</a:t>
            </a:r>
          </a:p>
          <a:p>
            <a:r>
              <a:rPr lang="ru-RU" sz="1200" kern="1200" dirty="0" smtClean="0">
                <a:solidFill>
                  <a:schemeClr val="tx1"/>
                </a:solidFill>
                <a:latin typeface="+mn-lt"/>
                <a:ea typeface="+mn-ea"/>
                <a:cs typeface="+mn-cs"/>
              </a:rPr>
              <a:t>И предположим, что родитель привел своего ребёнка (одно из звеньев) к психологу.</a:t>
            </a:r>
          </a:p>
          <a:p>
            <a:r>
              <a:rPr lang="ru-RU" sz="1200" kern="1200" dirty="0" smtClean="0">
                <a:solidFill>
                  <a:schemeClr val="tx1"/>
                </a:solidFill>
                <a:latin typeface="+mn-lt"/>
                <a:ea typeface="+mn-ea"/>
                <a:cs typeface="+mn-cs"/>
              </a:rPr>
              <a:t>Что значит – одно из звеньев?</a:t>
            </a:r>
          </a:p>
          <a:p>
            <a:r>
              <a:rPr lang="ru-RU" sz="1200" kern="1200" dirty="0" smtClean="0">
                <a:solidFill>
                  <a:schemeClr val="tx1"/>
                </a:solidFill>
                <a:latin typeface="+mn-lt"/>
                <a:ea typeface="+mn-ea"/>
                <a:cs typeface="+mn-cs"/>
              </a:rPr>
              <a:t>Допустим, одно звено – это мама, второе звено – папа, третье звено – сын, четвертое звено – дочь (если есть дочь), или если есть ещё мальчики – то ещё несколько звеньев. Если в семье живут ещё бабушки и дедушки (или вы у них живете), то это ещё пара звеньев добавляется!</a:t>
            </a:r>
          </a:p>
          <a:p>
            <a:r>
              <a:rPr lang="ru-RU" sz="1200" kern="1200" dirty="0" smtClean="0">
                <a:solidFill>
                  <a:schemeClr val="tx1"/>
                </a:solidFill>
                <a:latin typeface="+mn-lt"/>
                <a:ea typeface="+mn-ea"/>
                <a:cs typeface="+mn-cs"/>
              </a:rPr>
              <a:t>Так вот, пусть каждый соотнесет, эту метафору с собой, подумайте, сколько в вашей семье есть звеньев?</a:t>
            </a:r>
          </a:p>
        </p:txBody>
      </p:sp>
      <p:sp>
        <p:nvSpPr>
          <p:cNvPr id="4" name="Номер слайда 3"/>
          <p:cNvSpPr>
            <a:spLocks noGrp="1"/>
          </p:cNvSpPr>
          <p:nvPr>
            <p:ph type="sldNum" sz="quarter" idx="10"/>
          </p:nvPr>
        </p:nvSpPr>
        <p:spPr/>
        <p:txBody>
          <a:bodyPr/>
          <a:lstStyle/>
          <a:p>
            <a:fld id="{315D2910-25FC-4CEE-A831-921C38B39FD3}" type="slidenum">
              <a:rPr lang="ru-RU" smtClean="0"/>
              <a:pPr/>
              <a:t>11</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И продолжаем дальше. Вот вы взяли одно звено, отсоединили и привели к психологу. Психолог начинает его начищать, шлифовать, полировать</a:t>
            </a:r>
            <a:endParaRPr lang="ru-RU" dirty="0"/>
          </a:p>
        </p:txBody>
      </p:sp>
      <p:sp>
        <p:nvSpPr>
          <p:cNvPr id="4" name="Номер слайда 3"/>
          <p:cNvSpPr>
            <a:spLocks noGrp="1"/>
          </p:cNvSpPr>
          <p:nvPr>
            <p:ph type="sldNum" sz="quarter" idx="10"/>
          </p:nvPr>
        </p:nvSpPr>
        <p:spPr/>
        <p:txBody>
          <a:bodyPr/>
          <a:lstStyle/>
          <a:p>
            <a:fld id="{315D2910-25FC-4CEE-A831-921C38B39FD3}" type="slidenum">
              <a:rPr lang="ru-RU" smtClean="0"/>
              <a:pPr/>
              <a:t>12</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Кольцо начинает блестеть и сверкать. Т.е. психолог провёл работу. Звено блестит как обручальное колечко, приятно посмотреть!</a:t>
            </a:r>
          </a:p>
          <a:p>
            <a:r>
              <a:rPr lang="ru-RU" sz="1200" kern="1200" dirty="0" smtClean="0">
                <a:solidFill>
                  <a:schemeClr val="tx1"/>
                </a:solidFill>
                <a:latin typeface="+mn-lt"/>
                <a:ea typeface="+mn-ea"/>
                <a:cs typeface="+mn-cs"/>
              </a:rPr>
              <a:t>И психолог возвращает его в семью. Говорит: вот, пожалуйста, работа проведена. Вот такие достижения мы с вами видим! Пожалуйста, возвращайся в семью.</a:t>
            </a:r>
          </a:p>
          <a:p>
            <a:r>
              <a:rPr lang="ru-RU" sz="1200" kern="1200" dirty="0" smtClean="0">
                <a:solidFill>
                  <a:schemeClr val="tx1"/>
                </a:solidFill>
                <a:latin typeface="+mn-lt"/>
                <a:ea typeface="+mn-ea"/>
                <a:cs typeface="+mn-cs"/>
              </a:rPr>
              <a:t>И вот звено вернулось, его присоединили обратно к цепочке. Оно, конечно, блестит, сияет на фоне других звеньев, потому что другие звенья, они же тусклые, правильно?</a:t>
            </a:r>
          </a:p>
          <a:p>
            <a:r>
              <a:rPr lang="ru-RU" sz="1200" kern="1200" dirty="0" smtClean="0">
                <a:solidFill>
                  <a:schemeClr val="tx1"/>
                </a:solidFill>
                <a:latin typeface="+mn-lt"/>
                <a:ea typeface="+mn-ea"/>
                <a:cs typeface="+mn-cs"/>
              </a:rPr>
              <a:t>Вопрос в том, долго ли это звено, с которым работали, будет блестеть?</a:t>
            </a:r>
            <a:endParaRPr lang="ru-RU" dirty="0"/>
          </a:p>
        </p:txBody>
      </p:sp>
      <p:sp>
        <p:nvSpPr>
          <p:cNvPr id="4" name="Номер слайда 3"/>
          <p:cNvSpPr>
            <a:spLocks noGrp="1"/>
          </p:cNvSpPr>
          <p:nvPr>
            <p:ph type="sldNum" sz="quarter" idx="10"/>
          </p:nvPr>
        </p:nvSpPr>
        <p:spPr/>
        <p:txBody>
          <a:bodyPr/>
          <a:lstStyle/>
          <a:p>
            <a:fld id="{315D2910-25FC-4CEE-A831-921C38B39FD3}" type="slidenum">
              <a:rPr lang="ru-RU" smtClean="0"/>
              <a:pPr/>
              <a:t>13</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Давайте </a:t>
            </a:r>
            <a:r>
              <a:rPr lang="ru-RU" sz="1200" kern="1200" dirty="0" smtClean="0">
                <a:solidFill>
                  <a:schemeClr val="tx1"/>
                </a:solidFill>
                <a:latin typeface="+mn-lt"/>
                <a:ea typeface="+mn-ea"/>
                <a:cs typeface="+mn-cs"/>
              </a:rPr>
              <a:t>представим, что мы вынесли это колечко на улицу под дождь или снег, бросили в пыль, например… И посмотрим, как долго сможет наше кольцо оставаться блестящим. Думаю, вы согласитесь со мной – недолго!</a:t>
            </a:r>
          </a:p>
          <a:p>
            <a:r>
              <a:rPr lang="ru-RU" sz="1200" kern="1200" dirty="0" smtClean="0">
                <a:solidFill>
                  <a:schemeClr val="tx1"/>
                </a:solidFill>
                <a:latin typeface="+mn-lt"/>
                <a:ea typeface="+mn-ea"/>
                <a:cs typeface="+mn-cs"/>
              </a:rPr>
              <a:t>Как думаете, с чем мы можем соотнести образ непогоды, пыли, грязи, ветров, метелей, ураганов в нашей жизни, в семье? С нашими эмоциями, мыслями, словами, действиями, поведением…</a:t>
            </a:r>
          </a:p>
          <a:p>
            <a:r>
              <a:rPr lang="ru-RU" sz="1200" kern="1200" dirty="0" smtClean="0">
                <a:solidFill>
                  <a:schemeClr val="tx1"/>
                </a:solidFill>
                <a:latin typeface="+mn-lt"/>
                <a:ea typeface="+mn-ea"/>
                <a:cs typeface="+mn-cs"/>
              </a:rPr>
              <a:t>И когда речь идет о поведении ребенка (ребенка-подростка), и когда есть стойкие изменения в поведении, положительные изменения, то это – работа с родителями!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Потому </a:t>
            </a:r>
            <a:r>
              <a:rPr lang="ru-RU" sz="1200" kern="1200" dirty="0" smtClean="0">
                <a:solidFill>
                  <a:schemeClr val="tx1"/>
                </a:solidFill>
                <a:latin typeface="+mn-lt"/>
                <a:ea typeface="+mn-ea"/>
                <a:cs typeface="+mn-cs"/>
              </a:rPr>
              <a:t>что в семье, в цепочке семейной системы, есть звенья ключевые, а есть звенья второстепенные. </a:t>
            </a:r>
          </a:p>
          <a:p>
            <a:r>
              <a:rPr lang="ru-RU" sz="1200" kern="1200" dirty="0" smtClean="0">
                <a:solidFill>
                  <a:schemeClr val="tx1"/>
                </a:solidFill>
                <a:latin typeface="+mn-lt"/>
                <a:ea typeface="+mn-ea"/>
                <a:cs typeface="+mn-cs"/>
              </a:rPr>
              <a:t>Так вот, ключевые звенья – это родители. Почему ключевые? Потому что родители формируют атмосферу в семье.</a:t>
            </a:r>
          </a:p>
          <a:p>
            <a:r>
              <a:rPr lang="ru-RU" sz="1200" kern="1200" dirty="0" smtClean="0">
                <a:solidFill>
                  <a:schemeClr val="tx1"/>
                </a:solidFill>
                <a:latin typeface="+mn-lt"/>
                <a:ea typeface="+mn-ea"/>
                <a:cs typeface="+mn-cs"/>
              </a:rPr>
              <a:t>А второстепенные звенья – это дети. Почему дети? Потому что дети под эту атмосферу подстраиваются. Под ту атмосферу, что формируют родители. И именно от атмосферы: от ураганов, от бурь, от снегов и от всего прочего зависит, будет ли блестеть кольцо, или будет тускнеть.</a:t>
            </a:r>
          </a:p>
          <a:p>
            <a:endParaRPr lang="ru-RU" dirty="0"/>
          </a:p>
        </p:txBody>
      </p:sp>
      <p:sp>
        <p:nvSpPr>
          <p:cNvPr id="4" name="Номер слайда 3"/>
          <p:cNvSpPr>
            <a:spLocks noGrp="1"/>
          </p:cNvSpPr>
          <p:nvPr>
            <p:ph type="sldNum" sz="quarter" idx="10"/>
          </p:nvPr>
        </p:nvSpPr>
        <p:spPr/>
        <p:txBody>
          <a:bodyPr/>
          <a:lstStyle/>
          <a:p>
            <a:fld id="{315D2910-25FC-4CEE-A831-921C38B39FD3}" type="slidenum">
              <a:rPr lang="ru-RU" smtClean="0"/>
              <a:pPr/>
              <a:t>14</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И вот теперь нам стало понятно – почему работа с родителями. Да потому что родители могут как улучшить атмосферу в семье, так и ухудшить. Они могут смастерить крышу, если идёт дождь, укрепить стены, сделать так, чтобы в доме было сухо и тепло. Либо они могут сделать так, чтобы было  небезопасно, холодно и страшно в семье.          </a:t>
            </a:r>
          </a:p>
          <a:p>
            <a:r>
              <a:rPr lang="ru-RU" sz="1200" kern="1200" dirty="0" smtClean="0">
                <a:solidFill>
                  <a:schemeClr val="tx1"/>
                </a:solidFill>
                <a:latin typeface="+mn-lt"/>
                <a:ea typeface="+mn-ea"/>
                <a:cs typeface="+mn-cs"/>
              </a:rPr>
              <a:t>Но, поскольку ребенок пока не умеет адекватно выражать и доносить свои чувства, так, чтобы было понятно родителю, тактично, по-взрослому</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(ему предстоит ещё этому научиться, подростковый возраст для того и дан, чтобы многому научиться), то ребенок выражает, говорит о своем несогласии, дискомфорте, о своём чувстве небезопасности, о том, что в нём присутствует, </a:t>
            </a:r>
            <a:r>
              <a:rPr lang="ru-RU" sz="1200" kern="1200" dirty="0" smtClean="0">
                <a:solidFill>
                  <a:schemeClr val="tx1"/>
                </a:solidFill>
                <a:latin typeface="+mn-lt"/>
                <a:ea typeface="+mn-ea"/>
                <a:cs typeface="+mn-cs"/>
              </a:rPr>
              <a:t>- он </a:t>
            </a:r>
            <a:r>
              <a:rPr lang="ru-RU" sz="1200" kern="1200" dirty="0" smtClean="0">
                <a:solidFill>
                  <a:schemeClr val="tx1"/>
                </a:solidFill>
                <a:latin typeface="+mn-lt"/>
                <a:ea typeface="+mn-ea"/>
                <a:cs typeface="+mn-cs"/>
              </a:rPr>
              <a:t>говорит об этом с помощью поведения.</a:t>
            </a:r>
          </a:p>
          <a:p>
            <a:r>
              <a:rPr lang="ru-RU" sz="1200" kern="1200" dirty="0" smtClean="0">
                <a:solidFill>
                  <a:schemeClr val="tx1"/>
                </a:solidFill>
                <a:latin typeface="+mn-lt"/>
                <a:ea typeface="+mn-ea"/>
                <a:cs typeface="+mn-cs"/>
              </a:rPr>
              <a:t>Так вот, если он словами не может донести это, или не хочет, или не знает, как это сделать, он делает это </a:t>
            </a:r>
            <a:r>
              <a:rPr lang="ru-RU" sz="1200" kern="1200" dirty="0" smtClean="0">
                <a:solidFill>
                  <a:schemeClr val="tx1"/>
                </a:solidFill>
                <a:latin typeface="+mn-lt"/>
                <a:ea typeface="+mn-ea"/>
                <a:cs typeface="+mn-cs"/>
              </a:rPr>
              <a:t>поведением.</a:t>
            </a:r>
            <a:endParaRPr lang="ru-RU"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315D2910-25FC-4CEE-A831-921C38B39FD3}" type="slidenum">
              <a:rPr lang="ru-RU" smtClean="0"/>
              <a:pPr/>
              <a:t>15</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И вот поэтому, то самое поведение, которое родители хотят исправить, оно говорит о чём-то, говорит о том, что происходит в семейной системе, что происходит с атмосферой в семье!</a:t>
            </a:r>
          </a:p>
          <a:p>
            <a:r>
              <a:rPr lang="ru-RU" sz="1200" kern="1200" dirty="0" smtClean="0">
                <a:solidFill>
                  <a:schemeClr val="tx1"/>
                </a:solidFill>
                <a:latin typeface="+mn-lt"/>
                <a:ea typeface="+mn-ea"/>
                <a:cs typeface="+mn-cs"/>
              </a:rPr>
              <a:t>И чтобы на это поведение повлиять положительно, чтобы были длительные стойкие изменения в поведении ребенка, нужна работа с атмосферой в семье. </a:t>
            </a:r>
          </a:p>
          <a:p>
            <a:endParaRPr lang="ru-RU" dirty="0"/>
          </a:p>
        </p:txBody>
      </p:sp>
      <p:sp>
        <p:nvSpPr>
          <p:cNvPr id="4" name="Номер слайда 3"/>
          <p:cNvSpPr>
            <a:spLocks noGrp="1"/>
          </p:cNvSpPr>
          <p:nvPr>
            <p:ph type="sldNum" sz="quarter" idx="10"/>
          </p:nvPr>
        </p:nvSpPr>
        <p:spPr/>
        <p:txBody>
          <a:bodyPr/>
          <a:lstStyle/>
          <a:p>
            <a:fld id="{315D2910-25FC-4CEE-A831-921C38B39FD3}" type="slidenum">
              <a:rPr lang="ru-RU" smtClean="0"/>
              <a:pPr/>
              <a:t>16</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А кто формирует атмосферу в семье? Её формируют родители. А дети под эту атмосферу подстраиваются и как-то реагируют на это. </a:t>
            </a:r>
            <a:endParaRPr lang="ru-RU" dirty="0"/>
          </a:p>
        </p:txBody>
      </p:sp>
      <p:sp>
        <p:nvSpPr>
          <p:cNvPr id="4" name="Номер слайда 3"/>
          <p:cNvSpPr>
            <a:spLocks noGrp="1"/>
          </p:cNvSpPr>
          <p:nvPr>
            <p:ph type="sldNum" sz="quarter" idx="10"/>
          </p:nvPr>
        </p:nvSpPr>
        <p:spPr/>
        <p:txBody>
          <a:bodyPr/>
          <a:lstStyle/>
          <a:p>
            <a:fld id="{315D2910-25FC-4CEE-A831-921C38B39FD3}" type="slidenum">
              <a:rPr lang="ru-RU" smtClean="0"/>
              <a:pPr/>
              <a:t>17</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Итак, выше  я представила вам простейший инструмент, </a:t>
            </a:r>
            <a:r>
              <a:rPr lang="ru-RU" sz="1200" kern="1200" dirty="0" smtClean="0">
                <a:solidFill>
                  <a:schemeClr val="tx1"/>
                </a:solidFill>
                <a:latin typeface="+mn-lt"/>
                <a:ea typeface="+mn-ea"/>
                <a:cs typeface="+mn-cs"/>
              </a:rPr>
              <a:t>который,</a:t>
            </a:r>
            <a:r>
              <a:rPr lang="ru-RU" sz="1200" kern="1200" baseline="0" dirty="0" smtClean="0">
                <a:solidFill>
                  <a:schemeClr val="tx1"/>
                </a:solidFill>
                <a:latin typeface="+mn-lt"/>
                <a:ea typeface="+mn-ea"/>
                <a:cs typeface="+mn-cs"/>
              </a:rPr>
              <a:t> тем не менее, мощно </a:t>
            </a:r>
            <a:r>
              <a:rPr lang="ru-RU" sz="1200" kern="1200" dirty="0" smtClean="0">
                <a:solidFill>
                  <a:schemeClr val="tx1"/>
                </a:solidFill>
                <a:latin typeface="+mn-lt"/>
                <a:ea typeface="+mn-ea"/>
                <a:cs typeface="+mn-cs"/>
              </a:rPr>
              <a:t>мотивирует </a:t>
            </a:r>
            <a:r>
              <a:rPr lang="ru-RU" sz="1200" kern="1200" dirty="0" smtClean="0">
                <a:solidFill>
                  <a:schemeClr val="tx1"/>
                </a:solidFill>
                <a:latin typeface="+mn-lt"/>
                <a:ea typeface="+mn-ea"/>
                <a:cs typeface="+mn-cs"/>
              </a:rPr>
              <a:t>родителей на работу с психологом и снимает с психолога воспитательную роль (</a:t>
            </a:r>
            <a:r>
              <a:rPr lang="ru-RU" sz="1200" kern="1200" dirty="0" err="1" smtClean="0">
                <a:solidFill>
                  <a:schemeClr val="tx1"/>
                </a:solidFill>
                <a:latin typeface="+mn-lt"/>
                <a:ea typeface="+mn-ea"/>
                <a:cs typeface="+mn-cs"/>
              </a:rPr>
              <a:t>роль</a:t>
            </a:r>
            <a:r>
              <a:rPr lang="ru-RU" sz="1200" kern="1200" dirty="0" smtClean="0">
                <a:solidFill>
                  <a:schemeClr val="tx1"/>
                </a:solidFill>
                <a:latin typeface="+mn-lt"/>
                <a:ea typeface="+mn-ea"/>
                <a:cs typeface="+mn-cs"/>
              </a:rPr>
              <a:t> родителя) в консультировании, возвращая её самому родителю – вашему клиенту.</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Инструмент, который делает ваши консультации лёгкими и максимально эффективными уже с первых встреч.</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Когда вы примените его в своей практике – вы будете приятно удивлены результатом!</a:t>
            </a:r>
          </a:p>
          <a:p>
            <a:endParaRPr lang="ru-RU" dirty="0"/>
          </a:p>
        </p:txBody>
      </p:sp>
      <p:sp>
        <p:nvSpPr>
          <p:cNvPr id="4" name="Номер слайда 3"/>
          <p:cNvSpPr>
            <a:spLocks noGrp="1"/>
          </p:cNvSpPr>
          <p:nvPr>
            <p:ph type="sldNum" sz="quarter" idx="10"/>
          </p:nvPr>
        </p:nvSpPr>
        <p:spPr/>
        <p:txBody>
          <a:bodyPr/>
          <a:lstStyle/>
          <a:p>
            <a:fld id="{315D2910-25FC-4CEE-A831-921C38B39FD3}" type="slidenum">
              <a:rPr lang="ru-RU" smtClean="0"/>
              <a:pPr/>
              <a:t>18</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В оставшееся время я представлю вам структуру  совместной работы «Родитель-психолог» и автора данной программы. Также дам полезные ссылки и контакты.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Немного о программе: большой </a:t>
            </a:r>
            <a:r>
              <a:rPr lang="ru-RU" sz="1200" kern="1200" dirty="0" smtClean="0">
                <a:solidFill>
                  <a:schemeClr val="tx1"/>
                </a:solidFill>
                <a:latin typeface="+mn-lt"/>
                <a:ea typeface="+mn-ea"/>
                <a:cs typeface="+mn-cs"/>
              </a:rPr>
              <a:t>плюс данного подхода – это чёткая, выверенная на практике, структура консультирования, готовая рабочая программа, простые, легкие и, в то же время, очень эффективные и мощные методики - инструкции к действию!  Что дает уверенность в себе, как специалисте, реальные результаты у клиентов и удовольствие от работы.  Работать по программе можно индивидуально и в группе. И особенно важно то, что всю программу вы пропускаете через себя, осознавая, корректируя и тренируя свои навыки сразу по двум направлениям: как психолога и как родителя. </a:t>
            </a:r>
            <a:r>
              <a:rPr lang="ru-RU" sz="1200" kern="1200" baseline="0" dirty="0" smtClean="0">
                <a:solidFill>
                  <a:schemeClr val="tx1"/>
                </a:solidFill>
                <a:latin typeface="+mn-lt"/>
                <a:ea typeface="+mn-ea"/>
                <a:cs typeface="+mn-cs"/>
              </a:rPr>
              <a:t> Считаю, что о</a:t>
            </a:r>
            <a:r>
              <a:rPr lang="ru-RU" sz="1200" kern="1200" dirty="0" smtClean="0">
                <a:solidFill>
                  <a:schemeClr val="tx1"/>
                </a:solidFill>
                <a:latin typeface="+mn-lt"/>
                <a:ea typeface="+mn-ea"/>
                <a:cs typeface="+mn-cs"/>
              </a:rPr>
              <a:t>бучаясь и работая по этой программе, я сама получила</a:t>
            </a:r>
            <a:r>
              <a:rPr lang="ru-RU" sz="1200" kern="1200" baseline="0" dirty="0" smtClean="0">
                <a:solidFill>
                  <a:schemeClr val="tx1"/>
                </a:solidFill>
                <a:latin typeface="+mn-lt"/>
                <a:ea typeface="+mn-ea"/>
                <a:cs typeface="+mn-cs"/>
              </a:rPr>
              <a:t> много</a:t>
            </a:r>
            <a:r>
              <a:rPr lang="ru-RU" sz="1200" kern="1200" dirty="0" smtClean="0">
                <a:solidFill>
                  <a:schemeClr val="tx1"/>
                </a:solidFill>
                <a:latin typeface="+mn-lt"/>
                <a:ea typeface="+mn-ea"/>
                <a:cs typeface="+mn-cs"/>
              </a:rPr>
              <a:t> нового бесценного опыта!</a:t>
            </a:r>
          </a:p>
          <a:p>
            <a:endParaRPr lang="ru-RU"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315D2910-25FC-4CEE-A831-921C38B39FD3}" type="slidenum">
              <a:rPr lang="ru-RU" smtClean="0"/>
              <a:pPr/>
              <a:t>19</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Автор этой программы – Роман </a:t>
            </a:r>
            <a:r>
              <a:rPr lang="ru-RU" sz="1200" kern="1200" dirty="0" err="1" smtClean="0">
                <a:solidFill>
                  <a:schemeClr val="tx1"/>
                </a:solidFill>
                <a:latin typeface="+mn-lt"/>
                <a:ea typeface="+mn-ea"/>
                <a:cs typeface="+mn-cs"/>
              </a:rPr>
              <a:t>Гриценко</a:t>
            </a:r>
            <a:r>
              <a:rPr lang="ru-RU" sz="1200" kern="1200" dirty="0" smtClean="0">
                <a:solidFill>
                  <a:schemeClr val="tx1"/>
                </a:solidFill>
                <a:latin typeface="+mn-lt"/>
                <a:ea typeface="+mn-ea"/>
                <a:cs typeface="+mn-cs"/>
              </a:rPr>
              <a:t>, психолог-тренер, </a:t>
            </a:r>
            <a:r>
              <a:rPr lang="ru-RU" sz="1200" kern="1200" dirty="0" err="1" smtClean="0">
                <a:solidFill>
                  <a:schemeClr val="tx1"/>
                </a:solidFill>
                <a:latin typeface="+mn-lt"/>
                <a:ea typeface="+mn-ea"/>
                <a:cs typeface="+mn-cs"/>
              </a:rPr>
              <a:t>коуч</a:t>
            </a:r>
            <a:r>
              <a:rPr lang="ru-RU" sz="1200" kern="1200" dirty="0" smtClean="0">
                <a:solidFill>
                  <a:schemeClr val="tx1"/>
                </a:solidFill>
                <a:latin typeface="+mn-lt"/>
                <a:ea typeface="+mn-ea"/>
                <a:cs typeface="+mn-cs"/>
              </a:rPr>
              <a:t> из </a:t>
            </a:r>
            <a:r>
              <a:rPr lang="ru-RU" sz="1200" kern="1200" dirty="0" err="1" smtClean="0">
                <a:solidFill>
                  <a:schemeClr val="tx1"/>
                </a:solidFill>
                <a:latin typeface="+mn-lt"/>
                <a:ea typeface="+mn-ea"/>
                <a:cs typeface="+mn-cs"/>
              </a:rPr>
              <a:t>Ростова-на</a:t>
            </a:r>
            <a:r>
              <a:rPr lang="ru-RU" sz="1200" kern="1200" dirty="0" smtClean="0">
                <a:solidFill>
                  <a:schemeClr val="tx1"/>
                </a:solidFill>
                <a:latin typeface="+mn-lt"/>
                <a:ea typeface="+mn-ea"/>
                <a:cs typeface="+mn-cs"/>
              </a:rPr>
              <a:t> Дону. Роман имеет большой опыт работы с детьми, подростками и их родителями. На данный момент ведет </a:t>
            </a:r>
            <a:r>
              <a:rPr lang="ru-RU" sz="1200" kern="1200" dirty="0" smtClean="0">
                <a:solidFill>
                  <a:schemeClr val="tx1"/>
                </a:solidFill>
                <a:latin typeface="+mn-lt"/>
                <a:ea typeface="+mn-ea"/>
                <a:cs typeface="+mn-cs"/>
              </a:rPr>
              <a:t>огромную</a:t>
            </a:r>
            <a:r>
              <a:rPr lang="ru-RU" sz="1200" kern="1200" baseline="0" dirty="0" smtClean="0">
                <a:solidFill>
                  <a:schemeClr val="tx1"/>
                </a:solidFill>
                <a:latin typeface="+mn-lt"/>
                <a:ea typeface="+mn-ea"/>
                <a:cs typeface="+mn-cs"/>
              </a:rPr>
              <a:t> работу</a:t>
            </a:r>
            <a:r>
              <a:rPr lang="ru-RU"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по распространению своего </a:t>
            </a:r>
            <a:r>
              <a:rPr lang="ru-RU" sz="1200" kern="1200" dirty="0" smtClean="0">
                <a:solidFill>
                  <a:schemeClr val="tx1"/>
                </a:solidFill>
                <a:latin typeface="+mn-lt"/>
                <a:ea typeface="+mn-ea"/>
                <a:cs typeface="+mn-cs"/>
              </a:rPr>
              <a:t>опыта, </a:t>
            </a:r>
            <a:r>
              <a:rPr lang="ru-RU" sz="1200" kern="1200" dirty="0" smtClean="0">
                <a:solidFill>
                  <a:schemeClr val="tx1"/>
                </a:solidFill>
                <a:latin typeface="+mn-lt"/>
                <a:ea typeface="+mn-ea"/>
                <a:cs typeface="+mn-cs"/>
              </a:rPr>
              <a:t>в том числе через интернет. Он ведет обучающие курсы как  для родителей, так и для </a:t>
            </a:r>
            <a:r>
              <a:rPr lang="ru-RU" sz="1200" kern="1200" dirty="0" smtClean="0">
                <a:solidFill>
                  <a:schemeClr val="tx1"/>
                </a:solidFill>
                <a:latin typeface="+mn-lt"/>
                <a:ea typeface="+mn-ea"/>
                <a:cs typeface="+mn-cs"/>
              </a:rPr>
              <a:t>психологов.</a:t>
            </a:r>
            <a:endParaRPr lang="ru-RU" dirty="0"/>
          </a:p>
        </p:txBody>
      </p:sp>
      <p:sp>
        <p:nvSpPr>
          <p:cNvPr id="4" name="Номер слайда 3"/>
          <p:cNvSpPr>
            <a:spLocks noGrp="1"/>
          </p:cNvSpPr>
          <p:nvPr>
            <p:ph type="sldNum" sz="quarter" idx="10"/>
          </p:nvPr>
        </p:nvSpPr>
        <p:spPr/>
        <p:txBody>
          <a:bodyPr/>
          <a:lstStyle/>
          <a:p>
            <a:fld id="{315D2910-25FC-4CEE-A831-921C38B39FD3}" type="slidenum">
              <a:rPr lang="ru-RU" smtClean="0"/>
              <a:pPr/>
              <a:t>20</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buNone/>
            </a:pPr>
            <a:r>
              <a:rPr lang="ru-RU" dirty="0" smtClean="0"/>
              <a:t>Работая только с ребенком, психолог в консультировании выполняет 2 функции:</a:t>
            </a:r>
          </a:p>
          <a:p>
            <a:r>
              <a:rPr lang="ru-RU" dirty="0" smtClean="0"/>
              <a:t>1-я функция – психолога (профессиональная роль).</a:t>
            </a:r>
          </a:p>
          <a:p>
            <a:r>
              <a:rPr lang="ru-RU" dirty="0" smtClean="0"/>
              <a:t>2-я функция – родителя           (воспитательная роль).</a:t>
            </a:r>
          </a:p>
          <a:p>
            <a:r>
              <a:rPr lang="ru-RU" sz="1200" kern="1200" dirty="0" smtClean="0">
                <a:solidFill>
                  <a:schemeClr val="tx1"/>
                </a:solidFill>
                <a:latin typeface="+mn-lt"/>
                <a:ea typeface="+mn-ea"/>
                <a:cs typeface="+mn-cs"/>
              </a:rPr>
              <a:t>Если с ролью психолога все понятно, то вторая роль вызывает вопрос. Действительно ли это ваша ответственность воспитывать и решать проблемы не своих детей? </a:t>
            </a:r>
            <a:r>
              <a:rPr lang="ru-RU" sz="1200" i="1" kern="1200" dirty="0" smtClean="0">
                <a:solidFill>
                  <a:schemeClr val="tx1"/>
                </a:solidFill>
                <a:latin typeface="+mn-lt"/>
                <a:ea typeface="+mn-ea"/>
                <a:cs typeface="+mn-cs"/>
              </a:rPr>
              <a:t>(след. слайд)</a:t>
            </a: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endParaRPr lang="ru-RU" dirty="0"/>
          </a:p>
        </p:txBody>
      </p:sp>
      <p:sp>
        <p:nvSpPr>
          <p:cNvPr id="4" name="Номер слайда 3"/>
          <p:cNvSpPr>
            <a:spLocks noGrp="1"/>
          </p:cNvSpPr>
          <p:nvPr>
            <p:ph type="sldNum" sz="quarter" idx="10"/>
          </p:nvPr>
        </p:nvSpPr>
        <p:spPr/>
        <p:txBody>
          <a:bodyPr/>
          <a:lstStyle/>
          <a:p>
            <a:fld id="{315D2910-25FC-4CEE-A831-921C38B39FD3}" type="slidenum">
              <a:rPr lang="ru-RU" smtClean="0"/>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Еженедельно Роман проводит бесплатные  </a:t>
            </a:r>
            <a:r>
              <a:rPr lang="ru-RU" sz="1200" kern="1200" dirty="0" err="1" smtClean="0">
                <a:solidFill>
                  <a:schemeClr val="tx1"/>
                </a:solidFill>
                <a:latin typeface="+mn-lt"/>
                <a:ea typeface="+mn-ea"/>
                <a:cs typeface="+mn-cs"/>
              </a:rPr>
              <a:t>вебинары</a:t>
            </a:r>
            <a:r>
              <a:rPr lang="ru-RU" sz="1200" kern="1200" dirty="0" smtClean="0">
                <a:solidFill>
                  <a:schemeClr val="tx1"/>
                </a:solidFill>
                <a:latin typeface="+mn-lt"/>
                <a:ea typeface="+mn-ea"/>
                <a:cs typeface="+mn-cs"/>
              </a:rPr>
              <a:t> для психологов.</a:t>
            </a:r>
          </a:p>
          <a:p>
            <a:endParaRPr lang="ru-RU" dirty="0"/>
          </a:p>
        </p:txBody>
      </p:sp>
      <p:sp>
        <p:nvSpPr>
          <p:cNvPr id="4" name="Номер слайда 3"/>
          <p:cNvSpPr>
            <a:spLocks noGrp="1"/>
          </p:cNvSpPr>
          <p:nvPr>
            <p:ph type="sldNum" sz="quarter" idx="10"/>
          </p:nvPr>
        </p:nvSpPr>
        <p:spPr/>
        <p:txBody>
          <a:bodyPr/>
          <a:lstStyle/>
          <a:p>
            <a:fld id="{315D2910-25FC-4CEE-A831-921C38B39FD3}" type="slidenum">
              <a:rPr lang="ru-RU" smtClean="0"/>
              <a:pPr/>
              <a:t>21</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Я обучалась у Романа с января этого года. В феврале я набрала первую группу (условие обучения – практика). </a:t>
            </a:r>
            <a:r>
              <a:rPr lang="ru-RU" sz="1200" kern="1200" dirty="0" smtClean="0">
                <a:solidFill>
                  <a:schemeClr val="tx1"/>
                </a:solidFill>
                <a:latin typeface="+mn-lt"/>
                <a:ea typeface="+mn-ea"/>
                <a:cs typeface="+mn-cs"/>
              </a:rPr>
              <a:t>Я договорилась со своими знакомыми, коллегами (4 </a:t>
            </a:r>
            <a:r>
              <a:rPr lang="ru-RU" sz="1200" kern="1200" dirty="0" smtClean="0">
                <a:solidFill>
                  <a:schemeClr val="tx1"/>
                </a:solidFill>
                <a:latin typeface="+mn-lt"/>
                <a:ea typeface="+mn-ea"/>
                <a:cs typeface="+mn-cs"/>
              </a:rPr>
              <a:t>участницы),  которые обучались и как специалисты, и как мамы подростков. В мае у меня появилась вторая группа из двух мамочек. На данный момент мы успешно завершаем работу по программе. От этой работы я получаю удовольствие  в процессе  (хотя он и был не всегда легким), богатый опыт и положительные отзывы моих клиенток. </a:t>
            </a:r>
            <a:endParaRPr lang="ru-RU" dirty="0"/>
          </a:p>
        </p:txBody>
      </p:sp>
      <p:sp>
        <p:nvSpPr>
          <p:cNvPr id="4" name="Номер слайда 3"/>
          <p:cNvSpPr>
            <a:spLocks noGrp="1"/>
          </p:cNvSpPr>
          <p:nvPr>
            <p:ph type="sldNum" sz="quarter" idx="10"/>
          </p:nvPr>
        </p:nvSpPr>
        <p:spPr/>
        <p:txBody>
          <a:bodyPr/>
          <a:lstStyle/>
          <a:p>
            <a:fld id="{315D2910-25FC-4CEE-A831-921C38B39FD3}" type="slidenum">
              <a:rPr lang="ru-RU" smtClean="0"/>
              <a:pPr/>
              <a:t>22</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Здесь я для примера привела некоторые отзывы, без фамилий по понятным причинам.  </a:t>
            </a:r>
          </a:p>
          <a:p>
            <a:endParaRPr lang="ru-RU" dirty="0"/>
          </a:p>
        </p:txBody>
      </p:sp>
      <p:sp>
        <p:nvSpPr>
          <p:cNvPr id="4" name="Номер слайда 3"/>
          <p:cNvSpPr>
            <a:spLocks noGrp="1"/>
          </p:cNvSpPr>
          <p:nvPr>
            <p:ph type="sldNum" sz="quarter" idx="10"/>
          </p:nvPr>
        </p:nvSpPr>
        <p:spPr/>
        <p:txBody>
          <a:bodyPr/>
          <a:lstStyle/>
          <a:p>
            <a:fld id="{315D2910-25FC-4CEE-A831-921C38B39FD3}" type="slidenum">
              <a:rPr lang="ru-RU" smtClean="0"/>
              <a:pPr/>
              <a:t>23</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И ещё я даю вам ссылки на психолого-педагогический отдел МБУ "Библиотека для детей и юношества им. Альберта </a:t>
            </a:r>
            <a:r>
              <a:rPr lang="ru-RU" sz="1200" kern="1200" dirty="0" err="1" smtClean="0">
                <a:solidFill>
                  <a:schemeClr val="tx1"/>
                </a:solidFill>
                <a:latin typeface="+mn-lt"/>
                <a:ea typeface="+mn-ea"/>
                <a:cs typeface="+mn-cs"/>
              </a:rPr>
              <a:t>Лиханова</a:t>
            </a:r>
            <a:r>
              <a:rPr lang="ru-RU" sz="1200" kern="1200" dirty="0" smtClean="0">
                <a:solidFill>
                  <a:schemeClr val="tx1"/>
                </a:solidFill>
                <a:latin typeface="+mn-lt"/>
                <a:ea typeface="+mn-ea"/>
                <a:cs typeface="+mn-cs"/>
              </a:rPr>
              <a:t>", ст. библиотекарь отдела – </a:t>
            </a:r>
            <a:r>
              <a:rPr lang="ru-RU" sz="1200" kern="1200" dirty="0" err="1" smtClean="0">
                <a:solidFill>
                  <a:schemeClr val="tx1"/>
                </a:solidFill>
                <a:latin typeface="+mn-lt"/>
                <a:ea typeface="+mn-ea"/>
                <a:cs typeface="+mn-cs"/>
              </a:rPr>
              <a:t>Спицина</a:t>
            </a:r>
            <a:r>
              <a:rPr lang="ru-RU" sz="1200" kern="1200" dirty="0" smtClean="0">
                <a:solidFill>
                  <a:schemeClr val="tx1"/>
                </a:solidFill>
                <a:latin typeface="+mn-lt"/>
                <a:ea typeface="+mn-ea"/>
                <a:cs typeface="+mn-cs"/>
              </a:rPr>
              <a:t> Е.А. Благодаря сотрудничеству с  Е.А. мы проводили свои занятия в рамках Академии родительского образования. Думаю, и в этом году мы продолжим сотрудничество с библиотекой.</a:t>
            </a:r>
          </a:p>
          <a:p>
            <a:endParaRPr lang="ru-RU" dirty="0"/>
          </a:p>
        </p:txBody>
      </p:sp>
      <p:sp>
        <p:nvSpPr>
          <p:cNvPr id="4" name="Номер слайда 3"/>
          <p:cNvSpPr>
            <a:spLocks noGrp="1"/>
          </p:cNvSpPr>
          <p:nvPr>
            <p:ph type="sldNum" sz="quarter" idx="10"/>
          </p:nvPr>
        </p:nvSpPr>
        <p:spPr/>
        <p:txBody>
          <a:bodyPr/>
          <a:lstStyle/>
          <a:p>
            <a:fld id="{315D2910-25FC-4CEE-A831-921C38B39FD3}" type="slidenum">
              <a:rPr lang="ru-RU" smtClean="0"/>
              <a:pPr/>
              <a:t>25</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Итак, в завершение своего выступления, хочу призвать вас присоединиться к команде психологов, распространяющих опыт позитивного, осознанного и ответственного  </a:t>
            </a:r>
            <a:r>
              <a:rPr lang="ru-RU" sz="1200" kern="1200" dirty="0" err="1" smtClean="0">
                <a:solidFill>
                  <a:schemeClr val="tx1"/>
                </a:solidFill>
                <a:latin typeface="+mn-lt"/>
                <a:ea typeface="+mn-ea"/>
                <a:cs typeface="+mn-cs"/>
              </a:rPr>
              <a:t>родительства</a:t>
            </a:r>
            <a:r>
              <a:rPr lang="ru-RU" sz="1200" kern="1200" dirty="0" smtClean="0">
                <a:solidFill>
                  <a:schemeClr val="tx1"/>
                </a:solidFill>
                <a:latin typeface="+mn-lt"/>
                <a:ea typeface="+mn-ea"/>
                <a:cs typeface="+mn-cs"/>
              </a:rPr>
              <a:t>. Я думаю, это чрезвычайно важная задача и для общества, и для каждого отдельного человека. </a:t>
            </a:r>
          </a:p>
          <a:p>
            <a:r>
              <a:rPr lang="ru-RU" sz="1200" kern="1200" dirty="0" smtClean="0">
                <a:solidFill>
                  <a:schemeClr val="tx1"/>
                </a:solidFill>
                <a:latin typeface="+mn-lt"/>
                <a:ea typeface="+mn-ea"/>
                <a:cs typeface="+mn-cs"/>
              </a:rPr>
              <a:t>Рекомендую поучаствовать в бесплатном </a:t>
            </a:r>
            <a:r>
              <a:rPr lang="ru-RU" sz="1200" kern="1200" dirty="0" err="1" smtClean="0">
                <a:solidFill>
                  <a:schemeClr val="tx1"/>
                </a:solidFill>
                <a:latin typeface="+mn-lt"/>
                <a:ea typeface="+mn-ea"/>
                <a:cs typeface="+mn-cs"/>
              </a:rPr>
              <a:t>вебинаре</a:t>
            </a:r>
            <a:r>
              <a:rPr lang="ru-RU" sz="1200" kern="1200" dirty="0" smtClean="0">
                <a:solidFill>
                  <a:schemeClr val="tx1"/>
                </a:solidFill>
                <a:latin typeface="+mn-lt"/>
                <a:ea typeface="+mn-ea"/>
                <a:cs typeface="+mn-cs"/>
              </a:rPr>
              <a:t>, а далее вы можете пройти интернет- обучение у Романа </a:t>
            </a:r>
            <a:r>
              <a:rPr lang="ru-RU" sz="1200" kern="1200" dirty="0" err="1" smtClean="0">
                <a:solidFill>
                  <a:schemeClr val="tx1"/>
                </a:solidFill>
                <a:latin typeface="+mn-lt"/>
                <a:ea typeface="+mn-ea"/>
                <a:cs typeface="+mn-cs"/>
              </a:rPr>
              <a:t>Гриценко</a:t>
            </a:r>
            <a:r>
              <a:rPr lang="ru-RU" sz="1200" kern="1200" dirty="0" smtClean="0">
                <a:solidFill>
                  <a:schemeClr val="tx1"/>
                </a:solidFill>
                <a:latin typeface="+mn-lt"/>
                <a:ea typeface="+mn-ea"/>
                <a:cs typeface="+mn-cs"/>
              </a:rPr>
              <a:t>, или же приглашаю поработать вживую в моей группе. Я планирую набрать в ближайшее время одну группу специалистов, и одну группу родителей. Все необходимые контакты для связи я вам дала </a:t>
            </a:r>
            <a:r>
              <a:rPr lang="ru-RU" sz="1200" kern="1200" dirty="0" smtClean="0">
                <a:solidFill>
                  <a:schemeClr val="tx1"/>
                </a:solidFill>
                <a:latin typeface="+mn-lt"/>
                <a:ea typeface="+mn-ea"/>
                <a:cs typeface="+mn-cs"/>
              </a:rPr>
              <a:t>в презентации</a:t>
            </a:r>
            <a:r>
              <a:rPr lang="ru-RU" sz="1200" kern="1200" dirty="0" smtClean="0">
                <a:solidFill>
                  <a:schemeClr val="tx1"/>
                </a:solidFill>
                <a:latin typeface="+mn-lt"/>
                <a:ea typeface="+mn-ea"/>
                <a:cs typeface="+mn-cs"/>
              </a:rPr>
              <a:t>. Пишите, звоните, добавляйтесь в группу ВК, присоединяйтесь к сообществу веселых и довольных психологов! Всё получится! </a:t>
            </a:r>
            <a:r>
              <a:rPr lang="ru-RU" sz="1200" i="1" kern="1200" dirty="0" smtClean="0">
                <a:solidFill>
                  <a:schemeClr val="tx1"/>
                </a:solidFill>
                <a:latin typeface="+mn-lt"/>
                <a:ea typeface="+mn-ea"/>
                <a:cs typeface="+mn-cs"/>
              </a:rPr>
              <a:t>(щелчок)</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Всем спасибо за ваше доброе внимание! </a:t>
            </a:r>
            <a:endParaRPr lang="ru-RU" dirty="0"/>
          </a:p>
        </p:txBody>
      </p:sp>
      <p:sp>
        <p:nvSpPr>
          <p:cNvPr id="4" name="Номер слайда 3"/>
          <p:cNvSpPr>
            <a:spLocks noGrp="1"/>
          </p:cNvSpPr>
          <p:nvPr>
            <p:ph type="sldNum" sz="quarter" idx="10"/>
          </p:nvPr>
        </p:nvSpPr>
        <p:spPr/>
        <p:txBody>
          <a:bodyPr/>
          <a:lstStyle/>
          <a:p>
            <a:fld id="{315D2910-25FC-4CEE-A831-921C38B39FD3}" type="slidenum">
              <a:rPr lang="ru-RU" smtClean="0"/>
              <a:pPr/>
              <a:t>26</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Если вы у ваших клиентов единственный психолог, то их у вас может быть бесчисленное множество. И если вы для этого бесчисленного множества детей являетесь РОДИТЕЛЕМ, тогда понятно, почему идет колоссальное психологическое выгорание в среде </a:t>
            </a:r>
            <a:r>
              <a:rPr lang="ru-RU" dirty="0" smtClean="0"/>
              <a:t>психологов образования</a:t>
            </a:r>
            <a:r>
              <a:rPr lang="ru-RU" sz="1200" kern="1200" dirty="0" smtClean="0">
                <a:solidFill>
                  <a:schemeClr val="tx1"/>
                </a:solidFill>
                <a:latin typeface="+mn-lt"/>
                <a:ea typeface="+mn-ea"/>
                <a:cs typeface="+mn-cs"/>
              </a:rPr>
              <a:t>! Понятно, почему вы считаете нишу «решение проблемного поведения детей и, особенно, подростков» - сложной! </a:t>
            </a:r>
            <a:endParaRPr lang="ru-RU" dirty="0"/>
          </a:p>
        </p:txBody>
      </p:sp>
      <p:sp>
        <p:nvSpPr>
          <p:cNvPr id="4" name="Номер слайда 3"/>
          <p:cNvSpPr>
            <a:spLocks noGrp="1"/>
          </p:cNvSpPr>
          <p:nvPr>
            <p:ph type="sldNum" sz="quarter" idx="10"/>
          </p:nvPr>
        </p:nvSpPr>
        <p:spPr/>
        <p:txBody>
          <a:bodyPr/>
          <a:lstStyle/>
          <a:p>
            <a:fld id="{315D2910-25FC-4CEE-A831-921C38B39FD3}" type="slidenum">
              <a:rPr lang="ru-RU" smtClean="0"/>
              <a:pPr/>
              <a:t>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Понятно, почему ваши дети недополучают родительского внимания от ВАС – потому что вы его в переизбытке отдаете вашим клиентам, а точнее их детям.</a:t>
            </a:r>
            <a:endParaRPr lang="ru-RU" dirty="0"/>
          </a:p>
        </p:txBody>
      </p:sp>
      <p:sp>
        <p:nvSpPr>
          <p:cNvPr id="4" name="Номер слайда 3"/>
          <p:cNvSpPr>
            <a:spLocks noGrp="1"/>
          </p:cNvSpPr>
          <p:nvPr>
            <p:ph type="sldNum" sz="quarter" idx="10"/>
          </p:nvPr>
        </p:nvSpPr>
        <p:spPr/>
        <p:txBody>
          <a:bodyPr/>
          <a:lstStyle/>
          <a:p>
            <a:fld id="{315D2910-25FC-4CEE-A831-921C38B39FD3}" type="slidenum">
              <a:rPr lang="ru-RU" smtClean="0"/>
              <a:pPr/>
              <a:t>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Итак, сегодня я познакомлю вас с  </a:t>
            </a:r>
            <a:r>
              <a:rPr lang="ru-RU" sz="1200" kern="1200" dirty="0" err="1" smtClean="0">
                <a:solidFill>
                  <a:schemeClr val="tx1"/>
                </a:solidFill>
                <a:latin typeface="+mn-lt"/>
                <a:ea typeface="+mn-ea"/>
                <a:cs typeface="+mn-cs"/>
              </a:rPr>
              <a:t>тренинговой</a:t>
            </a:r>
            <a:r>
              <a:rPr lang="ru-RU" sz="1200" kern="1200" dirty="0" smtClean="0">
                <a:solidFill>
                  <a:schemeClr val="tx1"/>
                </a:solidFill>
                <a:latin typeface="+mn-lt"/>
                <a:ea typeface="+mn-ea"/>
                <a:cs typeface="+mn-cs"/>
              </a:rPr>
              <a:t> программой для родителей. Программа выстроена в стиле «</a:t>
            </a:r>
            <a:r>
              <a:rPr lang="ru-RU" sz="1200" kern="1200" dirty="0" err="1" smtClean="0">
                <a:solidFill>
                  <a:schemeClr val="tx1"/>
                </a:solidFill>
                <a:latin typeface="+mn-lt"/>
                <a:ea typeface="+mn-ea"/>
                <a:cs typeface="+mn-cs"/>
              </a:rPr>
              <a:t>коучинг</a:t>
            </a:r>
            <a:r>
              <a:rPr lang="ru-RU" sz="1200" kern="1200" dirty="0" smtClean="0">
                <a:solidFill>
                  <a:schemeClr val="tx1"/>
                </a:solidFill>
                <a:latin typeface="+mn-lt"/>
                <a:ea typeface="+mn-ea"/>
                <a:cs typeface="+mn-cs"/>
              </a:rPr>
              <a:t>», т.е. сопровождение родителя до результата (т.е. изменения поведения ребенка) при условии полной самоотдачи родителя. Сразу скажу, что вся программа рассчитана на работу с родителями подростков, однако это не значит, что она будет не полезна и другим родителям. В большей степени программа универсальна, и была бы полезна и родителям младших детей, и даже взрослых, а также супругам, бабушкам и дедушкам. Просто некоторые методики применимы с подросткового возраста и старше ( в силу интеллектуальной зрелости).</a:t>
            </a:r>
          </a:p>
        </p:txBody>
      </p:sp>
      <p:sp>
        <p:nvSpPr>
          <p:cNvPr id="4" name="Номер слайда 3"/>
          <p:cNvSpPr>
            <a:spLocks noGrp="1"/>
          </p:cNvSpPr>
          <p:nvPr>
            <p:ph type="sldNum" sz="quarter" idx="10"/>
          </p:nvPr>
        </p:nvSpPr>
        <p:spPr/>
        <p:txBody>
          <a:bodyPr/>
          <a:lstStyle/>
          <a:p>
            <a:fld id="{315D2910-25FC-4CEE-A831-921C38B39FD3}" type="slidenum">
              <a:rPr lang="ru-RU" smtClean="0"/>
              <a:pPr/>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Почему за основу взят подростковый возраст, думаю специалистам понятно. Мы работаем с поведением ребенка, а когда мы можем увидеть самые яркие, разнообразные и проблемные формы поведения, как не в подростковом возрасте? </a:t>
            </a:r>
            <a:r>
              <a:rPr lang="ru-RU" sz="1200" kern="1200" dirty="0" err="1" smtClean="0">
                <a:solidFill>
                  <a:schemeClr val="tx1"/>
                </a:solidFill>
                <a:latin typeface="+mn-lt"/>
                <a:ea typeface="+mn-ea"/>
                <a:cs typeface="+mn-cs"/>
              </a:rPr>
              <a:t>Эриксон</a:t>
            </a:r>
            <a:r>
              <a:rPr lang="ru-RU" sz="1200" kern="1200" dirty="0" smtClean="0">
                <a:solidFill>
                  <a:schemeClr val="tx1"/>
                </a:solidFill>
                <a:latin typeface="+mn-lt"/>
                <a:ea typeface="+mn-ea"/>
                <a:cs typeface="+mn-cs"/>
              </a:rPr>
              <a:t> говорит, что на этом этапе развития все </a:t>
            </a:r>
            <a:r>
              <a:rPr lang="ru-RU" sz="1200" i="1" kern="1200" dirty="0" smtClean="0">
                <a:solidFill>
                  <a:schemeClr val="tx1"/>
                </a:solidFill>
                <a:latin typeface="+mn-lt"/>
                <a:ea typeface="+mn-ea"/>
                <a:cs typeface="+mn-cs"/>
              </a:rPr>
              <a:t>критические моменты предыдущих стадий </a:t>
            </a:r>
            <a:r>
              <a:rPr lang="ru-RU" sz="1200" kern="1200" dirty="0" smtClean="0">
                <a:solidFill>
                  <a:schemeClr val="tx1"/>
                </a:solidFill>
                <a:latin typeface="+mn-lt"/>
                <a:ea typeface="+mn-ea"/>
                <a:cs typeface="+mn-cs"/>
              </a:rPr>
              <a:t>дают знать о себе. В истории каждой семьи это, безусловно, один из самых сложных кризисных периодов. </a:t>
            </a:r>
          </a:p>
        </p:txBody>
      </p:sp>
      <p:sp>
        <p:nvSpPr>
          <p:cNvPr id="4" name="Номер слайда 3"/>
          <p:cNvSpPr>
            <a:spLocks noGrp="1"/>
          </p:cNvSpPr>
          <p:nvPr>
            <p:ph type="sldNum" sz="quarter" idx="10"/>
          </p:nvPr>
        </p:nvSpPr>
        <p:spPr/>
        <p:txBody>
          <a:bodyPr/>
          <a:lstStyle/>
          <a:p>
            <a:fld id="{315D2910-25FC-4CEE-A831-921C38B39FD3}" type="slidenum">
              <a:rPr lang="ru-RU" smtClean="0"/>
              <a:pPr/>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Его</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можно сравнить с революционной </a:t>
            </a:r>
            <a:r>
              <a:rPr lang="ru-RU" sz="1200" kern="1200" dirty="0" smtClean="0">
                <a:solidFill>
                  <a:schemeClr val="tx1"/>
                </a:solidFill>
                <a:latin typeface="+mn-lt"/>
                <a:ea typeface="+mn-ea"/>
                <a:cs typeface="+mn-cs"/>
              </a:rPr>
              <a:t>ситуацией (как мы</a:t>
            </a:r>
            <a:r>
              <a:rPr lang="ru-RU" sz="1200" kern="1200" baseline="0" dirty="0" smtClean="0">
                <a:solidFill>
                  <a:schemeClr val="tx1"/>
                </a:solidFill>
                <a:latin typeface="+mn-lt"/>
                <a:ea typeface="+mn-ea"/>
                <a:cs typeface="+mn-cs"/>
              </a:rPr>
              <a:t> учили когда-то)</a:t>
            </a:r>
            <a:r>
              <a:rPr lang="ru-RU"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когда и «верхи» уже не могут, и «низы» не хотят! </a:t>
            </a:r>
            <a:endParaRPr lang="ru-RU" dirty="0"/>
          </a:p>
        </p:txBody>
      </p:sp>
      <p:sp>
        <p:nvSpPr>
          <p:cNvPr id="4" name="Номер слайда 3"/>
          <p:cNvSpPr>
            <a:spLocks noGrp="1"/>
          </p:cNvSpPr>
          <p:nvPr>
            <p:ph type="sldNum" sz="quarter" idx="10"/>
          </p:nvPr>
        </p:nvSpPr>
        <p:spPr/>
        <p:txBody>
          <a:bodyPr/>
          <a:lstStyle/>
          <a:p>
            <a:fld id="{315D2910-25FC-4CEE-A831-921C38B39FD3}" type="slidenum">
              <a:rPr lang="ru-RU" smtClean="0"/>
              <a:pPr/>
              <a:t>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А уж для психологов эта программа – кладезь простых, лёгких, но очень эффективных методик и готовый инструмент для работы – «бери и делай!».</a:t>
            </a:r>
          </a:p>
          <a:p>
            <a:endParaRPr lang="ru-RU" dirty="0"/>
          </a:p>
        </p:txBody>
      </p:sp>
      <p:sp>
        <p:nvSpPr>
          <p:cNvPr id="4" name="Номер слайда 3"/>
          <p:cNvSpPr>
            <a:spLocks noGrp="1"/>
          </p:cNvSpPr>
          <p:nvPr>
            <p:ph type="sldNum" sz="quarter" idx="10"/>
          </p:nvPr>
        </p:nvSpPr>
        <p:spPr/>
        <p:txBody>
          <a:bodyPr/>
          <a:lstStyle/>
          <a:p>
            <a:fld id="{315D2910-25FC-4CEE-A831-921C38B39FD3}" type="slidenum">
              <a:rPr lang="ru-RU" smtClean="0"/>
              <a:pPr/>
              <a:t>9</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Далее  я познакомлю вас с одним из инструментов тренинга  - это100%-й высокоэффективный инструмент распределения ответственности в консультировании между психологом и клиентом.</a:t>
            </a:r>
          </a:p>
          <a:p>
            <a:endParaRPr lang="ru-RU" dirty="0"/>
          </a:p>
        </p:txBody>
      </p:sp>
      <p:sp>
        <p:nvSpPr>
          <p:cNvPr id="4" name="Номер слайда 3"/>
          <p:cNvSpPr>
            <a:spLocks noGrp="1"/>
          </p:cNvSpPr>
          <p:nvPr>
            <p:ph type="sldNum" sz="quarter" idx="10"/>
          </p:nvPr>
        </p:nvSpPr>
        <p:spPr/>
        <p:txBody>
          <a:bodyPr/>
          <a:lstStyle/>
          <a:p>
            <a:fld id="{315D2910-25FC-4CEE-A831-921C38B39FD3}"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3F17B99-DDAE-4E3A-9F15-1857E57ABF45}" type="datetimeFigureOut">
              <a:rPr lang="ru-RU" smtClean="0"/>
              <a:pPr/>
              <a:t>21.09.2017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476AC4-6DFE-4AEB-A539-400F900B6A2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3F17B99-DDAE-4E3A-9F15-1857E57ABF45}" type="datetimeFigureOut">
              <a:rPr lang="ru-RU" smtClean="0"/>
              <a:pPr/>
              <a:t>21.09.2017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476AC4-6DFE-4AEB-A539-400F900B6A2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3F17B99-DDAE-4E3A-9F15-1857E57ABF45}" type="datetimeFigureOut">
              <a:rPr lang="ru-RU" smtClean="0"/>
              <a:pPr/>
              <a:t>21.09.2017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476AC4-6DFE-4AEB-A539-400F900B6A2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3F17B99-DDAE-4E3A-9F15-1857E57ABF45}" type="datetimeFigureOut">
              <a:rPr lang="ru-RU" smtClean="0"/>
              <a:pPr/>
              <a:t>21.09.2017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476AC4-6DFE-4AEB-A539-400F900B6A2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3F17B99-DDAE-4E3A-9F15-1857E57ABF45}" type="datetimeFigureOut">
              <a:rPr lang="ru-RU" smtClean="0"/>
              <a:pPr/>
              <a:t>21.09.2017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476AC4-6DFE-4AEB-A539-400F900B6A2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3F17B99-DDAE-4E3A-9F15-1857E57ABF45}" type="datetimeFigureOut">
              <a:rPr lang="ru-RU" smtClean="0"/>
              <a:pPr/>
              <a:t>21.09.2017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5476AC4-6DFE-4AEB-A539-400F900B6A2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3F17B99-DDAE-4E3A-9F15-1857E57ABF45}" type="datetimeFigureOut">
              <a:rPr lang="ru-RU" smtClean="0"/>
              <a:pPr/>
              <a:t>21.09.2017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5476AC4-6DFE-4AEB-A539-400F900B6A2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3F17B99-DDAE-4E3A-9F15-1857E57ABF45}" type="datetimeFigureOut">
              <a:rPr lang="ru-RU" smtClean="0"/>
              <a:pPr/>
              <a:t>21.09.2017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5476AC4-6DFE-4AEB-A539-400F900B6A2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3F17B99-DDAE-4E3A-9F15-1857E57ABF45}" type="datetimeFigureOut">
              <a:rPr lang="ru-RU" smtClean="0"/>
              <a:pPr/>
              <a:t>21.09.2017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5476AC4-6DFE-4AEB-A539-400F900B6A2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3F17B99-DDAE-4E3A-9F15-1857E57ABF45}" type="datetimeFigureOut">
              <a:rPr lang="ru-RU" smtClean="0"/>
              <a:pPr/>
              <a:t>21.09.2017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5476AC4-6DFE-4AEB-A539-400F900B6A2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3F17B99-DDAE-4E3A-9F15-1857E57ABF45}" type="datetimeFigureOut">
              <a:rPr lang="ru-RU" smtClean="0"/>
              <a:pPr/>
              <a:t>21.09.2017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5476AC4-6DFE-4AEB-A539-400F900B6A2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F17B99-DDAE-4E3A-9F15-1857E57ABF45}" type="datetimeFigureOut">
              <a:rPr lang="ru-RU" smtClean="0"/>
              <a:pPr/>
              <a:t>21.09.2017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476AC4-6DFE-4AEB-A539-400F900B6A2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vk.com/topic-138962130_34716253"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lihanovlib.ru/B_psycology.ht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vk.com/event110072737" TargetMode="External"/><Relationship Id="rId5" Type="http://schemas.openxmlformats.org/officeDocument/2006/relationships/hyperlink" Target="https://vk.com/club115044317" TargetMode="External"/><Relationship Id="rId4" Type="http://schemas.openxmlformats.org/officeDocument/2006/relationships/hyperlink" Target="https://vk.com/event135693586"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785794"/>
            <a:ext cx="8208912" cy="1470025"/>
          </a:xfrm>
        </p:spPr>
        <p:txBody>
          <a:bodyPr>
            <a:normAutofit fontScale="90000"/>
          </a:bodyPr>
          <a:lstStyle/>
          <a:p>
            <a:r>
              <a:rPr lang="ru-RU" dirty="0" smtClean="0"/>
              <a:t/>
            </a:r>
            <a:br>
              <a:rPr lang="ru-RU" dirty="0" smtClean="0"/>
            </a:br>
            <a:r>
              <a:rPr lang="ru-RU" sz="4000" b="1" dirty="0">
                <a:solidFill>
                  <a:schemeClr val="accent3">
                    <a:lumMod val="50000"/>
                  </a:schemeClr>
                </a:solidFill>
                <a:effectLst>
                  <a:outerShdw blurRad="38100" dist="38100" dir="2700000" algn="tl">
                    <a:srgbClr val="000000">
                      <a:alpha val="43137"/>
                    </a:srgbClr>
                  </a:outerShdw>
                </a:effectLst>
              </a:rPr>
              <a:t>Решение проблемного поведения </a:t>
            </a:r>
            <a:r>
              <a:rPr lang="ru-RU" sz="4000" b="1" dirty="0" smtClean="0">
                <a:solidFill>
                  <a:schemeClr val="accent3">
                    <a:lumMod val="50000"/>
                  </a:schemeClr>
                </a:solidFill>
                <a:effectLst>
                  <a:outerShdw blurRad="38100" dist="38100" dir="2700000" algn="tl">
                    <a:srgbClr val="000000">
                      <a:alpha val="43137"/>
                    </a:srgbClr>
                  </a:outerShdw>
                </a:effectLst>
              </a:rPr>
              <a:t>детей и подростков </a:t>
            </a:r>
            <a:r>
              <a:rPr lang="ru-RU" sz="4000" b="1" dirty="0">
                <a:solidFill>
                  <a:schemeClr val="accent3">
                    <a:lumMod val="50000"/>
                  </a:schemeClr>
                </a:solidFill>
                <a:effectLst>
                  <a:outerShdw blurRad="38100" dist="38100" dir="2700000" algn="tl">
                    <a:srgbClr val="000000">
                      <a:alpha val="43137"/>
                    </a:srgbClr>
                  </a:outerShdw>
                </a:effectLst>
              </a:rPr>
              <a:t>через консультирование родителей.</a:t>
            </a:r>
            <a:r>
              <a:rPr lang="ru-RU" dirty="0"/>
              <a:t/>
            </a:r>
            <a:br>
              <a:rPr lang="ru-RU" dirty="0"/>
            </a:br>
            <a:endParaRPr lang="ru-RU" dirty="0"/>
          </a:p>
        </p:txBody>
      </p:sp>
      <p:sp>
        <p:nvSpPr>
          <p:cNvPr id="3" name="Подзаголовок 2"/>
          <p:cNvSpPr>
            <a:spLocks noGrp="1"/>
          </p:cNvSpPr>
          <p:nvPr>
            <p:ph type="subTitle" idx="1"/>
          </p:nvPr>
        </p:nvSpPr>
        <p:spPr>
          <a:xfrm>
            <a:off x="323528" y="3573016"/>
            <a:ext cx="4968552" cy="2927818"/>
          </a:xfrm>
        </p:spPr>
        <p:txBody>
          <a:bodyPr>
            <a:noAutofit/>
          </a:bodyPr>
          <a:lstStyle/>
          <a:p>
            <a:r>
              <a:rPr lang="ru-RU" sz="2000" b="1" dirty="0" smtClean="0">
                <a:solidFill>
                  <a:schemeClr val="tx2"/>
                </a:solidFill>
              </a:rPr>
              <a:t>Стоит родителям осмыслить                ключевые моменты в воспитании и научиться нескольким приемам влияния, как в течение месяца или двух  решается даже самое сложное и длительное проблемное поведение ребенка. </a:t>
            </a:r>
          </a:p>
          <a:p>
            <a:r>
              <a:rPr lang="ru-RU" sz="2000" b="1" dirty="0" smtClean="0">
                <a:solidFill>
                  <a:schemeClr val="tx2"/>
                </a:solidFill>
              </a:rPr>
              <a:t>Отношения становятся теплыми, а дети дисциплинированными и ответственными. </a:t>
            </a:r>
            <a:endParaRPr lang="ru-RU" sz="2000" b="1" dirty="0">
              <a:solidFill>
                <a:schemeClr val="tx2"/>
              </a:solidFill>
            </a:endParaRPr>
          </a:p>
        </p:txBody>
      </p:sp>
      <p:pic>
        <p:nvPicPr>
          <p:cNvPr id="4" name="Picture 2" descr="H:\тренинг Романа Гриценко\картинки\1_together2.jpg"/>
          <p:cNvPicPr>
            <a:picLocks noChangeAspect="1" noChangeArrowheads="1"/>
          </p:cNvPicPr>
          <p:nvPr/>
        </p:nvPicPr>
        <p:blipFill>
          <a:blip r:embed="rId3" cstate="print"/>
          <a:srcRect/>
          <a:stretch>
            <a:fillRect/>
          </a:stretch>
        </p:blipFill>
        <p:spPr bwMode="auto">
          <a:xfrm>
            <a:off x="5251463" y="3645024"/>
            <a:ext cx="3606443" cy="2808312"/>
          </a:xfrm>
          <a:prstGeom prst="rect">
            <a:avLst/>
          </a:prstGeom>
          <a:noFill/>
        </p:spPr>
      </p:pic>
      <p:sp>
        <p:nvSpPr>
          <p:cNvPr id="5" name="Прямоугольник 4"/>
          <p:cNvSpPr/>
          <p:nvPr/>
        </p:nvSpPr>
        <p:spPr>
          <a:xfrm>
            <a:off x="285720" y="2428868"/>
            <a:ext cx="8572560" cy="1107996"/>
          </a:xfrm>
          <a:prstGeom prst="rect">
            <a:avLst/>
          </a:prstGeom>
        </p:spPr>
        <p:txBody>
          <a:bodyPr wrap="square">
            <a:spAutoFit/>
          </a:bodyPr>
          <a:lstStyle/>
          <a:p>
            <a:pPr algn="r"/>
            <a:r>
              <a:rPr lang="ru-RU" sz="2200" b="1" dirty="0" smtClean="0">
                <a:solidFill>
                  <a:schemeClr val="accent6">
                    <a:lumMod val="75000"/>
                  </a:schemeClr>
                </a:solidFill>
                <a:effectLst>
                  <a:outerShdw blurRad="38100" dist="38100" dir="2700000" algn="tl">
                    <a:srgbClr val="000000">
                      <a:alpha val="43137"/>
                    </a:srgbClr>
                  </a:outerShdw>
                </a:effectLst>
              </a:rPr>
              <a:t>Данилова Ирина Анатольевна </a:t>
            </a:r>
            <a:endParaRPr lang="en-US" sz="2200" b="1" dirty="0" smtClean="0">
              <a:solidFill>
                <a:schemeClr val="accent6">
                  <a:lumMod val="75000"/>
                </a:schemeClr>
              </a:solidFill>
              <a:effectLst>
                <a:outerShdw blurRad="38100" dist="38100" dir="2700000" algn="tl">
                  <a:srgbClr val="000000">
                    <a:alpha val="43137"/>
                  </a:srgbClr>
                </a:outerShdw>
              </a:effectLst>
            </a:endParaRPr>
          </a:p>
          <a:p>
            <a:pPr algn="r"/>
            <a:r>
              <a:rPr lang="ru-RU" sz="2200" b="1" dirty="0" smtClean="0">
                <a:solidFill>
                  <a:schemeClr val="accent6">
                    <a:lumMod val="75000"/>
                  </a:schemeClr>
                </a:solidFill>
                <a:effectLst>
                  <a:outerShdw blurRad="38100" dist="38100" dir="2700000" algn="tl">
                    <a:srgbClr val="000000">
                      <a:alpha val="43137"/>
                    </a:srgbClr>
                  </a:outerShdw>
                </a:effectLst>
              </a:rPr>
              <a:t>семейный консультант, тренер, </a:t>
            </a:r>
            <a:r>
              <a:rPr lang="ru-RU" sz="2200" b="1" dirty="0" err="1" smtClean="0">
                <a:solidFill>
                  <a:schemeClr val="accent6">
                    <a:lumMod val="75000"/>
                  </a:schemeClr>
                </a:solidFill>
                <a:effectLst>
                  <a:outerShdw blurRad="38100" dist="38100" dir="2700000" algn="tl">
                    <a:srgbClr val="000000">
                      <a:alpha val="43137"/>
                    </a:srgbClr>
                  </a:outerShdw>
                </a:effectLst>
              </a:rPr>
              <a:t>коуч</a:t>
            </a:r>
            <a:endParaRPr lang="ru-RU" sz="2200" b="1" dirty="0" smtClean="0">
              <a:solidFill>
                <a:schemeClr val="accent6">
                  <a:lumMod val="75000"/>
                </a:schemeClr>
              </a:solidFill>
              <a:effectLst>
                <a:outerShdw blurRad="38100" dist="38100" dir="2700000" algn="tl">
                  <a:srgbClr val="000000">
                    <a:alpha val="43137"/>
                  </a:srgbClr>
                </a:outerShdw>
              </a:effectLst>
            </a:endParaRPr>
          </a:p>
          <a:p>
            <a:pPr algn="r"/>
            <a:r>
              <a:rPr lang="ru-RU" sz="2200" b="1" dirty="0" smtClean="0">
                <a:solidFill>
                  <a:schemeClr val="accent6">
                    <a:lumMod val="75000"/>
                  </a:schemeClr>
                </a:solidFill>
                <a:effectLst>
                  <a:outerShdw blurRad="38100" dist="38100" dir="2700000" algn="tl">
                    <a:srgbClr val="000000">
                      <a:alpha val="43137"/>
                    </a:srgbClr>
                  </a:outerShdw>
                </a:effectLst>
              </a:rPr>
              <a:t>т. 770-800, </a:t>
            </a:r>
            <a:r>
              <a:rPr lang="ru-RU" sz="2200" b="1" dirty="0" err="1" smtClean="0">
                <a:solidFill>
                  <a:schemeClr val="accent6">
                    <a:lumMod val="75000"/>
                  </a:schemeClr>
                </a:solidFill>
                <a:effectLst>
                  <a:outerShdw blurRad="38100" dist="38100" dir="2700000" algn="tl">
                    <a:srgbClr val="000000">
                      <a:alpha val="43137"/>
                    </a:srgbClr>
                  </a:outerShdw>
                </a:effectLst>
              </a:rPr>
              <a:t>эл</a:t>
            </a:r>
            <a:r>
              <a:rPr lang="ru-RU" sz="2200" b="1" dirty="0" smtClean="0">
                <a:solidFill>
                  <a:schemeClr val="accent6">
                    <a:lumMod val="75000"/>
                  </a:schemeClr>
                </a:solidFill>
                <a:effectLst>
                  <a:outerShdw blurRad="38100" dist="38100" dir="2700000" algn="tl">
                    <a:srgbClr val="000000">
                      <a:alpha val="43137"/>
                    </a:srgbClr>
                  </a:outerShdw>
                </a:effectLst>
              </a:rPr>
              <a:t>. адрес: </a:t>
            </a:r>
            <a:r>
              <a:rPr lang="en-US" sz="2200" b="1" dirty="0" smtClean="0">
                <a:solidFill>
                  <a:schemeClr val="accent6">
                    <a:lumMod val="75000"/>
                  </a:schemeClr>
                </a:solidFill>
                <a:effectLst>
                  <a:outerShdw blurRad="38100" dist="38100" dir="2700000" algn="tl">
                    <a:srgbClr val="000000">
                      <a:alpha val="43137"/>
                    </a:srgbClr>
                  </a:outerShdw>
                </a:effectLst>
              </a:rPr>
              <a:t>dia472009@mail.ru</a:t>
            </a:r>
            <a:endParaRPr lang="ru-RU" sz="2200" dirty="0">
              <a:solidFill>
                <a:schemeClr val="accent6">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par>
                          <p:cTn id="10" fill="hold">
                            <p:stCondLst>
                              <p:cond delay="684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3"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08920"/>
            <a:ext cx="8229600" cy="1143000"/>
          </a:xfrm>
        </p:spPr>
        <p:txBody>
          <a:bodyPr>
            <a:normAutofit fontScale="90000"/>
          </a:bodyPr>
          <a:lstStyle/>
          <a:p>
            <a:r>
              <a:rPr lang="ru-RU" sz="3100" dirty="0" smtClean="0">
                <a:solidFill>
                  <a:schemeClr val="accent6">
                    <a:lumMod val="75000"/>
                  </a:schemeClr>
                </a:solidFill>
                <a:effectLst>
                  <a:outerShdw blurRad="38100" dist="38100" dir="2700000" algn="tl">
                    <a:srgbClr val="000000">
                      <a:alpha val="43137"/>
                    </a:srgbClr>
                  </a:outerShdw>
                </a:effectLst>
              </a:rPr>
              <a:t>100%-й высокоэффективный инструмент распределения ответственности в консультировании между психологом и клиентом.</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457200" y="4293096"/>
            <a:ext cx="8229600" cy="1833067"/>
          </a:xfrm>
        </p:spPr>
        <p:txBody>
          <a:bodyPr>
            <a:normAutofit/>
          </a:bodyPr>
          <a:lstStyle/>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accent6">
                    <a:lumMod val="75000"/>
                  </a:schemeClr>
                </a:solidFill>
                <a:effectLst>
                  <a:outerShdw blurRad="38100" dist="38100" dir="2700000" algn="tl">
                    <a:srgbClr val="000000">
                      <a:alpha val="43137"/>
                    </a:srgbClr>
                  </a:outerShdw>
                </a:effectLst>
              </a:rPr>
              <a:t>Почему работа с родителями?</a:t>
            </a:r>
            <a:endParaRPr lang="ru-RU" dirty="0">
              <a:solidFill>
                <a:schemeClr val="accent6">
                  <a:lumMod val="75000"/>
                </a:schemeClr>
              </a:solidFill>
              <a:effectLst>
                <a:outerShdw blurRad="38100" dist="38100" dir="2700000" algn="tl">
                  <a:srgbClr val="000000">
                    <a:alpha val="43137"/>
                  </a:srgbClr>
                </a:outerShdw>
              </a:effectLst>
            </a:endParaRPr>
          </a:p>
        </p:txBody>
      </p:sp>
      <p:pic>
        <p:nvPicPr>
          <p:cNvPr id="10241" name="Picture 1" descr="I:\тренинг Романа Гриценко\картинки\цепи бури\цепь.png"/>
          <p:cNvPicPr>
            <a:picLocks noGrp="1" noChangeAspect="1" noChangeArrowheads="1"/>
          </p:cNvPicPr>
          <p:nvPr>
            <p:ph idx="1"/>
          </p:nvPr>
        </p:nvPicPr>
        <p:blipFill>
          <a:blip r:embed="rId3" cstate="print"/>
          <a:srcRect/>
          <a:stretch>
            <a:fillRect/>
          </a:stretch>
        </p:blipFill>
        <p:spPr bwMode="auto">
          <a:xfrm>
            <a:off x="-848120" y="2852936"/>
            <a:ext cx="10905836" cy="159805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1"/>
                                        </p:tgtEl>
                                        <p:attrNameLst>
                                          <p:attrName>style.visibility</p:attrName>
                                        </p:attrNameLst>
                                      </p:cBhvr>
                                      <p:to>
                                        <p:strVal val="visible"/>
                                      </p:to>
                                    </p:set>
                                    <p:animEffect transition="in" filter="fade">
                                      <p:cBhvr>
                                        <p:cTn id="7" dur="2000"/>
                                        <p:tgtEl>
                                          <p:spTgt spid="10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5602" name="Picture 2" descr="I:\тренинг Романа Гриценко\картинки\цепи бури\10211019.gif"/>
          <p:cNvPicPr>
            <a:picLocks noChangeAspect="1" noChangeArrowheads="1"/>
          </p:cNvPicPr>
          <p:nvPr/>
        </p:nvPicPr>
        <p:blipFill>
          <a:blip r:embed="rId3" cstate="print"/>
          <a:srcRect/>
          <a:stretch>
            <a:fillRect/>
          </a:stretch>
        </p:blipFill>
        <p:spPr bwMode="auto">
          <a:xfrm>
            <a:off x="3059832" y="2553226"/>
            <a:ext cx="2808312" cy="189750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hddesktopwallpapers.in/wp-content/uploads/2015/06/Gold-Wallpapers-sparkle.jpg"/>
          <p:cNvPicPr>
            <a:picLocks noChangeAspect="1" noChangeArrowheads="1"/>
          </p:cNvPicPr>
          <p:nvPr/>
        </p:nvPicPr>
        <p:blipFill>
          <a:blip r:embed="rId3" cstate="print"/>
          <a:srcRect/>
          <a:stretch>
            <a:fillRect/>
          </a:stretch>
        </p:blipFill>
        <p:spPr bwMode="auto">
          <a:xfrm>
            <a:off x="-1044624" y="0"/>
            <a:ext cx="10972801" cy="6858000"/>
          </a:xfrm>
          <a:prstGeom prst="rect">
            <a:avLst/>
          </a:prstGeom>
          <a:noFill/>
        </p:spPr>
      </p:pic>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2050" name="Picture 2" descr="D:\И.Д\тренинг Ромона Гриценко\картинки\цепи бури\звено.jpg"/>
          <p:cNvPicPr>
            <a:picLocks noChangeAspect="1" noChangeArrowheads="1"/>
          </p:cNvPicPr>
          <p:nvPr/>
        </p:nvPicPr>
        <p:blipFill>
          <a:blip r:embed="rId4" cstate="print"/>
          <a:srcRect/>
          <a:stretch>
            <a:fillRect/>
          </a:stretch>
        </p:blipFill>
        <p:spPr bwMode="auto">
          <a:xfrm>
            <a:off x="3203848" y="1772816"/>
            <a:ext cx="2592288" cy="301969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accent6">
                    <a:lumMod val="75000"/>
                  </a:schemeClr>
                </a:solidFill>
                <a:effectLst>
                  <a:outerShdw blurRad="38100" dist="38100" dir="2700000" algn="tl">
                    <a:srgbClr val="000000">
                      <a:alpha val="43137"/>
                    </a:srgbClr>
                  </a:outerShdw>
                </a:effectLst>
              </a:rPr>
              <a:t>Почему работа с родителями?</a:t>
            </a:r>
            <a:endParaRPr lang="ru-RU" dirty="0">
              <a:solidFill>
                <a:schemeClr val="accent6">
                  <a:lumMod val="75000"/>
                </a:schemeClr>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p:txBody>
          <a:bodyPr/>
          <a:lstStyle/>
          <a:p>
            <a:endParaRPr lang="ru-RU" dirty="0"/>
          </a:p>
        </p:txBody>
      </p:sp>
      <p:pic>
        <p:nvPicPr>
          <p:cNvPr id="1026" name="Picture 2" descr="D:\И.Д\тренинг Ромона Гриценко\картинки\цепи бури\цепь.png"/>
          <p:cNvPicPr>
            <a:picLocks noChangeAspect="1" noChangeArrowheads="1"/>
          </p:cNvPicPr>
          <p:nvPr/>
        </p:nvPicPr>
        <p:blipFill>
          <a:blip r:embed="rId3" cstate="print"/>
          <a:srcRect r="44871"/>
          <a:stretch>
            <a:fillRect/>
          </a:stretch>
        </p:blipFill>
        <p:spPr bwMode="auto">
          <a:xfrm>
            <a:off x="2184150" y="2958650"/>
            <a:ext cx="4746836" cy="1262438"/>
          </a:xfrm>
          <a:prstGeom prst="rect">
            <a:avLst/>
          </a:prstGeom>
          <a:noFill/>
        </p:spPr>
      </p:pic>
      <p:pic>
        <p:nvPicPr>
          <p:cNvPr id="1027" name="Picture 3" descr="D:\И.Д\тренинг Ромона Гриценко\картинки\цепи бури\метель.jpg"/>
          <p:cNvPicPr>
            <a:picLocks noChangeAspect="1" noChangeArrowheads="1"/>
          </p:cNvPicPr>
          <p:nvPr/>
        </p:nvPicPr>
        <p:blipFill>
          <a:blip r:embed="rId4" cstate="print"/>
          <a:srcRect/>
          <a:stretch>
            <a:fillRect/>
          </a:stretch>
        </p:blipFill>
        <p:spPr bwMode="auto">
          <a:xfrm>
            <a:off x="0" y="2708920"/>
            <a:ext cx="2339752" cy="1754814"/>
          </a:xfrm>
          <a:prstGeom prst="rect">
            <a:avLst/>
          </a:prstGeom>
          <a:noFill/>
        </p:spPr>
      </p:pic>
      <p:pic>
        <p:nvPicPr>
          <p:cNvPr id="1028" name="Picture 4" descr="D:\И.Д\тренинг Ромона Гриценко\картинки\цепи бури\буря.jpg"/>
          <p:cNvPicPr>
            <a:picLocks noChangeAspect="1" noChangeArrowheads="1"/>
          </p:cNvPicPr>
          <p:nvPr/>
        </p:nvPicPr>
        <p:blipFill>
          <a:blip r:embed="rId5" cstate="print"/>
          <a:srcRect l="23753"/>
          <a:stretch>
            <a:fillRect/>
          </a:stretch>
        </p:blipFill>
        <p:spPr bwMode="auto">
          <a:xfrm>
            <a:off x="6717036" y="2708920"/>
            <a:ext cx="2426964" cy="172819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accent6">
                    <a:lumMod val="75000"/>
                  </a:schemeClr>
                </a:solidFill>
                <a:effectLst>
                  <a:outerShdw blurRad="38100" dist="38100" dir="2700000" algn="tl">
                    <a:srgbClr val="000000">
                      <a:alpha val="43137"/>
                    </a:srgbClr>
                  </a:outerShdw>
                </a:effectLst>
              </a:rPr>
              <a:t>Почему работа с родителями?</a:t>
            </a:r>
            <a:endParaRPr lang="ru-RU" dirty="0">
              <a:solidFill>
                <a:schemeClr val="accent6">
                  <a:lumMod val="75000"/>
                </a:schemeClr>
              </a:solidFill>
              <a:effectLst>
                <a:outerShdw blurRad="38100" dist="38100" dir="2700000" algn="tl">
                  <a:srgbClr val="000000">
                    <a:alpha val="43137"/>
                  </a:srgbClr>
                </a:outerShdw>
              </a:effectLst>
            </a:endParaRPr>
          </a:p>
        </p:txBody>
      </p:sp>
      <p:sp>
        <p:nvSpPr>
          <p:cNvPr id="4" name="Содержимое 3"/>
          <p:cNvSpPr>
            <a:spLocks noGrp="1"/>
          </p:cNvSpPr>
          <p:nvPr>
            <p:ph idx="1"/>
          </p:nvPr>
        </p:nvSpPr>
        <p:spPr>
          <a:xfrm>
            <a:off x="457200" y="3356992"/>
            <a:ext cx="8229600" cy="2769171"/>
          </a:xfrm>
        </p:spPr>
        <p:txBody>
          <a:bodyPr/>
          <a:lstStyle/>
          <a:p>
            <a:pPr algn="ctr">
              <a:buNone/>
            </a:pPr>
            <a:r>
              <a:rPr lang="ru-RU" dirty="0" smtClean="0"/>
              <a:t>Да потому что родители могут как улучшить атмосферу в семье, так и ухудшить.</a:t>
            </a:r>
            <a:endParaRPr lang="ru-RU" dirty="0"/>
          </a:p>
        </p:txBody>
      </p:sp>
      <p:pic>
        <p:nvPicPr>
          <p:cNvPr id="5" name="Picture 3" descr="D:\И.Д\тренинг Ромона Гриценко\картинки\цепи бури\метель.jpg"/>
          <p:cNvPicPr>
            <a:picLocks noChangeAspect="1" noChangeArrowheads="1"/>
          </p:cNvPicPr>
          <p:nvPr/>
        </p:nvPicPr>
        <p:blipFill>
          <a:blip r:embed="rId3" cstate="print"/>
          <a:srcRect/>
          <a:stretch>
            <a:fillRect/>
          </a:stretch>
        </p:blipFill>
        <p:spPr bwMode="auto">
          <a:xfrm>
            <a:off x="1043609" y="4399180"/>
            <a:ext cx="3024336" cy="2268252"/>
          </a:xfrm>
          <a:prstGeom prst="rect">
            <a:avLst/>
          </a:prstGeom>
          <a:noFill/>
        </p:spPr>
      </p:pic>
      <p:pic>
        <p:nvPicPr>
          <p:cNvPr id="6" name="Picture 4" descr="D:\И.Д\тренинг Ромона Гриценко\картинки\цепи бури\буря.jpg"/>
          <p:cNvPicPr>
            <a:picLocks noChangeAspect="1" noChangeArrowheads="1"/>
          </p:cNvPicPr>
          <p:nvPr/>
        </p:nvPicPr>
        <p:blipFill>
          <a:blip r:embed="rId4" cstate="print"/>
          <a:srcRect l="23753"/>
          <a:stretch>
            <a:fillRect/>
          </a:stretch>
        </p:blipFill>
        <p:spPr bwMode="auto">
          <a:xfrm>
            <a:off x="4860032" y="4437112"/>
            <a:ext cx="3120872" cy="2222310"/>
          </a:xfrm>
          <a:prstGeom prst="rect">
            <a:avLst/>
          </a:prstGeom>
          <a:noFill/>
        </p:spPr>
      </p:pic>
      <p:pic>
        <p:nvPicPr>
          <p:cNvPr id="1026" name="Picture 2" descr="I:\тренинг Романа Гриценко\картинки\d275070ad7aaf99e4300fcadf7a.jpg"/>
          <p:cNvPicPr>
            <a:picLocks noChangeAspect="1" noChangeArrowheads="1"/>
          </p:cNvPicPr>
          <p:nvPr/>
        </p:nvPicPr>
        <p:blipFill>
          <a:blip r:embed="rId5" cstate="print"/>
          <a:srcRect r="4190" b="4666"/>
          <a:stretch>
            <a:fillRect/>
          </a:stretch>
        </p:blipFill>
        <p:spPr bwMode="auto">
          <a:xfrm>
            <a:off x="1043608" y="1196752"/>
            <a:ext cx="2922174" cy="2088904"/>
          </a:xfrm>
          <a:prstGeom prst="rect">
            <a:avLst/>
          </a:prstGeom>
          <a:noFill/>
        </p:spPr>
      </p:pic>
      <p:pic>
        <p:nvPicPr>
          <p:cNvPr id="1027" name="Picture 3" descr="I:\тренинг Романа Гриценко\картинки\12280048288154.jpg"/>
          <p:cNvPicPr>
            <a:picLocks noChangeAspect="1" noChangeArrowheads="1"/>
          </p:cNvPicPr>
          <p:nvPr/>
        </p:nvPicPr>
        <p:blipFill>
          <a:blip r:embed="rId6" cstate="print"/>
          <a:srcRect t="27067" b="14764"/>
          <a:stretch>
            <a:fillRect/>
          </a:stretch>
        </p:blipFill>
        <p:spPr bwMode="auto">
          <a:xfrm>
            <a:off x="4788024" y="1196752"/>
            <a:ext cx="3298279" cy="208823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124744"/>
            <a:ext cx="8229600" cy="5001419"/>
          </a:xfrm>
        </p:spPr>
        <p:txBody>
          <a:bodyPr>
            <a:normAutofit lnSpcReduction="10000"/>
          </a:bodyPr>
          <a:lstStyle/>
          <a:p>
            <a:r>
              <a:rPr lang="ru-RU" dirty="0" smtClean="0">
                <a:solidFill>
                  <a:srgbClr val="C00000"/>
                </a:solidFill>
                <a:effectLst>
                  <a:outerShdw blurRad="38100" dist="38100" dir="2700000" algn="tl">
                    <a:srgbClr val="000000">
                      <a:alpha val="43137"/>
                    </a:srgbClr>
                  </a:outerShdw>
                </a:effectLst>
              </a:rPr>
              <a:t>То самое поведение, которое родители хотят исправить, оно говорит о </a:t>
            </a:r>
            <a:r>
              <a:rPr lang="ru-RU" dirty="0" smtClean="0">
                <a:solidFill>
                  <a:srgbClr val="C00000"/>
                </a:solidFill>
                <a:effectLst>
                  <a:outerShdw blurRad="38100" dist="38100" dir="2700000" algn="tl">
                    <a:srgbClr val="000000">
                      <a:alpha val="43137"/>
                    </a:srgbClr>
                  </a:outerShdw>
                </a:effectLst>
              </a:rPr>
              <a:t>чём-то! </a:t>
            </a:r>
            <a:r>
              <a:rPr lang="ru-RU" dirty="0" smtClean="0">
                <a:solidFill>
                  <a:srgbClr val="C00000"/>
                </a:solidFill>
                <a:effectLst>
                  <a:outerShdw blurRad="38100" dist="38100" dir="2700000" algn="tl">
                    <a:srgbClr val="000000">
                      <a:alpha val="43137"/>
                    </a:srgbClr>
                  </a:outerShdw>
                </a:effectLst>
              </a:rPr>
              <a:t>Г</a:t>
            </a:r>
            <a:r>
              <a:rPr lang="ru-RU" dirty="0" smtClean="0">
                <a:solidFill>
                  <a:srgbClr val="C00000"/>
                </a:solidFill>
                <a:effectLst>
                  <a:outerShdw blurRad="38100" dist="38100" dir="2700000" algn="tl">
                    <a:srgbClr val="000000">
                      <a:alpha val="43137"/>
                    </a:srgbClr>
                  </a:outerShdw>
                </a:effectLst>
              </a:rPr>
              <a:t>оворит </a:t>
            </a:r>
            <a:r>
              <a:rPr lang="ru-RU" dirty="0" smtClean="0">
                <a:solidFill>
                  <a:srgbClr val="C00000"/>
                </a:solidFill>
                <a:effectLst>
                  <a:outerShdw blurRad="38100" dist="38100" dir="2700000" algn="tl">
                    <a:srgbClr val="000000">
                      <a:alpha val="43137"/>
                    </a:srgbClr>
                  </a:outerShdw>
                </a:effectLst>
              </a:rPr>
              <a:t>о том, что происходит в семейной системе, что происходит с атмосферой в семье!</a:t>
            </a:r>
          </a:p>
          <a:p>
            <a:endParaRPr lang="ru-RU" dirty="0" smtClean="0"/>
          </a:p>
          <a:p>
            <a:r>
              <a:rPr lang="ru-RU" dirty="0" smtClean="0">
                <a:solidFill>
                  <a:schemeClr val="accent2">
                    <a:lumMod val="50000"/>
                  </a:schemeClr>
                </a:solidFill>
                <a:effectLst>
                  <a:outerShdw blurRad="38100" dist="38100" dir="2700000" algn="tl">
                    <a:srgbClr val="000000">
                      <a:alpha val="43137"/>
                    </a:srgbClr>
                  </a:outerShdw>
                </a:effectLst>
              </a:rPr>
              <a:t>И чтобы на это поведение повлиять положительно, чтобы были длительные стойкие изменения в поведении ребенка, нужна работа с атмосферой в семье.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dirty="0" smtClean="0">
                <a:solidFill>
                  <a:srgbClr val="C00000"/>
                </a:solidFill>
                <a:effectLst>
                  <a:outerShdw blurRad="38100" dist="38100" dir="2700000" algn="tl">
                    <a:srgbClr val="000000">
                      <a:alpha val="43137"/>
                    </a:srgbClr>
                  </a:outerShdw>
                </a:effectLst>
              </a:rPr>
              <a:t>А кто формирует атмосферу в семье? </a:t>
            </a:r>
          </a:p>
          <a:p>
            <a:r>
              <a:rPr lang="ru-RU" dirty="0" smtClean="0">
                <a:solidFill>
                  <a:schemeClr val="accent6">
                    <a:lumMod val="75000"/>
                  </a:schemeClr>
                </a:solidFill>
                <a:effectLst>
                  <a:outerShdw blurRad="38100" dist="38100" dir="2700000" algn="tl">
                    <a:srgbClr val="000000">
                      <a:alpha val="43137"/>
                    </a:srgbClr>
                  </a:outerShdw>
                </a:effectLst>
              </a:rPr>
              <a:t>Её формируют родители. </a:t>
            </a:r>
          </a:p>
          <a:p>
            <a:r>
              <a:rPr lang="ru-RU" dirty="0" smtClean="0">
                <a:solidFill>
                  <a:schemeClr val="accent6">
                    <a:lumMod val="50000"/>
                  </a:schemeClr>
                </a:solidFill>
                <a:effectLst>
                  <a:outerShdw blurRad="38100" dist="38100" dir="2700000" algn="tl">
                    <a:srgbClr val="000000">
                      <a:alpha val="43137"/>
                    </a:srgbClr>
                  </a:outerShdw>
                </a:effectLst>
              </a:rPr>
              <a:t>А дети под эту атмосферу подстраиваются и как-то реагируют на это.</a:t>
            </a:r>
            <a:endParaRPr lang="ru-RU" dirty="0">
              <a:solidFill>
                <a:schemeClr val="accent6">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85000" lnSpcReduction="20000"/>
          </a:bodyPr>
          <a:lstStyle/>
          <a:p>
            <a:pPr indent="19050">
              <a:buNone/>
            </a:pPr>
            <a:r>
              <a:rPr lang="ru-RU" dirty="0" smtClean="0">
                <a:solidFill>
                  <a:schemeClr val="tx2">
                    <a:lumMod val="60000"/>
                    <a:lumOff val="40000"/>
                  </a:schemeClr>
                </a:solidFill>
                <a:effectLst>
                  <a:outerShdw blurRad="38100" dist="38100" dir="2700000" algn="tl">
                    <a:srgbClr val="000000">
                      <a:alpha val="43137"/>
                    </a:srgbClr>
                  </a:outerShdw>
                </a:effectLst>
              </a:rPr>
              <a:t>Выше   представлен простейший инструмент, который мотивирует родителей на работу с психологом и снимает с психолога воспитательную роль (</a:t>
            </a:r>
            <a:r>
              <a:rPr lang="ru-RU" dirty="0" err="1" smtClean="0">
                <a:solidFill>
                  <a:schemeClr val="tx2">
                    <a:lumMod val="60000"/>
                    <a:lumOff val="40000"/>
                  </a:schemeClr>
                </a:solidFill>
                <a:effectLst>
                  <a:outerShdw blurRad="38100" dist="38100" dir="2700000" algn="tl">
                    <a:srgbClr val="000000">
                      <a:alpha val="43137"/>
                    </a:srgbClr>
                  </a:outerShdw>
                </a:effectLst>
              </a:rPr>
              <a:t>роль</a:t>
            </a:r>
            <a:r>
              <a:rPr lang="ru-RU" dirty="0" smtClean="0">
                <a:solidFill>
                  <a:schemeClr val="tx2">
                    <a:lumMod val="60000"/>
                    <a:lumOff val="40000"/>
                  </a:schemeClr>
                </a:solidFill>
                <a:effectLst>
                  <a:outerShdw blurRad="38100" dist="38100" dir="2700000" algn="tl">
                    <a:srgbClr val="000000">
                      <a:alpha val="43137"/>
                    </a:srgbClr>
                  </a:outerShdw>
                </a:effectLst>
              </a:rPr>
              <a:t> родителя) в консультировании, возвращая её самому родителю – вашему клиенту.</a:t>
            </a:r>
            <a:r>
              <a:rPr lang="ru-RU" dirty="0" smtClean="0"/>
              <a:t/>
            </a:r>
            <a:br>
              <a:rPr lang="ru-RU" dirty="0" smtClean="0"/>
            </a:br>
            <a:r>
              <a:rPr lang="ru-RU" dirty="0" smtClean="0"/>
              <a:t/>
            </a:r>
            <a:br>
              <a:rPr lang="ru-RU" dirty="0" smtClean="0"/>
            </a:br>
            <a:r>
              <a:rPr lang="ru-RU" dirty="0" smtClean="0">
                <a:solidFill>
                  <a:schemeClr val="tx2">
                    <a:lumMod val="75000"/>
                  </a:schemeClr>
                </a:solidFill>
                <a:effectLst>
                  <a:outerShdw blurRad="38100" dist="38100" dir="2700000" algn="tl">
                    <a:srgbClr val="000000">
                      <a:alpha val="43137"/>
                    </a:srgbClr>
                  </a:outerShdw>
                </a:effectLst>
              </a:rPr>
              <a:t>Инструмент, который делает ваши консультации лёгкими и максимально эффективными уже с первых встреч.</a:t>
            </a:r>
            <a:r>
              <a:rPr lang="ru-RU" dirty="0" smtClean="0"/>
              <a:t/>
            </a:r>
            <a:br>
              <a:rPr lang="ru-RU" dirty="0" smtClean="0"/>
            </a:br>
            <a:r>
              <a:rPr lang="ru-RU" dirty="0" smtClean="0"/>
              <a:t/>
            </a:r>
            <a:br>
              <a:rPr lang="ru-RU" dirty="0" smtClean="0"/>
            </a:br>
            <a:r>
              <a:rPr lang="ru-RU" dirty="0" smtClean="0">
                <a:solidFill>
                  <a:schemeClr val="tx2">
                    <a:lumMod val="50000"/>
                  </a:schemeClr>
                </a:solidFill>
                <a:effectLst>
                  <a:outerShdw blurRad="38100" dist="38100" dir="2700000" algn="tl">
                    <a:srgbClr val="000000">
                      <a:alpha val="43137"/>
                    </a:srgbClr>
                  </a:outerShdw>
                </a:effectLst>
              </a:rPr>
              <a:t>Когда вы примените его в своей практике – вы будете приятно удивлены результатом!</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00200"/>
            <a:ext cx="8435280" cy="4525963"/>
          </a:xfrm>
        </p:spPr>
        <p:txBody>
          <a:bodyPr/>
          <a:lstStyle/>
          <a:p>
            <a:endParaRPr lang="ru-RU" dirty="0"/>
          </a:p>
        </p:txBody>
      </p:sp>
      <p:pic>
        <p:nvPicPr>
          <p:cNvPr id="4" name="Рисунок 3" descr="C:\Users\Пользователь\Desktop\Новая папка\Решение проблемного поведения подростков. Родителей Коучинг._files\746b3bd27a5f5e4982332d75de52ec22.jpg"/>
          <p:cNvPicPr/>
          <p:nvPr/>
        </p:nvPicPr>
        <p:blipFill>
          <a:blip r:embed="rId3" cstate="print"/>
          <a:srcRect/>
          <a:stretch>
            <a:fillRect/>
          </a:stretch>
        </p:blipFill>
        <p:spPr bwMode="auto">
          <a:xfrm>
            <a:off x="539552" y="116632"/>
            <a:ext cx="8136904" cy="64807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ru-RU" dirty="0" smtClean="0"/>
              <a:t>Работая только с ребенком, психолог в консультировании выполняет 2 функции:</a:t>
            </a:r>
          </a:p>
          <a:p>
            <a:r>
              <a:rPr lang="ru-RU" dirty="0" smtClean="0"/>
              <a:t>1-я функция – психолога (профессиональная роль).</a:t>
            </a:r>
          </a:p>
          <a:p>
            <a:r>
              <a:rPr lang="ru-RU" dirty="0" smtClean="0"/>
              <a:t>2-я функция – родителя           (воспитательная роль).</a:t>
            </a:r>
          </a:p>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200" dirty="0" smtClean="0"/>
              <a:t>https://vk.com/id26196450</a:t>
            </a:r>
            <a:endParaRPr lang="ru-RU" sz="3200" dirty="0"/>
          </a:p>
        </p:txBody>
      </p:sp>
      <p:sp>
        <p:nvSpPr>
          <p:cNvPr id="3" name="Содержимое 2"/>
          <p:cNvSpPr>
            <a:spLocks noGrp="1"/>
          </p:cNvSpPr>
          <p:nvPr>
            <p:ph idx="1"/>
          </p:nvPr>
        </p:nvSpPr>
        <p:spPr/>
        <p:txBody>
          <a:bodyPr/>
          <a:lstStyle/>
          <a:p>
            <a:endParaRPr lang="ru-RU"/>
          </a:p>
        </p:txBody>
      </p:sp>
      <p:pic>
        <p:nvPicPr>
          <p:cNvPr id="18434" name="Picture 2"/>
          <p:cNvPicPr>
            <a:picLocks noChangeAspect="1" noChangeArrowheads="1"/>
          </p:cNvPicPr>
          <p:nvPr/>
        </p:nvPicPr>
        <p:blipFill>
          <a:blip r:embed="rId3" cstate="print"/>
          <a:srcRect l="21654" t="14848" r="7312" b="5399"/>
          <a:stretch>
            <a:fillRect/>
          </a:stretch>
        </p:blipFill>
        <p:spPr bwMode="auto">
          <a:xfrm>
            <a:off x="899592" y="1268760"/>
            <a:ext cx="7577666" cy="53174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018"/>
          </a:xfrm>
        </p:spPr>
        <p:txBody>
          <a:bodyPr>
            <a:normAutofit fontScale="90000"/>
          </a:bodyPr>
          <a:lstStyle/>
          <a:p>
            <a:endParaRPr lang="ru-RU" dirty="0"/>
          </a:p>
        </p:txBody>
      </p:sp>
      <p:sp>
        <p:nvSpPr>
          <p:cNvPr id="3" name="Содержимое 2"/>
          <p:cNvSpPr>
            <a:spLocks noGrp="1"/>
          </p:cNvSpPr>
          <p:nvPr>
            <p:ph idx="1"/>
          </p:nvPr>
        </p:nvSpPr>
        <p:spPr>
          <a:xfrm>
            <a:off x="251520" y="476672"/>
            <a:ext cx="3384376" cy="5976663"/>
          </a:xfrm>
          <a:solidFill>
            <a:schemeClr val="accent6">
              <a:lumMod val="20000"/>
              <a:lumOff val="80000"/>
            </a:schemeClr>
          </a:solidFill>
        </p:spPr>
        <p:txBody>
          <a:bodyPr>
            <a:normAutofit fontScale="40000" lnSpcReduction="20000"/>
          </a:bodyPr>
          <a:lstStyle/>
          <a:p>
            <a:pPr marL="0" indent="0">
              <a:buNone/>
            </a:pPr>
            <a:r>
              <a:rPr lang="ru-RU" b="1" dirty="0" smtClean="0"/>
              <a:t>Что дает психологу готовая рабочая схема консультирования?</a:t>
            </a:r>
            <a:r>
              <a:rPr lang="ru-RU" dirty="0" smtClean="0"/>
              <a:t> </a:t>
            </a:r>
            <a:br>
              <a:rPr lang="ru-RU" dirty="0" smtClean="0"/>
            </a:br>
            <a:r>
              <a:rPr lang="ru-RU" dirty="0" smtClean="0"/>
              <a:t/>
            </a:r>
            <a:br>
              <a:rPr lang="ru-RU" dirty="0" smtClean="0"/>
            </a:br>
            <a:r>
              <a:rPr lang="ru-RU" dirty="0" smtClean="0"/>
              <a:t>1. Уверенность и великолепный настрой в работе, потому что у Вас есть расписанная по этапам каждая консультация, готовый план действий. </a:t>
            </a:r>
            <a:br>
              <a:rPr lang="ru-RU" dirty="0" smtClean="0"/>
            </a:br>
            <a:r>
              <a:rPr lang="ru-RU" dirty="0" smtClean="0"/>
              <a:t/>
            </a:r>
            <a:br>
              <a:rPr lang="ru-RU" dirty="0" smtClean="0"/>
            </a:br>
            <a:r>
              <a:rPr lang="ru-RU" dirty="0" smtClean="0"/>
              <a:t>2. Достижимые результаты в работе, потому что Вы поровну разделяете ответственность с клиентом за результат. </a:t>
            </a:r>
            <a:br>
              <a:rPr lang="ru-RU" dirty="0" smtClean="0"/>
            </a:br>
            <a:r>
              <a:rPr lang="ru-RU" dirty="0" smtClean="0"/>
              <a:t/>
            </a:r>
            <a:br>
              <a:rPr lang="ru-RU" dirty="0" smtClean="0"/>
            </a:br>
            <a:r>
              <a:rPr lang="ru-RU" dirty="0" smtClean="0"/>
              <a:t>3. Высокая заинтересованность клиента в работе с Вами, потому что он видит явные результаты уже после первой встречи. </a:t>
            </a:r>
            <a:br>
              <a:rPr lang="ru-RU" dirty="0" smtClean="0"/>
            </a:br>
            <a:r>
              <a:rPr lang="ru-RU" dirty="0" smtClean="0"/>
              <a:t/>
            </a:r>
            <a:br>
              <a:rPr lang="ru-RU" dirty="0" smtClean="0"/>
            </a:br>
            <a:r>
              <a:rPr lang="ru-RU" dirty="0" smtClean="0"/>
              <a:t>4. Повышение спроса на Ваши консультации, потому что достигнутые результаты заметны в ближайшем окружении Вашего клиента. </a:t>
            </a:r>
            <a:br>
              <a:rPr lang="ru-RU" dirty="0" smtClean="0"/>
            </a:br>
            <a:r>
              <a:rPr lang="ru-RU" dirty="0" smtClean="0"/>
              <a:t/>
            </a:r>
            <a:br>
              <a:rPr lang="ru-RU" dirty="0" smtClean="0"/>
            </a:br>
            <a:r>
              <a:rPr lang="ru-RU" dirty="0" smtClean="0"/>
              <a:t>5. Растущую заинтересованность к Вам как к специалисту, а именно – сарафанное радио. Все больше людей начинают Вами интересоваться и записываться на консультации. </a:t>
            </a:r>
            <a:br>
              <a:rPr lang="ru-RU" dirty="0" smtClean="0"/>
            </a:br>
            <a:r>
              <a:rPr lang="ru-RU" dirty="0" smtClean="0"/>
              <a:t/>
            </a:r>
            <a:br>
              <a:rPr lang="ru-RU" dirty="0" smtClean="0"/>
            </a:br>
            <a:r>
              <a:rPr lang="ru-RU" dirty="0" smtClean="0"/>
              <a:t>6. Качественно выстроенные и понятные шаги в консультировании формируют в клиенте искреннее желание оплачивать Вашу работу. </a:t>
            </a:r>
            <a:br>
              <a:rPr lang="ru-RU" dirty="0" smtClean="0"/>
            </a:br>
            <a:r>
              <a:rPr lang="ru-RU" dirty="0" smtClean="0"/>
              <a:t/>
            </a:r>
            <a:br>
              <a:rPr lang="ru-RU" dirty="0" smtClean="0"/>
            </a:br>
            <a:r>
              <a:rPr lang="ru-RU" dirty="0" smtClean="0"/>
              <a:t>Редкий психолог может похвастаться чувством полной уверенности за 100% достижимый результат в работе с клиентом. Уже на самом </a:t>
            </a:r>
            <a:r>
              <a:rPr lang="ru-RU" dirty="0" err="1" smtClean="0"/>
              <a:t>вебинаре</a:t>
            </a:r>
            <a:r>
              <a:rPr lang="ru-RU" dirty="0" smtClean="0"/>
              <a:t> я помогу вам максимально усилить Вашу уверенность! </a:t>
            </a:r>
            <a:endParaRPr lang="ru-RU" dirty="0"/>
          </a:p>
        </p:txBody>
      </p:sp>
      <p:sp>
        <p:nvSpPr>
          <p:cNvPr id="5" name="Прямоугольник 4"/>
          <p:cNvSpPr/>
          <p:nvPr/>
        </p:nvSpPr>
        <p:spPr>
          <a:xfrm>
            <a:off x="3779912" y="2780929"/>
            <a:ext cx="5112568" cy="4062651"/>
          </a:xfrm>
          <a:prstGeom prst="rect">
            <a:avLst/>
          </a:prstGeom>
          <a:gradFill>
            <a:gsLst>
              <a:gs pos="0">
                <a:schemeClr val="accent1">
                  <a:lumMod val="20000"/>
                  <a:lumOff val="8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r>
              <a:rPr lang="ru-RU" sz="1200" dirty="0" smtClean="0"/>
              <a:t>ВЕБИНАР УСТРОЕН ТАКИМ ОБРАЗОМ, ЧТО УЧАСТНИКИ ПРОРАБАТЫВАЮТ И МАКСИМАЛЬНО УСИЛИВАЮТ 2 РОЛИ: РОДИТЕЛЬ И ПСИХОЛОГ </a:t>
            </a:r>
            <a:br>
              <a:rPr lang="ru-RU" sz="1200" dirty="0" smtClean="0"/>
            </a:br>
            <a:r>
              <a:rPr lang="ru-RU" sz="1200" dirty="0" smtClean="0"/>
              <a:t/>
            </a:r>
            <a:br>
              <a:rPr lang="ru-RU" sz="1200" dirty="0" smtClean="0"/>
            </a:br>
            <a:r>
              <a:rPr lang="ru-RU" sz="1200" dirty="0" smtClean="0"/>
              <a:t>В течение 4-х часов, на </a:t>
            </a:r>
            <a:r>
              <a:rPr lang="ru-RU" sz="1200" dirty="0" err="1" smtClean="0"/>
              <a:t>вебинаре</a:t>
            </a:r>
            <a:r>
              <a:rPr lang="ru-RU" sz="1200" dirty="0" smtClean="0"/>
              <a:t>, Вы </a:t>
            </a:r>
            <a:br>
              <a:rPr lang="ru-RU" sz="1200" dirty="0" smtClean="0"/>
            </a:br>
            <a:r>
              <a:rPr lang="ru-RU" sz="1200" dirty="0" smtClean="0"/>
              <a:t/>
            </a:r>
            <a:br>
              <a:rPr lang="ru-RU" sz="1200" dirty="0" smtClean="0"/>
            </a:br>
            <a:r>
              <a:rPr lang="ru-RU" sz="1200" dirty="0" smtClean="0"/>
              <a:t> Осознаете чувство собственной ценности и вернете уверенность в себе как в профессионале. </a:t>
            </a:r>
            <a:br>
              <a:rPr lang="ru-RU" sz="1200" dirty="0" smtClean="0"/>
            </a:br>
            <a:r>
              <a:rPr lang="ru-RU" sz="1200" dirty="0" smtClean="0"/>
              <a:t/>
            </a:r>
            <a:br>
              <a:rPr lang="ru-RU" sz="1200" dirty="0" smtClean="0"/>
            </a:br>
            <a:r>
              <a:rPr lang="ru-RU" sz="1200" dirty="0" smtClean="0"/>
              <a:t> Откроете новые возможности и ощутите себя по-новому в профессии «психолог». </a:t>
            </a:r>
            <a:br>
              <a:rPr lang="ru-RU" sz="1200" dirty="0" smtClean="0"/>
            </a:br>
            <a:r>
              <a:rPr lang="ru-RU" sz="1200" dirty="0" smtClean="0"/>
              <a:t/>
            </a:r>
            <a:br>
              <a:rPr lang="ru-RU" sz="1200" dirty="0" smtClean="0"/>
            </a:br>
            <a:r>
              <a:rPr lang="ru-RU" sz="1200" dirty="0" smtClean="0"/>
              <a:t> Вернете утраченное ощущение наслаждения работой. </a:t>
            </a:r>
            <a:br>
              <a:rPr lang="ru-RU" sz="1200" dirty="0" smtClean="0"/>
            </a:br>
            <a:r>
              <a:rPr lang="ru-RU" sz="1200" dirty="0" smtClean="0"/>
              <a:t/>
            </a:r>
            <a:br>
              <a:rPr lang="ru-RU" sz="1200" dirty="0" smtClean="0"/>
            </a:br>
            <a:r>
              <a:rPr lang="ru-RU" sz="1200" dirty="0" smtClean="0"/>
              <a:t> Откроете в себе неисчерпаемый источник энергии для реализации Ваших профессиональных планов. </a:t>
            </a:r>
            <a:br>
              <a:rPr lang="ru-RU" sz="1200" dirty="0" smtClean="0"/>
            </a:br>
            <a:r>
              <a:rPr lang="ru-RU" sz="1200" dirty="0" smtClean="0"/>
              <a:t/>
            </a:r>
            <a:br>
              <a:rPr lang="ru-RU" sz="1200" dirty="0" smtClean="0"/>
            </a:br>
            <a:r>
              <a:rPr lang="ru-RU" sz="1200" dirty="0" smtClean="0"/>
              <a:t> Измените своё отношение к себе и полюбите Себя как специалиста – психолога. </a:t>
            </a:r>
            <a:br>
              <a:rPr lang="ru-RU" sz="1200" dirty="0" smtClean="0"/>
            </a:br>
            <a:r>
              <a:rPr lang="ru-RU" sz="1200" dirty="0" smtClean="0"/>
              <a:t/>
            </a:r>
            <a:br>
              <a:rPr lang="ru-RU" sz="1200" dirty="0" smtClean="0"/>
            </a:br>
            <a:r>
              <a:rPr lang="ru-RU" sz="1200" dirty="0" smtClean="0"/>
              <a:t> Прямо на </a:t>
            </a:r>
            <a:r>
              <a:rPr lang="ru-RU" sz="1200" dirty="0" err="1" smtClean="0"/>
              <a:t>вебинаре</a:t>
            </a:r>
            <a:r>
              <a:rPr lang="ru-RU" sz="1200" dirty="0" smtClean="0"/>
              <a:t> улучшите Ваши отношения с ребенком-подростком. </a:t>
            </a:r>
            <a:r>
              <a:rPr lang="ru-RU" dirty="0" smtClean="0"/>
              <a:t/>
            </a:r>
            <a:br>
              <a:rPr lang="ru-RU" dirty="0" smtClean="0"/>
            </a:br>
            <a:endParaRPr lang="ru-RU" dirty="0"/>
          </a:p>
        </p:txBody>
      </p:sp>
      <p:pic>
        <p:nvPicPr>
          <p:cNvPr id="1028" name="Picture 4" descr="https://pp.userapi.com/c841029/v841029842/1fea2/XA6XH4OChYA.jpg"/>
          <p:cNvPicPr>
            <a:picLocks noChangeAspect="1" noChangeArrowheads="1"/>
          </p:cNvPicPr>
          <p:nvPr/>
        </p:nvPicPr>
        <p:blipFill>
          <a:blip r:embed="rId3" cstate="print"/>
          <a:srcRect/>
          <a:stretch>
            <a:fillRect/>
          </a:stretch>
        </p:blipFill>
        <p:spPr bwMode="auto">
          <a:xfrm>
            <a:off x="3810000" y="0"/>
            <a:ext cx="5334000" cy="2667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683568" y="620688"/>
            <a:ext cx="8003232" cy="5505475"/>
          </a:xfrm>
        </p:spPr>
        <p:txBody>
          <a:bodyPr/>
          <a:lstStyle/>
          <a:p>
            <a:pPr>
              <a:buNone/>
            </a:pPr>
            <a:r>
              <a:rPr lang="en-US" dirty="0" smtClean="0"/>
              <a:t>https://vk.com/club138962130</a:t>
            </a:r>
            <a:endParaRPr lang="ru-RU" dirty="0"/>
          </a:p>
        </p:txBody>
      </p:sp>
      <p:pic>
        <p:nvPicPr>
          <p:cNvPr id="17410" name="Picture 2"/>
          <p:cNvPicPr>
            <a:picLocks noChangeAspect="1" noChangeArrowheads="1"/>
          </p:cNvPicPr>
          <p:nvPr/>
        </p:nvPicPr>
        <p:blipFill>
          <a:blip r:embed="rId3" cstate="print"/>
          <a:srcRect l="20810" t="14848" r="8436" b="7199"/>
          <a:stretch>
            <a:fillRect/>
          </a:stretch>
        </p:blipFill>
        <p:spPr bwMode="auto">
          <a:xfrm>
            <a:off x="683568" y="1340768"/>
            <a:ext cx="7547568" cy="51973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accent6">
                    <a:lumMod val="75000"/>
                  </a:schemeClr>
                </a:solidFill>
                <a:effectLst>
                  <a:outerShdw blurRad="38100" dist="38100" dir="2700000" algn="tl">
                    <a:srgbClr val="000000">
                      <a:alpha val="43137"/>
                    </a:srgbClr>
                  </a:outerShdw>
                </a:effectLst>
              </a:rPr>
              <a:t>Отзывы участниц программы</a:t>
            </a:r>
            <a:endParaRPr lang="ru-RU" dirty="0"/>
          </a:p>
        </p:txBody>
      </p:sp>
      <p:sp>
        <p:nvSpPr>
          <p:cNvPr id="3" name="Содержимое 2"/>
          <p:cNvSpPr>
            <a:spLocks noGrp="1"/>
          </p:cNvSpPr>
          <p:nvPr>
            <p:ph idx="1"/>
          </p:nvPr>
        </p:nvSpPr>
        <p:spPr>
          <a:xfrm>
            <a:off x="457200" y="1412776"/>
            <a:ext cx="8229600" cy="5256584"/>
          </a:xfrm>
        </p:spPr>
        <p:txBody>
          <a:bodyPr>
            <a:normAutofit fontScale="62500" lnSpcReduction="20000"/>
          </a:bodyPr>
          <a:lstStyle/>
          <a:p>
            <a:r>
              <a:rPr lang="ru-RU" dirty="0"/>
              <a:t>Для меня очень ценным на занятии стало осознание выгод для родителей (как ни странно) от использования патологических инструмента воспитания. Получается, что мы, как родители, видим сиюминутные выгоды, но забываем или не хотим задумываться об отдаленных отрицательных отклонениях в личности ребёнка, к которым приводит тот или иной неконструктивный стиль воспитания. Спасибо Ирине за наглядное представление материала, глубину его подачи и желание делиться</a:t>
            </a:r>
            <a:r>
              <a:rPr lang="ru-RU" dirty="0" smtClean="0"/>
              <a:t>!!!</a:t>
            </a:r>
          </a:p>
          <a:p>
            <a:endParaRPr lang="ru-RU" dirty="0" smtClean="0"/>
          </a:p>
          <a:p>
            <a:r>
              <a:rPr lang="ru-RU" dirty="0"/>
              <a:t>Очень понравилось занятие! Методика замечательная! Вроде бы все очень просто, но в ходе выполнения я сделала для себя очень ценные открытия в вопросах воспитании детей. Как важно то, что слышит ребёнок о себе, особенно от ближайшего окружения. И опять все это через осознание собственного опыта, что для меня очень ценно! Спасибо Ирине за то, что она как опытный проводник ведёт по дорогам самопознания, ничего не навязывая, а поддерживая и создавая приятную среду на занятии. Особо хочется поблагодарить за домашнее задание и конкретные рекомендации о том как повысить самооценку ребёнка! Спасибо</a:t>
            </a:r>
            <a:r>
              <a:rPr lang="ru-RU" dirty="0" smtClean="0"/>
              <a:t>!!!</a:t>
            </a:r>
            <a:r>
              <a:rPr lang="ru-RU" dirty="0">
                <a:hlinkClick r:id="rId3"/>
              </a:rPr>
              <a:t/>
            </a:r>
            <a:br>
              <a:rPr lang="ru-RU" dirty="0">
                <a:hlinkClick r:id="rId3"/>
              </a:rPr>
            </a:br>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accent6">
                    <a:lumMod val="75000"/>
                  </a:schemeClr>
                </a:solidFill>
                <a:effectLst>
                  <a:outerShdw blurRad="38100" dist="38100" dir="2700000" algn="tl">
                    <a:srgbClr val="000000">
                      <a:alpha val="43137"/>
                    </a:srgbClr>
                  </a:outerShdw>
                </a:effectLst>
              </a:rPr>
              <a:t>Отзывы участниц программы</a:t>
            </a:r>
            <a:endParaRPr lang="ru-RU" dirty="0">
              <a:solidFill>
                <a:schemeClr val="accent6">
                  <a:lumMod val="75000"/>
                </a:schemeClr>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457200" y="1268760"/>
            <a:ext cx="8229600" cy="5328592"/>
          </a:xfrm>
        </p:spPr>
        <p:txBody>
          <a:bodyPr>
            <a:normAutofit fontScale="47500" lnSpcReduction="20000"/>
          </a:bodyPr>
          <a:lstStyle/>
          <a:p>
            <a:r>
              <a:rPr lang="ru-RU" dirty="0"/>
              <a:t>Сегодня состоялось очень важное для меня занятие. Сегодня познакомились с секретным </a:t>
            </a:r>
            <a:r>
              <a:rPr lang="ru-RU" dirty="0" smtClean="0"/>
              <a:t>принципом </a:t>
            </a:r>
            <a:r>
              <a:rPr lang="ru-RU" dirty="0"/>
              <a:t>бесконфликтного общения, его трёхступенчатой технологией, с техникой бесконфликтного отказа, с эмоциональной поддержкой. Подсознательно стремилась к подобной форме общения с сыном, но далеко не всегда получалось, да и системы такой у меня, понятно, не было. Все очень логично выстроено, понятно, чётко. Конечно не сразу будет все получаться, но метод хорош и стоит того, что бы потрудиться для полного им овладения! Спасибо Ирина за мягкое общение на тренинге, примеры взаимодействия со своими подростками, что важно для меня, за знакомство с секретными принципами общения</a:t>
            </a:r>
            <a:r>
              <a:rPr lang="ru-RU" dirty="0" smtClean="0"/>
              <a:t>.</a:t>
            </a:r>
          </a:p>
          <a:p>
            <a:endParaRPr lang="ru-RU" dirty="0" smtClean="0"/>
          </a:p>
          <a:p>
            <a:r>
              <a:rPr lang="ru-RU" dirty="0" smtClean="0"/>
              <a:t>Вот наконец я присутствовала на 9 занятии тренинга, изучила и потренировалась в мудром применении санкций, увидела разницу между наказанием и логической последовательностью, получила готовую методику общения на принципах взаимного уважения в 5 шагов, передаче ответственности и усилению собственного авторитета. </a:t>
            </a:r>
            <a:br>
              <a:rPr lang="ru-RU" dirty="0" smtClean="0"/>
            </a:br>
            <a:r>
              <a:rPr lang="ru-RU" dirty="0" smtClean="0"/>
              <a:t>Эта методика прежде всего дисциплинирует меня саму. Совершенно отлична от традиционных методов общения и воспитания в обществе во круг меня. Эта методика действительно готовый и надёжный инструмент влияния не только на ребёнка, но и на все моё окружение. Мой супруг, на котором я в первую очередь тренируюсь очень доволен процессом нашего с ним общения, высказав, что так лучше, чем ругаться. Наш сын смотрит на нас, слушает нас, и это главный метод влияния на него. </a:t>
            </a:r>
            <a:br>
              <a:rPr lang="ru-RU" dirty="0" smtClean="0"/>
            </a:br>
            <a:r>
              <a:rPr lang="ru-RU" dirty="0" smtClean="0"/>
              <a:t>Сама стала чувствовать себя увереннее, легче справляться с конфликтными ситуациями так как чрезвычайно эмоциональная, легко и быстро "вспыхиваю". СПАСИБО Ирине за знакомство с методикой, за ПРОФЕССИАНОЛИЗМ! </a:t>
            </a:r>
            <a:br>
              <a:rPr lang="ru-RU" dirty="0" smtClean="0"/>
            </a:br>
            <a:r>
              <a:rPr lang="ru-RU" dirty="0" smtClean="0"/>
              <a:t>На занятии все участники щедро делились своим опытом, мыслями, озвучивали свои чувства и ощущения, что очень ценно для меня. </a:t>
            </a:r>
            <a:br>
              <a:rPr lang="ru-RU" dirty="0" smtClean="0"/>
            </a:br>
            <a:r>
              <a:rPr lang="ru-RU" dirty="0" smtClean="0"/>
              <a:t>Теперь у меня есть уверенность а своих возможностях, как, прежде всего, мудрой супруги и мамы. Спасибо Ирине за психологический комфорт на занятии, уютную атмосферу и ненавязчивость.</a:t>
            </a:r>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smtClean="0">
                <a:solidFill>
                  <a:schemeClr val="accent6">
                    <a:lumMod val="75000"/>
                  </a:schemeClr>
                </a:solidFill>
                <a:effectLst>
                  <a:outerShdw blurRad="38100" dist="38100" dir="2700000" algn="tl">
                    <a:srgbClr val="000000">
                      <a:alpha val="43137"/>
                    </a:srgbClr>
                  </a:outerShdw>
                </a:effectLst>
              </a:rPr>
              <a:t>Психолого-педагогический отдел </a:t>
            </a:r>
            <a:br>
              <a:rPr lang="ru-RU" sz="2800" b="1" dirty="0" smtClean="0">
                <a:solidFill>
                  <a:schemeClr val="accent6">
                    <a:lumMod val="75000"/>
                  </a:schemeClr>
                </a:solidFill>
                <a:effectLst>
                  <a:outerShdw blurRad="38100" dist="38100" dir="2700000" algn="tl">
                    <a:srgbClr val="000000">
                      <a:alpha val="43137"/>
                    </a:srgbClr>
                  </a:outerShdw>
                </a:effectLst>
              </a:rPr>
            </a:br>
            <a:r>
              <a:rPr lang="ru-RU" sz="2800" b="1" dirty="0" smtClean="0">
                <a:solidFill>
                  <a:schemeClr val="accent6">
                    <a:lumMod val="75000"/>
                  </a:schemeClr>
                </a:solidFill>
                <a:effectLst>
                  <a:outerShdw blurRad="38100" dist="38100" dir="2700000" algn="tl">
                    <a:srgbClr val="000000">
                      <a:alpha val="43137"/>
                    </a:srgbClr>
                  </a:outerShdw>
                </a:effectLst>
              </a:rPr>
              <a:t>МБУ "Библиотека для детей и юношества </a:t>
            </a:r>
            <a:br>
              <a:rPr lang="ru-RU" sz="2800" b="1" dirty="0" smtClean="0">
                <a:solidFill>
                  <a:schemeClr val="accent6">
                    <a:lumMod val="75000"/>
                  </a:schemeClr>
                </a:solidFill>
                <a:effectLst>
                  <a:outerShdw blurRad="38100" dist="38100" dir="2700000" algn="tl">
                    <a:srgbClr val="000000">
                      <a:alpha val="43137"/>
                    </a:srgbClr>
                  </a:outerShdw>
                </a:effectLst>
              </a:rPr>
            </a:br>
            <a:r>
              <a:rPr lang="ru-RU" sz="2800" b="1" dirty="0" smtClean="0">
                <a:solidFill>
                  <a:schemeClr val="accent6">
                    <a:lumMod val="75000"/>
                  </a:schemeClr>
                </a:solidFill>
                <a:effectLst>
                  <a:outerShdw blurRad="38100" dist="38100" dir="2700000" algn="tl">
                    <a:srgbClr val="000000">
                      <a:alpha val="43137"/>
                    </a:srgbClr>
                  </a:outerShdw>
                </a:effectLst>
              </a:rPr>
              <a:t>им. Альберта </a:t>
            </a:r>
            <a:r>
              <a:rPr lang="ru-RU" sz="2800" b="1" dirty="0" err="1" smtClean="0">
                <a:solidFill>
                  <a:schemeClr val="accent6">
                    <a:lumMod val="75000"/>
                  </a:schemeClr>
                </a:solidFill>
                <a:effectLst>
                  <a:outerShdw blurRad="38100" dist="38100" dir="2700000" algn="tl">
                    <a:srgbClr val="000000">
                      <a:alpha val="43137"/>
                    </a:srgbClr>
                  </a:outerShdw>
                </a:effectLst>
              </a:rPr>
              <a:t>Лиханова</a:t>
            </a:r>
            <a:r>
              <a:rPr lang="ru-RU" sz="2800" b="1" dirty="0" smtClean="0">
                <a:solidFill>
                  <a:schemeClr val="accent6">
                    <a:lumMod val="75000"/>
                  </a:schemeClr>
                </a:solidFill>
                <a:effectLst>
                  <a:outerShdw blurRad="38100" dist="38100" dir="2700000" algn="tl">
                    <a:srgbClr val="000000">
                      <a:alpha val="43137"/>
                    </a:srgbClr>
                  </a:outerShdw>
                </a:effectLst>
              </a:rPr>
              <a:t>"</a:t>
            </a:r>
            <a:endParaRPr lang="ru-RU" sz="2800" dirty="0">
              <a:solidFill>
                <a:schemeClr val="accent6">
                  <a:lumMod val="75000"/>
                </a:schemeClr>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395536" y="1556792"/>
            <a:ext cx="8229600" cy="5040560"/>
          </a:xfrm>
        </p:spPr>
        <p:txBody>
          <a:bodyPr>
            <a:normAutofit fontScale="70000" lnSpcReduction="20000"/>
          </a:bodyPr>
          <a:lstStyle/>
          <a:p>
            <a:r>
              <a:rPr lang="ru-RU" dirty="0" smtClean="0"/>
              <a:t>Психолого-педагогический отдел МБУ "Библиотека для детей и юношества им. Альберта </a:t>
            </a:r>
            <a:r>
              <a:rPr lang="ru-RU" dirty="0" err="1" smtClean="0"/>
              <a:t>Лиханова</a:t>
            </a:r>
            <a:r>
              <a:rPr lang="ru-RU" dirty="0" smtClean="0"/>
              <a:t>" создан по инициативе писателя Альберта </a:t>
            </a:r>
            <a:r>
              <a:rPr lang="ru-RU" dirty="0" err="1" smtClean="0"/>
              <a:t>Лиханова</a:t>
            </a:r>
            <a:r>
              <a:rPr lang="ru-RU" dirty="0" smtClean="0"/>
              <a:t> с целью оказания помощи родителям, педагогам, студентам, учащимся, детям, оставшимся без попечения родителей, детям-инвалидам в социализации, воспитании и обучении подрастающего поколения, становлении нравственной и духовной личности, самопознании и самосовершенствовании.</a:t>
            </a:r>
            <a:br>
              <a:rPr lang="ru-RU" dirty="0" smtClean="0"/>
            </a:br>
            <a:r>
              <a:rPr lang="ru-RU" dirty="0" smtClean="0">
                <a:hlinkClick r:id="rId3"/>
              </a:rPr>
              <a:t>http://lihanovlib.ru/B_psycology.htm</a:t>
            </a:r>
            <a:endParaRPr lang="ru-RU" dirty="0" smtClean="0"/>
          </a:p>
          <a:p>
            <a:r>
              <a:rPr lang="ru-RU" dirty="0" smtClean="0"/>
              <a:t>Телефон психолого-педагогического отдела </a:t>
            </a:r>
            <a:r>
              <a:rPr lang="ru-RU" dirty="0" smtClean="0">
                <a:solidFill>
                  <a:schemeClr val="accent1">
                    <a:lumMod val="75000"/>
                  </a:schemeClr>
                </a:solidFill>
                <a:effectLst>
                  <a:outerShdw blurRad="38100" dist="38100" dir="2700000" algn="tl">
                    <a:srgbClr val="000000">
                      <a:alpha val="43137"/>
                    </a:srgbClr>
                  </a:outerShdw>
                </a:effectLst>
              </a:rPr>
              <a:t>64-43-91</a:t>
            </a:r>
          </a:p>
          <a:p>
            <a:r>
              <a:rPr lang="ru-RU" dirty="0" smtClean="0"/>
              <a:t>Главный библиотекарь психолого-педагогического отдела                         </a:t>
            </a:r>
            <a:r>
              <a:rPr lang="ru-RU" dirty="0" smtClean="0">
                <a:solidFill>
                  <a:schemeClr val="accent1">
                    <a:lumMod val="75000"/>
                  </a:schemeClr>
                </a:solidFill>
                <a:effectLst>
                  <a:outerShdw blurRad="38100" dist="38100" dir="2700000" algn="tl">
                    <a:srgbClr val="000000">
                      <a:alpha val="43137"/>
                    </a:srgbClr>
                  </a:outerShdw>
                </a:effectLst>
              </a:rPr>
              <a:t>Елена Анатольевна Спицына</a:t>
            </a:r>
          </a:p>
          <a:p>
            <a:r>
              <a:rPr lang="ru-RU" dirty="0" smtClean="0"/>
              <a:t>Психолог - </a:t>
            </a:r>
            <a:r>
              <a:rPr lang="ru-RU" dirty="0" smtClean="0">
                <a:solidFill>
                  <a:schemeClr val="accent1">
                    <a:lumMod val="75000"/>
                  </a:schemeClr>
                </a:solidFill>
                <a:effectLst>
                  <a:outerShdw blurRad="38100" dist="38100" dir="2700000" algn="tl">
                    <a:srgbClr val="000000">
                      <a:alpha val="43137"/>
                    </a:srgbClr>
                  </a:outerShdw>
                </a:effectLst>
              </a:rPr>
              <a:t>Елизавета Дмитриевна </a:t>
            </a:r>
            <a:r>
              <a:rPr lang="ru-RU" dirty="0" err="1" smtClean="0">
                <a:solidFill>
                  <a:schemeClr val="accent1">
                    <a:lumMod val="75000"/>
                  </a:schemeClr>
                </a:solidFill>
                <a:effectLst>
                  <a:outerShdw blurRad="38100" dist="38100" dir="2700000" algn="tl">
                    <a:srgbClr val="000000">
                      <a:alpha val="43137"/>
                    </a:srgbClr>
                  </a:outerShdw>
                </a:effectLst>
              </a:rPr>
              <a:t>Скаредина</a:t>
            </a:r>
            <a:endParaRPr lang="ru-RU" dirty="0" smtClean="0">
              <a:solidFill>
                <a:schemeClr val="accent1">
                  <a:lumMod val="75000"/>
                </a:schemeClr>
              </a:solidFill>
              <a:effectLst>
                <a:outerShdw blurRad="38100" dist="38100" dir="2700000" algn="tl">
                  <a:srgbClr val="000000">
                    <a:alpha val="43137"/>
                  </a:srgbClr>
                </a:outerShdw>
              </a:effectLst>
            </a:endParaRPr>
          </a:p>
          <a:p>
            <a:r>
              <a:rPr lang="ru-RU" b="1" dirty="0" smtClean="0">
                <a:solidFill>
                  <a:schemeClr val="accent6">
                    <a:lumMod val="75000"/>
                  </a:schemeClr>
                </a:solidFill>
                <a:effectLst>
                  <a:outerShdw blurRad="38100" dist="38100" dir="2700000" algn="tl">
                    <a:srgbClr val="000000">
                      <a:alpha val="43137"/>
                    </a:srgbClr>
                  </a:outerShdw>
                </a:effectLst>
              </a:rPr>
              <a:t>АКАДЕМИЯ РОДИТЕЛЬСКОГО ОБРАЗОВАНИЯ</a:t>
            </a:r>
            <a:r>
              <a:rPr lang="ru-RU" dirty="0" smtClean="0"/>
              <a:t/>
            </a:r>
            <a:br>
              <a:rPr lang="ru-RU" dirty="0" smtClean="0"/>
            </a:br>
            <a:r>
              <a:rPr lang="ru-RU" dirty="0" smtClean="0">
                <a:hlinkClick r:id="rId4"/>
              </a:rPr>
              <a:t>https://vk.com/event135693586</a:t>
            </a:r>
            <a:r>
              <a:rPr lang="ru-RU" dirty="0" smtClean="0"/>
              <a:t/>
            </a:r>
            <a:br>
              <a:rPr lang="ru-RU" dirty="0" smtClean="0"/>
            </a:br>
            <a:r>
              <a:rPr lang="ru-RU" dirty="0" smtClean="0">
                <a:hlinkClick r:id="rId5"/>
              </a:rPr>
              <a:t>https://vk.com/club115044317</a:t>
            </a:r>
            <a:r>
              <a:rPr lang="ru-RU" dirty="0" smtClean="0"/>
              <a:t/>
            </a:r>
            <a:br>
              <a:rPr lang="ru-RU" dirty="0" smtClean="0"/>
            </a:br>
            <a:r>
              <a:rPr lang="ru-RU" u="sng" dirty="0" smtClean="0">
                <a:hlinkClick r:id="rId6"/>
              </a:rPr>
              <a:t>https://vk.com/event110072737</a:t>
            </a:r>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785794"/>
            <a:ext cx="8208912" cy="1470025"/>
          </a:xfrm>
        </p:spPr>
        <p:txBody>
          <a:bodyPr>
            <a:normAutofit fontScale="90000"/>
          </a:bodyPr>
          <a:lstStyle/>
          <a:p>
            <a:r>
              <a:rPr lang="ru-RU" dirty="0" smtClean="0"/>
              <a:t/>
            </a:r>
            <a:br>
              <a:rPr lang="ru-RU" dirty="0" smtClean="0"/>
            </a:br>
            <a:r>
              <a:rPr lang="ru-RU" sz="4000" b="1" dirty="0">
                <a:solidFill>
                  <a:schemeClr val="accent3">
                    <a:lumMod val="50000"/>
                  </a:schemeClr>
                </a:solidFill>
                <a:effectLst>
                  <a:outerShdw blurRad="38100" dist="38100" dir="2700000" algn="tl">
                    <a:srgbClr val="000000">
                      <a:alpha val="43137"/>
                    </a:srgbClr>
                  </a:outerShdw>
                </a:effectLst>
              </a:rPr>
              <a:t>Решение проблемного поведения </a:t>
            </a:r>
            <a:r>
              <a:rPr lang="ru-RU" sz="4000" b="1" dirty="0" smtClean="0">
                <a:solidFill>
                  <a:schemeClr val="accent3">
                    <a:lumMod val="50000"/>
                  </a:schemeClr>
                </a:solidFill>
                <a:effectLst>
                  <a:outerShdw blurRad="38100" dist="38100" dir="2700000" algn="tl">
                    <a:srgbClr val="000000">
                      <a:alpha val="43137"/>
                    </a:srgbClr>
                  </a:outerShdw>
                </a:effectLst>
              </a:rPr>
              <a:t>детей и подростков </a:t>
            </a:r>
            <a:r>
              <a:rPr lang="ru-RU" sz="4000" b="1" dirty="0">
                <a:solidFill>
                  <a:schemeClr val="accent3">
                    <a:lumMod val="50000"/>
                  </a:schemeClr>
                </a:solidFill>
                <a:effectLst>
                  <a:outerShdw blurRad="38100" dist="38100" dir="2700000" algn="tl">
                    <a:srgbClr val="000000">
                      <a:alpha val="43137"/>
                    </a:srgbClr>
                  </a:outerShdw>
                </a:effectLst>
              </a:rPr>
              <a:t>через консультирование родителей.</a:t>
            </a:r>
            <a:r>
              <a:rPr lang="ru-RU" dirty="0"/>
              <a:t/>
            </a:r>
            <a:br>
              <a:rPr lang="ru-RU" dirty="0"/>
            </a:br>
            <a:endParaRPr lang="ru-RU" dirty="0"/>
          </a:p>
        </p:txBody>
      </p:sp>
      <p:sp>
        <p:nvSpPr>
          <p:cNvPr id="3" name="Подзаголовок 2"/>
          <p:cNvSpPr>
            <a:spLocks noGrp="1"/>
          </p:cNvSpPr>
          <p:nvPr>
            <p:ph type="subTitle" idx="1"/>
          </p:nvPr>
        </p:nvSpPr>
        <p:spPr>
          <a:xfrm>
            <a:off x="323528" y="3573016"/>
            <a:ext cx="4968552" cy="2927818"/>
          </a:xfrm>
        </p:spPr>
        <p:txBody>
          <a:bodyPr>
            <a:noAutofit/>
          </a:bodyPr>
          <a:lstStyle/>
          <a:p>
            <a:r>
              <a:rPr lang="ru-RU" sz="2000" b="1" dirty="0" smtClean="0">
                <a:solidFill>
                  <a:schemeClr val="tx2"/>
                </a:solidFill>
              </a:rPr>
              <a:t>Стоит родителям осмыслить                ключевые моменты в воспитании и научиться нескольким приемам влияния, как в течение месяца или двух  решается даже самое сложное и длительное проблемное поведение ребенка. </a:t>
            </a:r>
          </a:p>
          <a:p>
            <a:r>
              <a:rPr lang="ru-RU" sz="2000" b="1" dirty="0" smtClean="0">
                <a:solidFill>
                  <a:schemeClr val="tx2"/>
                </a:solidFill>
              </a:rPr>
              <a:t>Отношения становятся теплыми, а дети дисциплинированными и ответственными. </a:t>
            </a:r>
            <a:endParaRPr lang="ru-RU" sz="2000" b="1" dirty="0">
              <a:solidFill>
                <a:schemeClr val="tx2"/>
              </a:solidFill>
            </a:endParaRPr>
          </a:p>
        </p:txBody>
      </p:sp>
      <p:pic>
        <p:nvPicPr>
          <p:cNvPr id="4" name="Picture 2" descr="H:\тренинг Романа Гриценко\картинки\1_together2.jpg"/>
          <p:cNvPicPr>
            <a:picLocks noChangeAspect="1" noChangeArrowheads="1"/>
          </p:cNvPicPr>
          <p:nvPr/>
        </p:nvPicPr>
        <p:blipFill>
          <a:blip r:embed="rId3" cstate="print"/>
          <a:srcRect/>
          <a:stretch>
            <a:fillRect/>
          </a:stretch>
        </p:blipFill>
        <p:spPr bwMode="auto">
          <a:xfrm>
            <a:off x="5251463" y="3645024"/>
            <a:ext cx="3606443" cy="2808312"/>
          </a:xfrm>
          <a:prstGeom prst="rect">
            <a:avLst/>
          </a:prstGeom>
          <a:noFill/>
        </p:spPr>
      </p:pic>
      <p:sp>
        <p:nvSpPr>
          <p:cNvPr id="5" name="Прямоугольник 4"/>
          <p:cNvSpPr/>
          <p:nvPr/>
        </p:nvSpPr>
        <p:spPr>
          <a:xfrm>
            <a:off x="285720" y="2428868"/>
            <a:ext cx="8572560" cy="1107996"/>
          </a:xfrm>
          <a:prstGeom prst="rect">
            <a:avLst/>
          </a:prstGeom>
        </p:spPr>
        <p:txBody>
          <a:bodyPr wrap="square">
            <a:spAutoFit/>
          </a:bodyPr>
          <a:lstStyle/>
          <a:p>
            <a:pPr algn="r"/>
            <a:r>
              <a:rPr lang="ru-RU" sz="2200" b="1" dirty="0" smtClean="0">
                <a:solidFill>
                  <a:schemeClr val="accent6">
                    <a:lumMod val="75000"/>
                  </a:schemeClr>
                </a:solidFill>
                <a:effectLst>
                  <a:outerShdw blurRad="38100" dist="38100" dir="2700000" algn="tl">
                    <a:srgbClr val="000000">
                      <a:alpha val="43137"/>
                    </a:srgbClr>
                  </a:outerShdw>
                </a:effectLst>
              </a:rPr>
              <a:t>Данилова Ирина Анатольевна </a:t>
            </a:r>
            <a:endParaRPr lang="en-US" sz="2200" b="1" dirty="0" smtClean="0">
              <a:solidFill>
                <a:schemeClr val="accent6">
                  <a:lumMod val="75000"/>
                </a:schemeClr>
              </a:solidFill>
              <a:effectLst>
                <a:outerShdw blurRad="38100" dist="38100" dir="2700000" algn="tl">
                  <a:srgbClr val="000000">
                    <a:alpha val="43137"/>
                  </a:srgbClr>
                </a:outerShdw>
              </a:effectLst>
            </a:endParaRPr>
          </a:p>
          <a:p>
            <a:pPr algn="r"/>
            <a:r>
              <a:rPr lang="ru-RU" sz="2200" b="1" dirty="0" smtClean="0">
                <a:solidFill>
                  <a:schemeClr val="accent6">
                    <a:lumMod val="75000"/>
                  </a:schemeClr>
                </a:solidFill>
                <a:effectLst>
                  <a:outerShdw blurRad="38100" dist="38100" dir="2700000" algn="tl">
                    <a:srgbClr val="000000">
                      <a:alpha val="43137"/>
                    </a:srgbClr>
                  </a:outerShdw>
                </a:effectLst>
              </a:rPr>
              <a:t>семейный консультант, тренер, </a:t>
            </a:r>
            <a:r>
              <a:rPr lang="ru-RU" sz="2200" b="1" dirty="0" err="1" smtClean="0">
                <a:solidFill>
                  <a:schemeClr val="accent6">
                    <a:lumMod val="75000"/>
                  </a:schemeClr>
                </a:solidFill>
                <a:effectLst>
                  <a:outerShdw blurRad="38100" dist="38100" dir="2700000" algn="tl">
                    <a:srgbClr val="000000">
                      <a:alpha val="43137"/>
                    </a:srgbClr>
                  </a:outerShdw>
                </a:effectLst>
              </a:rPr>
              <a:t>коуч</a:t>
            </a:r>
            <a:endParaRPr lang="ru-RU" sz="2200" b="1" dirty="0" smtClean="0">
              <a:solidFill>
                <a:schemeClr val="accent6">
                  <a:lumMod val="75000"/>
                </a:schemeClr>
              </a:solidFill>
              <a:effectLst>
                <a:outerShdw blurRad="38100" dist="38100" dir="2700000" algn="tl">
                  <a:srgbClr val="000000">
                    <a:alpha val="43137"/>
                  </a:srgbClr>
                </a:outerShdw>
              </a:effectLst>
            </a:endParaRPr>
          </a:p>
          <a:p>
            <a:pPr algn="r"/>
            <a:r>
              <a:rPr lang="ru-RU" sz="2200" b="1" dirty="0" smtClean="0">
                <a:solidFill>
                  <a:schemeClr val="accent6">
                    <a:lumMod val="75000"/>
                  </a:schemeClr>
                </a:solidFill>
                <a:effectLst>
                  <a:outerShdw blurRad="38100" dist="38100" dir="2700000" algn="tl">
                    <a:srgbClr val="000000">
                      <a:alpha val="43137"/>
                    </a:srgbClr>
                  </a:outerShdw>
                </a:effectLst>
              </a:rPr>
              <a:t>т. 770-800, </a:t>
            </a:r>
            <a:r>
              <a:rPr lang="ru-RU" sz="2200" b="1" dirty="0" err="1" smtClean="0">
                <a:solidFill>
                  <a:schemeClr val="accent6">
                    <a:lumMod val="75000"/>
                  </a:schemeClr>
                </a:solidFill>
                <a:effectLst>
                  <a:outerShdw blurRad="38100" dist="38100" dir="2700000" algn="tl">
                    <a:srgbClr val="000000">
                      <a:alpha val="43137"/>
                    </a:srgbClr>
                  </a:outerShdw>
                </a:effectLst>
              </a:rPr>
              <a:t>эл</a:t>
            </a:r>
            <a:r>
              <a:rPr lang="ru-RU" sz="2200" b="1" dirty="0" smtClean="0">
                <a:solidFill>
                  <a:schemeClr val="accent6">
                    <a:lumMod val="75000"/>
                  </a:schemeClr>
                </a:solidFill>
                <a:effectLst>
                  <a:outerShdw blurRad="38100" dist="38100" dir="2700000" algn="tl">
                    <a:srgbClr val="000000">
                      <a:alpha val="43137"/>
                    </a:srgbClr>
                  </a:outerShdw>
                </a:effectLst>
              </a:rPr>
              <a:t>. адрес: </a:t>
            </a:r>
            <a:r>
              <a:rPr lang="en-US" sz="2200" b="1" dirty="0" smtClean="0">
                <a:solidFill>
                  <a:schemeClr val="accent6">
                    <a:lumMod val="75000"/>
                  </a:schemeClr>
                </a:solidFill>
                <a:effectLst>
                  <a:outerShdw blurRad="38100" dist="38100" dir="2700000" algn="tl">
                    <a:srgbClr val="000000">
                      <a:alpha val="43137"/>
                    </a:srgbClr>
                  </a:outerShdw>
                </a:effectLst>
              </a:rPr>
              <a:t>dia472009@mail.ru</a:t>
            </a:r>
            <a:endParaRPr lang="ru-RU" sz="2200" dirty="0">
              <a:solidFill>
                <a:schemeClr val="accent6">
                  <a:lumMod val="75000"/>
                </a:schemeClr>
              </a:solidFill>
              <a:effectLst>
                <a:outerShdw blurRad="38100" dist="38100" dir="2700000" algn="tl">
                  <a:srgbClr val="000000">
                    <a:alpha val="43137"/>
                  </a:srgbClr>
                </a:outerShdw>
              </a:effectLst>
            </a:endParaRPr>
          </a:p>
        </p:txBody>
      </p:sp>
      <p:sp>
        <p:nvSpPr>
          <p:cNvPr id="6" name="Прямоугольник 5"/>
          <p:cNvSpPr/>
          <p:nvPr/>
        </p:nvSpPr>
        <p:spPr>
          <a:xfrm>
            <a:off x="3059832" y="116632"/>
            <a:ext cx="3482556" cy="707886"/>
          </a:xfrm>
          <a:prstGeom prst="rect">
            <a:avLst/>
          </a:prstGeom>
        </p:spPr>
        <p:txBody>
          <a:bodyPr wrap="none">
            <a:spAutoFit/>
          </a:bodyPr>
          <a:lstStyle/>
          <a:p>
            <a:r>
              <a:rPr lang="ru-RU" sz="4000" b="1" dirty="0" smtClean="0">
                <a:solidFill>
                  <a:schemeClr val="accent6">
                    <a:lumMod val="75000"/>
                  </a:schemeClr>
                </a:solidFill>
                <a:effectLst>
                  <a:outerShdw blurRad="38100" dist="38100" dir="2700000" algn="tl">
                    <a:srgbClr val="000000">
                      <a:alpha val="43137"/>
                    </a:srgbClr>
                  </a:outerShdw>
                </a:effectLst>
              </a:rPr>
              <a:t>Всё получится!</a:t>
            </a:r>
            <a:endParaRPr lang="ru-RU"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7" dur="100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100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9" dur="1000"/>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780928"/>
            <a:ext cx="8229600" cy="1143000"/>
          </a:xfrm>
        </p:spPr>
        <p:txBody>
          <a:bodyPr>
            <a:normAutofit fontScale="90000"/>
          </a:bodyPr>
          <a:lstStyle/>
          <a:p>
            <a:r>
              <a:rPr lang="ru-RU" dirty="0" smtClean="0">
                <a:solidFill>
                  <a:schemeClr val="accent6">
                    <a:lumMod val="75000"/>
                  </a:schemeClr>
                </a:solidFill>
                <a:effectLst>
                  <a:outerShdw blurRad="38100" dist="38100" dir="2700000" algn="tl">
                    <a:srgbClr val="000000">
                      <a:alpha val="43137"/>
                    </a:srgbClr>
                  </a:outerShdw>
                </a:effectLst>
              </a:rPr>
              <a:t>Действительно ли это ваша ответственность воспитывать и решать проблемы не своих детей? </a:t>
            </a:r>
            <a:br>
              <a:rPr lang="ru-RU" dirty="0" smtClean="0">
                <a:solidFill>
                  <a:schemeClr val="accent6">
                    <a:lumMod val="75000"/>
                  </a:schemeClr>
                </a:solidFill>
                <a:effectLst>
                  <a:outerShdw blurRad="38100" dist="38100" dir="2700000" algn="tl">
                    <a:srgbClr val="000000">
                      <a:alpha val="43137"/>
                    </a:srgbClr>
                  </a:outerShdw>
                </a:effectLst>
              </a:rPr>
            </a:br>
            <a:endParaRPr lang="ru-RU" dirty="0">
              <a:solidFill>
                <a:schemeClr val="accent6">
                  <a:lumMod val="75000"/>
                </a:schemeClr>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457200" y="4869160"/>
            <a:ext cx="8229600" cy="1257003"/>
          </a:xfrm>
        </p:spPr>
        <p:txBody>
          <a:bodyPr/>
          <a:lstStyle/>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dirty="0" smtClean="0"/>
              <a:t>Если вы у ваших клиентов единственный психолог, то их у вас может быть бесчисленное множество. </a:t>
            </a:r>
          </a:p>
          <a:p>
            <a:r>
              <a:rPr lang="ru-RU" dirty="0" smtClean="0"/>
              <a:t>И если вы для этого бесчисленного множества детей являетесь РОДИТЕЛЕМ, тогда понятно, почему идет </a:t>
            </a:r>
            <a:r>
              <a:rPr lang="ru-RU" b="1" dirty="0" smtClean="0"/>
              <a:t>колоссальное психологическое выгорание </a:t>
            </a:r>
            <a:r>
              <a:rPr lang="ru-RU" dirty="0" smtClean="0"/>
              <a:t>в среде психологов образования!</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714620"/>
            <a:ext cx="8229600" cy="1143000"/>
          </a:xfrm>
        </p:spPr>
        <p:txBody>
          <a:bodyPr>
            <a:noAutofit/>
          </a:bodyPr>
          <a:lstStyle/>
          <a:p>
            <a:r>
              <a:rPr lang="ru-RU" sz="3600" dirty="0" smtClean="0">
                <a:solidFill>
                  <a:schemeClr val="accent6">
                    <a:lumMod val="75000"/>
                  </a:schemeClr>
                </a:solidFill>
                <a:effectLst>
                  <a:outerShdw blurRad="38100" dist="38100" dir="2700000" algn="tl">
                    <a:srgbClr val="000000">
                      <a:alpha val="43137"/>
                    </a:srgbClr>
                  </a:outerShdw>
                </a:effectLst>
              </a:rPr>
              <a:t>Понятно, почему ваши дети недополучают родительского внимания от ВАС – </a:t>
            </a:r>
            <a:br>
              <a:rPr lang="ru-RU" sz="3600" dirty="0" smtClean="0">
                <a:solidFill>
                  <a:schemeClr val="accent6">
                    <a:lumMod val="75000"/>
                  </a:schemeClr>
                </a:solidFill>
                <a:effectLst>
                  <a:outerShdw blurRad="38100" dist="38100" dir="2700000" algn="tl">
                    <a:srgbClr val="000000">
                      <a:alpha val="43137"/>
                    </a:srgbClr>
                  </a:outerShdw>
                </a:effectLst>
              </a:rPr>
            </a:br>
            <a:r>
              <a:rPr lang="ru-RU" sz="3600" dirty="0" smtClean="0">
                <a:solidFill>
                  <a:schemeClr val="accent6">
                    <a:lumMod val="75000"/>
                  </a:schemeClr>
                </a:solidFill>
                <a:effectLst>
                  <a:outerShdw blurRad="38100" dist="38100" dir="2700000" algn="tl">
                    <a:srgbClr val="000000">
                      <a:alpha val="43137"/>
                    </a:srgbClr>
                  </a:outerShdw>
                </a:effectLst>
              </a:rPr>
              <a:t>потому что вы его в переизбытке отдаете вашим клиентам, а точнее их детям.</a:t>
            </a:r>
            <a:endParaRPr lang="ru-RU" sz="3600" dirty="0">
              <a:solidFill>
                <a:schemeClr val="accent6">
                  <a:lumMod val="75000"/>
                </a:schemeClr>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457200" y="4500570"/>
            <a:ext cx="8229600" cy="1625593"/>
          </a:xfrm>
        </p:spPr>
        <p:txBody>
          <a:bodyPr/>
          <a:lstStyle/>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348880"/>
            <a:ext cx="8229600" cy="1143000"/>
          </a:xfrm>
        </p:spPr>
        <p:txBody>
          <a:bodyPr>
            <a:normAutofit fontScale="90000"/>
          </a:bodyPr>
          <a:lstStyle/>
          <a:p>
            <a:r>
              <a:rPr lang="ru-RU" b="1" dirty="0" smtClean="0">
                <a:solidFill>
                  <a:srgbClr val="4BF030"/>
                </a:solidFill>
                <a:effectLst>
                  <a:outerShdw blurRad="38100" dist="38100" dir="2700000" algn="tl">
                    <a:srgbClr val="000000">
                      <a:alpha val="43137"/>
                    </a:srgbClr>
                  </a:outerShdw>
                </a:effectLst>
              </a:rPr>
              <a:t>Все решаемо! </a:t>
            </a:r>
            <a:br>
              <a:rPr lang="ru-RU" b="1" dirty="0" smtClean="0">
                <a:solidFill>
                  <a:srgbClr val="4BF030"/>
                </a:solidFill>
                <a:effectLst>
                  <a:outerShdw blurRad="38100" dist="38100" dir="2700000" algn="tl">
                    <a:srgbClr val="000000">
                      <a:alpha val="43137"/>
                    </a:srgbClr>
                  </a:outerShdw>
                </a:effectLst>
              </a:rPr>
            </a:br>
            <a:r>
              <a:rPr lang="ru-RU" b="1" dirty="0" smtClean="0">
                <a:solidFill>
                  <a:srgbClr val="4BF030"/>
                </a:solidFill>
                <a:effectLst>
                  <a:outerShdw blurRad="38100" dist="38100" dir="2700000" algn="tl">
                    <a:srgbClr val="000000">
                      <a:alpha val="43137"/>
                    </a:srgbClr>
                  </a:outerShdw>
                </a:effectLst>
              </a:rPr>
              <a:t>При желании, конечно!</a:t>
            </a:r>
            <a:endParaRPr lang="ru-RU" b="1" dirty="0">
              <a:solidFill>
                <a:srgbClr val="4BF03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457200" y="5301208"/>
            <a:ext cx="8229600" cy="824955"/>
          </a:xfrm>
        </p:spPr>
        <p:txBody>
          <a:bodyPr/>
          <a:lstStyle/>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r>
              <a:rPr lang="ru-RU" dirty="0" smtClean="0">
                <a:solidFill>
                  <a:schemeClr val="accent6">
                    <a:lumMod val="75000"/>
                  </a:schemeClr>
                </a:solidFill>
                <a:effectLst>
                  <a:outerShdw blurRad="38100" dist="38100" dir="2700000" algn="tl">
                    <a:srgbClr val="000000">
                      <a:alpha val="43137"/>
                    </a:srgbClr>
                  </a:outerShdw>
                </a:effectLst>
              </a:rPr>
              <a:t>Почему подростковый возраст?</a:t>
            </a:r>
            <a:endParaRPr lang="ru-RU" dirty="0">
              <a:solidFill>
                <a:schemeClr val="accent6">
                  <a:lumMod val="75000"/>
                </a:schemeClr>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p:txBody>
          <a:bodyPr/>
          <a:lstStyle/>
          <a:p>
            <a:endParaRPr lang="ru-RU" dirty="0" smtClean="0"/>
          </a:p>
          <a:p>
            <a:r>
              <a:rPr lang="ru-RU" dirty="0" smtClean="0"/>
              <a:t>Мы работаем с поведением ребенка.</a:t>
            </a:r>
          </a:p>
          <a:p>
            <a:r>
              <a:rPr lang="ru-RU" dirty="0" smtClean="0"/>
              <a:t>В истории каждой семьи подростковый возраст ребенка, безусловно, - один из самых сложных кризисных периодов!</a:t>
            </a:r>
          </a:p>
          <a:p>
            <a:r>
              <a:rPr lang="ru-RU" dirty="0" smtClean="0"/>
              <a:t>На этом этапе развития все критические моменты предыдущих стадий дают знать о себе (</a:t>
            </a:r>
            <a:r>
              <a:rPr lang="ru-RU" dirty="0" err="1" smtClean="0"/>
              <a:t>Э.Эриксон</a:t>
            </a:r>
            <a:r>
              <a:rPr lang="ru-RU" dirty="0" smtClean="0"/>
              <a:t>).</a:t>
            </a:r>
          </a:p>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08920"/>
            <a:ext cx="8229600" cy="1143000"/>
          </a:xfrm>
        </p:spPr>
        <p:txBody>
          <a:bodyPr>
            <a:normAutofit fontScale="90000"/>
          </a:bodyPr>
          <a:lstStyle/>
          <a:p>
            <a:r>
              <a:rPr lang="ru-RU" dirty="0" smtClean="0">
                <a:solidFill>
                  <a:schemeClr val="accent6">
                    <a:lumMod val="75000"/>
                  </a:schemeClr>
                </a:solidFill>
                <a:effectLst>
                  <a:outerShdw blurRad="38100" dist="38100" dir="2700000" algn="tl">
                    <a:srgbClr val="000000">
                      <a:alpha val="43137"/>
                    </a:srgbClr>
                  </a:outerShdw>
                </a:effectLst>
              </a:rPr>
              <a:t>«верхи» уже не могут, </a:t>
            </a:r>
            <a:br>
              <a:rPr lang="ru-RU" dirty="0" smtClean="0">
                <a:solidFill>
                  <a:schemeClr val="accent6">
                    <a:lumMod val="75000"/>
                  </a:schemeClr>
                </a:solidFill>
                <a:effectLst>
                  <a:outerShdw blurRad="38100" dist="38100" dir="2700000" algn="tl">
                    <a:srgbClr val="000000">
                      <a:alpha val="43137"/>
                    </a:srgbClr>
                  </a:outerShdw>
                </a:effectLst>
              </a:rPr>
            </a:br>
            <a:r>
              <a:rPr lang="ru-RU" dirty="0" smtClean="0">
                <a:solidFill>
                  <a:schemeClr val="accent6">
                    <a:lumMod val="75000"/>
                  </a:schemeClr>
                </a:solidFill>
                <a:effectLst>
                  <a:outerShdw blurRad="38100" dist="38100" dir="2700000" algn="tl">
                    <a:srgbClr val="000000">
                      <a:alpha val="43137"/>
                    </a:srgbClr>
                  </a:outerShdw>
                </a:effectLst>
              </a:rPr>
              <a:t>а «низы» не хотят!</a:t>
            </a:r>
            <a:endParaRPr lang="ru-RU" dirty="0">
              <a:solidFill>
                <a:schemeClr val="accent6">
                  <a:lumMod val="75000"/>
                </a:schemeClr>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457200" y="4221088"/>
            <a:ext cx="8229600" cy="1905075"/>
          </a:xfrm>
        </p:spPr>
        <p:txBody>
          <a:bodyPr/>
          <a:lstStyle/>
          <a:p>
            <a:endParaRPr lang="ru-RU"/>
          </a:p>
        </p:txBody>
      </p:sp>
      <p:pic>
        <p:nvPicPr>
          <p:cNvPr id="24578" name="Picture 2" descr="I:\тренинг Романа Гриценко\картинки\pyatyy-sezon_3.jpg"/>
          <p:cNvPicPr>
            <a:picLocks noChangeAspect="1" noChangeArrowheads="1"/>
          </p:cNvPicPr>
          <p:nvPr/>
        </p:nvPicPr>
        <p:blipFill>
          <a:blip r:embed="rId3" cstate="print"/>
          <a:srcRect/>
          <a:stretch>
            <a:fillRect/>
          </a:stretch>
        </p:blipFill>
        <p:spPr bwMode="auto">
          <a:xfrm>
            <a:off x="4932040" y="4005064"/>
            <a:ext cx="3996445" cy="2664296"/>
          </a:xfrm>
          <a:prstGeom prst="rect">
            <a:avLst/>
          </a:prstGeom>
          <a:noFill/>
        </p:spPr>
      </p:pic>
      <p:pic>
        <p:nvPicPr>
          <p:cNvPr id="24579" name="Picture 3" descr="I:\тренинг Романа Гриценко\картинки\c1bd844f330848436f0f0f9b869d2a50.jpg"/>
          <p:cNvPicPr>
            <a:picLocks noChangeAspect="1" noChangeArrowheads="1"/>
          </p:cNvPicPr>
          <p:nvPr/>
        </p:nvPicPr>
        <p:blipFill>
          <a:blip r:embed="rId4" cstate="print"/>
          <a:srcRect/>
          <a:stretch>
            <a:fillRect/>
          </a:stretch>
        </p:blipFill>
        <p:spPr bwMode="auto">
          <a:xfrm>
            <a:off x="179512" y="116633"/>
            <a:ext cx="3888432" cy="258364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700808"/>
            <a:ext cx="8229600" cy="1143000"/>
          </a:xfrm>
        </p:spPr>
        <p:txBody>
          <a:bodyPr>
            <a:normAutofit fontScale="90000"/>
          </a:bodyPr>
          <a:lstStyle/>
          <a:p>
            <a:r>
              <a:rPr lang="ru-RU" sz="3600" dirty="0" smtClean="0">
                <a:solidFill>
                  <a:schemeClr val="accent6">
                    <a:lumMod val="75000"/>
                  </a:schemeClr>
                </a:solidFill>
                <a:effectLst>
                  <a:outerShdw blurRad="38100" dist="38100" dir="2700000" algn="tl">
                    <a:srgbClr val="000000">
                      <a:alpha val="43137"/>
                    </a:srgbClr>
                  </a:outerShdw>
                </a:effectLst>
              </a:rPr>
              <a:t>Для психологов эта программа – кладезь простых, лёгких, но очень эффективных методик и готовый инструмент для работы – «бери и делай!»</a:t>
            </a:r>
            <a:r>
              <a:rPr lang="ru-RU" dirty="0" smtClean="0"/>
              <a:t>.</a:t>
            </a:r>
            <a:br>
              <a:rPr lang="ru-RU" dirty="0" smtClean="0"/>
            </a:br>
            <a:endParaRPr lang="ru-RU" dirty="0"/>
          </a:p>
        </p:txBody>
      </p:sp>
      <p:sp>
        <p:nvSpPr>
          <p:cNvPr id="3" name="Содержимое 2"/>
          <p:cNvSpPr>
            <a:spLocks noGrp="1"/>
          </p:cNvSpPr>
          <p:nvPr>
            <p:ph idx="1"/>
          </p:nvPr>
        </p:nvSpPr>
        <p:spPr>
          <a:xfrm>
            <a:off x="457200" y="3717032"/>
            <a:ext cx="8229600" cy="2409131"/>
          </a:xfrm>
        </p:spPr>
        <p:txBody>
          <a:bodyPr/>
          <a:lstStyle/>
          <a:p>
            <a:r>
              <a:rPr lang="ru-RU" dirty="0" smtClean="0"/>
              <a:t>Редкий психолог может похвастаться чувством полной уверенности за 100% достижимый результат в работе с клиентом.</a:t>
            </a: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816</TotalTime>
  <Words>2628</Words>
  <Application>Microsoft Office PowerPoint</Application>
  <PresentationFormat>Экран (4:3)</PresentationFormat>
  <Paragraphs>133</Paragraphs>
  <Slides>26</Slides>
  <Notes>24</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 Office</vt:lpstr>
      <vt:lpstr> Решение проблемного поведения детей и подростков через консультирование родителей. </vt:lpstr>
      <vt:lpstr>Слайд 2</vt:lpstr>
      <vt:lpstr>Действительно ли это ваша ответственность воспитывать и решать проблемы не своих детей?  </vt:lpstr>
      <vt:lpstr>Слайд 4</vt:lpstr>
      <vt:lpstr>Понятно, почему ваши дети недополучают родительского внимания от ВАС –  потому что вы его в переизбытке отдаете вашим клиентам, а точнее их детям.</vt:lpstr>
      <vt:lpstr>Все решаемо!  При желании, конечно!</vt:lpstr>
      <vt:lpstr> Почему подростковый возраст?</vt:lpstr>
      <vt:lpstr>«верхи» уже не могут,  а «низы» не хотят!</vt:lpstr>
      <vt:lpstr>Для психологов эта программа – кладезь простых, лёгких, но очень эффективных методик и готовый инструмент для работы – «бери и делай!». </vt:lpstr>
      <vt:lpstr>100%-й высокоэффективный инструмент распределения ответственности в консультировании между психологом и клиентом.</vt:lpstr>
      <vt:lpstr>Почему работа с родителями?</vt:lpstr>
      <vt:lpstr>Слайд 12</vt:lpstr>
      <vt:lpstr>Слайд 13</vt:lpstr>
      <vt:lpstr>Почему работа с родителями?</vt:lpstr>
      <vt:lpstr>Почему работа с родителями?</vt:lpstr>
      <vt:lpstr>Слайд 16</vt:lpstr>
      <vt:lpstr>Слайд 17</vt:lpstr>
      <vt:lpstr>Слайд 18</vt:lpstr>
      <vt:lpstr>Слайд 19</vt:lpstr>
      <vt:lpstr>https://vk.com/id26196450</vt:lpstr>
      <vt:lpstr>Слайд 21</vt:lpstr>
      <vt:lpstr>Слайд 22</vt:lpstr>
      <vt:lpstr>Отзывы участниц программы</vt:lpstr>
      <vt:lpstr>Отзывы участниц программы</vt:lpstr>
      <vt:lpstr>Психолого-педагогический отдел  МБУ "Библиотека для детей и юношества  им. Альберта Лиханова"</vt:lpstr>
      <vt:lpstr> Решение проблемного поведения детей и подростков через консультирование родителей. </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dia</cp:lastModifiedBy>
  <cp:revision>81</cp:revision>
  <dcterms:created xsi:type="dcterms:W3CDTF">2017-09-19T20:27:46Z</dcterms:created>
  <dcterms:modified xsi:type="dcterms:W3CDTF">2017-09-21T09:06:31Z</dcterms:modified>
</cp:coreProperties>
</file>