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9"/>
  </p:notesMasterIdLst>
  <p:sldIdLst>
    <p:sldId id="305" r:id="rId2"/>
    <p:sldId id="306" r:id="rId3"/>
    <p:sldId id="307" r:id="rId4"/>
    <p:sldId id="308" r:id="rId5"/>
    <p:sldId id="326" r:id="rId6"/>
    <p:sldId id="327" r:id="rId7"/>
    <p:sldId id="328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10" autoAdjust="0"/>
    <p:restoredTop sz="94660"/>
  </p:normalViewPr>
  <p:slideViewPr>
    <p:cSldViewPr>
      <p:cViewPr varScale="1">
        <p:scale>
          <a:sx n="64" d="100"/>
          <a:sy n="64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E48D0-422D-43E6-9082-9B05BE940DDD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7E5ED-4038-47F3-9D9A-8F39D38D08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92134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7E5ED-4038-47F3-9D9A-8F39D38D083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743602E-1CA4-4C4E-9BC4-1226A86105D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6327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95115-6819-4A21-9D83-11603418C8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13CAA-8081-4B3E-BC4F-6D54CD42D0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3ACC72FF-6DEE-404C-9F65-39FA47424F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F24F2-E32C-455A-936E-97517D0A92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C772C-4F39-42F4-9F80-B9D657923C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2CF7E-0256-4303-8D0D-E58C802910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197EE-5FE9-4FB3-AC75-8842D15930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2E109E-78D9-4867-BABB-B6B6474810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29C79-D408-4BC3-8A2D-52022AA3A5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CE8C8-FF49-4611-9D0D-300E569633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2F2EE-0CC4-4F51-8C7C-087896A746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41231-8803-4C6B-832D-0F170836F2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530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53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BD53915B-7649-4517-865D-8FE09538071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10"/>
          <p:cNvSpPr>
            <a:spLocks noGrp="1"/>
          </p:cNvSpPr>
          <p:nvPr>
            <p:ph type="title" idx="4294967295"/>
          </p:nvPr>
        </p:nvSpPr>
        <p:spPr>
          <a:xfrm>
            <a:off x="571472" y="3000372"/>
            <a:ext cx="7858180" cy="2736850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 </a:t>
            </a: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3200" b="1" i="1" dirty="0" smtClean="0">
                <a:solidFill>
                  <a:schemeClr val="tx1"/>
                </a:solidFill>
                <a:latin typeface="Georgia" pitchFamily="18" charset="0"/>
              </a:rPr>
              <a:t>Рабочая программа</a:t>
            </a:r>
            <a:br>
              <a:rPr lang="ru-RU" sz="32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3200" b="1" i="1" dirty="0" smtClean="0">
                <a:solidFill>
                  <a:schemeClr val="tx1"/>
                </a:solidFill>
                <a:latin typeface="Georgia" pitchFamily="18" charset="0"/>
              </a:rPr>
              <a:t>общеобразовательной</a:t>
            </a:r>
            <a:br>
              <a:rPr lang="ru-RU" sz="32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3200" b="1" i="1" dirty="0" smtClean="0">
                <a:solidFill>
                  <a:schemeClr val="tx1"/>
                </a:solidFill>
                <a:latin typeface="Georgia" pitchFamily="18" charset="0"/>
              </a:rPr>
              <a:t>учебной дисциплины</a:t>
            </a:r>
            <a:r>
              <a:rPr lang="ru-RU" sz="32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32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5400" b="1" i="1" dirty="0" smtClean="0">
                <a:solidFill>
                  <a:schemeClr val="tx1"/>
                </a:solidFill>
                <a:latin typeface="Georgia" pitchFamily="18" charset="0"/>
              </a:rPr>
              <a:t>«Физика»</a:t>
            </a:r>
            <a:r>
              <a:rPr lang="ru-RU" sz="40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40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4000" b="1" i="1" dirty="0" smtClean="0">
                <a:solidFill>
                  <a:schemeClr val="tx1"/>
                </a:solidFill>
                <a:latin typeface="Georgia" pitchFamily="18" charset="0"/>
              </a:rPr>
              <a:t> </a:t>
            </a:r>
            <a:br>
              <a:rPr lang="ru-RU" sz="40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2800" b="1" i="1" dirty="0" smtClean="0">
                <a:solidFill>
                  <a:schemeClr val="tx1"/>
                </a:solidFill>
                <a:latin typeface="Georgia" pitchFamily="18" charset="0"/>
              </a:rPr>
              <a:t>для специальностей среднего профессионального </a:t>
            </a:r>
            <a:r>
              <a:rPr lang="ru-RU" sz="2800" b="1" i="1" dirty="0" smtClean="0">
                <a:solidFill>
                  <a:schemeClr val="tx1"/>
                </a:solidFill>
                <a:latin typeface="Georgia" pitchFamily="18" charset="0"/>
              </a:rPr>
              <a:t>образова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</a:rPr>
              <a:t>ния</a:t>
            </a:r>
            <a:endParaRPr lang="ru-RU" sz="4000" b="1" i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с двумя скругленными противолежащими углами 12"/>
          <p:cNvSpPr>
            <a:spLocks noChangeArrowheads="1"/>
          </p:cNvSpPr>
          <p:nvPr/>
        </p:nvSpPr>
        <p:spPr bwMode="auto">
          <a:xfrm>
            <a:off x="466725" y="692150"/>
            <a:ext cx="4343400" cy="1295400"/>
          </a:xfrm>
          <a:custGeom>
            <a:avLst/>
            <a:gdLst>
              <a:gd name="T0" fmla="*/ 4343400 w 3000375"/>
              <a:gd name="T1" fmla="*/ 647700 h 1357312"/>
              <a:gd name="T2" fmla="*/ 2171701 w 3000375"/>
              <a:gd name="T3" fmla="*/ 1295400 h 1357312"/>
              <a:gd name="T4" fmla="*/ 0 w 3000375"/>
              <a:gd name="T5" fmla="*/ 647700 h 1357312"/>
              <a:gd name="T6" fmla="*/ 2171701 w 3000375"/>
              <a:gd name="T7" fmla="*/ 0 h 1357312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159852 w 3000375"/>
              <a:gd name="T13" fmla="*/ 159852 h 1357312"/>
              <a:gd name="T14" fmla="*/ 2840523 w 3000375"/>
              <a:gd name="T15" fmla="*/ 1197460 h 13573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00375" h="1357312">
                <a:moveTo>
                  <a:pt x="545775" y="0"/>
                </a:moveTo>
                <a:lnTo>
                  <a:pt x="3000375" y="0"/>
                </a:lnTo>
                <a:lnTo>
                  <a:pt x="3000375" y="811537"/>
                </a:lnTo>
                <a:cubicBezTo>
                  <a:pt x="3000375" y="1112960"/>
                  <a:pt x="2756023" y="1357311"/>
                  <a:pt x="2454600" y="1357312"/>
                </a:cubicBezTo>
                <a:lnTo>
                  <a:pt x="0" y="1357312"/>
                </a:lnTo>
                <a:lnTo>
                  <a:pt x="0" y="545775"/>
                </a:lnTo>
                <a:cubicBezTo>
                  <a:pt x="0" y="244352"/>
                  <a:pt x="244352" y="0"/>
                  <a:pt x="545775" y="1"/>
                </a:cubicBezTo>
                <a:cubicBezTo>
                  <a:pt x="545775" y="1"/>
                  <a:pt x="545775" y="1"/>
                  <a:pt x="545775" y="1"/>
                </a:cubicBezTo>
                <a:close/>
              </a:path>
            </a:pathLst>
          </a:custGeom>
          <a:solidFill>
            <a:srgbClr val="CCFFCC"/>
          </a:solidFill>
          <a:ln w="38100" algn="ctr">
            <a:solidFill>
              <a:schemeClr val="tx1"/>
            </a:solidFill>
            <a:prstDash val="sysDot"/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400" i="1" dirty="0">
                <a:latin typeface="Georgia" pitchFamily="18" charset="0"/>
              </a:rPr>
              <a:t>Запросы современного информационного общества</a:t>
            </a:r>
          </a:p>
        </p:txBody>
      </p:sp>
      <p:sp>
        <p:nvSpPr>
          <p:cNvPr id="2" name="Прямоугольник с двумя скругленными противолежащими углами 12"/>
          <p:cNvSpPr>
            <a:spLocks noChangeArrowheads="1"/>
          </p:cNvSpPr>
          <p:nvPr/>
        </p:nvSpPr>
        <p:spPr bwMode="auto">
          <a:xfrm>
            <a:off x="684213" y="4724400"/>
            <a:ext cx="4267200" cy="1524000"/>
          </a:xfrm>
          <a:custGeom>
            <a:avLst/>
            <a:gdLst>
              <a:gd name="T0" fmla="*/ 4267200 w 3000375"/>
              <a:gd name="T1" fmla="*/ 762000 h 1357312"/>
              <a:gd name="T2" fmla="*/ 2133601 w 3000375"/>
              <a:gd name="T3" fmla="*/ 1524000 h 1357312"/>
              <a:gd name="T4" fmla="*/ 0 w 3000375"/>
              <a:gd name="T5" fmla="*/ 762000 h 1357312"/>
              <a:gd name="T6" fmla="*/ 2133601 w 3000375"/>
              <a:gd name="T7" fmla="*/ 0 h 1357312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159852 w 3000375"/>
              <a:gd name="T13" fmla="*/ 159852 h 1357312"/>
              <a:gd name="T14" fmla="*/ 2840523 w 3000375"/>
              <a:gd name="T15" fmla="*/ 1197460 h 13573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00375" h="1357312">
                <a:moveTo>
                  <a:pt x="545775" y="0"/>
                </a:moveTo>
                <a:lnTo>
                  <a:pt x="3000375" y="0"/>
                </a:lnTo>
                <a:lnTo>
                  <a:pt x="3000375" y="811537"/>
                </a:lnTo>
                <a:cubicBezTo>
                  <a:pt x="3000375" y="1112960"/>
                  <a:pt x="2756023" y="1357311"/>
                  <a:pt x="2454600" y="1357312"/>
                </a:cubicBezTo>
                <a:lnTo>
                  <a:pt x="0" y="1357312"/>
                </a:lnTo>
                <a:lnTo>
                  <a:pt x="0" y="545775"/>
                </a:lnTo>
                <a:cubicBezTo>
                  <a:pt x="0" y="244352"/>
                  <a:pt x="244352" y="0"/>
                  <a:pt x="545775" y="1"/>
                </a:cubicBezTo>
                <a:cubicBezTo>
                  <a:pt x="545775" y="1"/>
                  <a:pt x="545775" y="1"/>
                  <a:pt x="545775" y="1"/>
                </a:cubicBezTo>
                <a:close/>
              </a:path>
            </a:pathLst>
          </a:custGeom>
          <a:solidFill>
            <a:srgbClr val="CCFFCC"/>
          </a:solidFill>
          <a:ln w="38100" algn="ctr">
            <a:solidFill>
              <a:schemeClr val="tx1"/>
            </a:solidFill>
            <a:prstDash val="sysDot"/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400" i="1" dirty="0">
                <a:latin typeface="Georgia" pitchFamily="18" charset="0"/>
              </a:rPr>
              <a:t>Федеральный Государственный образовательный стандарт</a:t>
            </a:r>
          </a:p>
        </p:txBody>
      </p:sp>
      <p:sp>
        <p:nvSpPr>
          <p:cNvPr id="3" name="Прямоугольник с двумя скругленными противолежащими углами 12"/>
          <p:cNvSpPr>
            <a:spLocks noChangeArrowheads="1"/>
          </p:cNvSpPr>
          <p:nvPr/>
        </p:nvSpPr>
        <p:spPr bwMode="auto">
          <a:xfrm>
            <a:off x="539750" y="2636838"/>
            <a:ext cx="4191000" cy="1524000"/>
          </a:xfrm>
          <a:custGeom>
            <a:avLst/>
            <a:gdLst>
              <a:gd name="T0" fmla="*/ 4191000 w 3000375"/>
              <a:gd name="T1" fmla="*/ 762000 h 1357312"/>
              <a:gd name="T2" fmla="*/ 2095501 w 3000375"/>
              <a:gd name="T3" fmla="*/ 1524000 h 1357312"/>
              <a:gd name="T4" fmla="*/ 0 w 3000375"/>
              <a:gd name="T5" fmla="*/ 762000 h 1357312"/>
              <a:gd name="T6" fmla="*/ 2095501 w 3000375"/>
              <a:gd name="T7" fmla="*/ 0 h 1357312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159852 w 3000375"/>
              <a:gd name="T13" fmla="*/ 159852 h 1357312"/>
              <a:gd name="T14" fmla="*/ 2840523 w 3000375"/>
              <a:gd name="T15" fmla="*/ 1197460 h 13573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00375" h="1357312">
                <a:moveTo>
                  <a:pt x="545775" y="0"/>
                </a:moveTo>
                <a:lnTo>
                  <a:pt x="3000375" y="0"/>
                </a:lnTo>
                <a:lnTo>
                  <a:pt x="3000375" y="811537"/>
                </a:lnTo>
                <a:cubicBezTo>
                  <a:pt x="3000375" y="1112960"/>
                  <a:pt x="2756023" y="1357311"/>
                  <a:pt x="2454600" y="1357312"/>
                </a:cubicBezTo>
                <a:lnTo>
                  <a:pt x="0" y="1357312"/>
                </a:lnTo>
                <a:lnTo>
                  <a:pt x="0" y="545775"/>
                </a:lnTo>
                <a:cubicBezTo>
                  <a:pt x="0" y="244352"/>
                  <a:pt x="244352" y="0"/>
                  <a:pt x="545775" y="1"/>
                </a:cubicBezTo>
                <a:cubicBezTo>
                  <a:pt x="545775" y="1"/>
                  <a:pt x="545775" y="1"/>
                  <a:pt x="545775" y="1"/>
                </a:cubicBezTo>
                <a:close/>
              </a:path>
            </a:pathLst>
          </a:custGeom>
          <a:solidFill>
            <a:srgbClr val="CCFFCC"/>
          </a:solidFill>
          <a:ln w="38100" algn="ctr">
            <a:solidFill>
              <a:schemeClr val="tx1"/>
            </a:solidFill>
            <a:prstDash val="sysDot"/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400" i="1" dirty="0">
                <a:latin typeface="Georgia" pitchFamily="18" charset="0"/>
              </a:rPr>
              <a:t>Концепция модернизации российского образования</a:t>
            </a:r>
          </a:p>
        </p:txBody>
      </p:sp>
      <p:sp>
        <p:nvSpPr>
          <p:cNvPr id="18441" name="AutoShape 9"/>
          <p:cNvSpPr>
            <a:spLocks/>
          </p:cNvSpPr>
          <p:nvPr/>
        </p:nvSpPr>
        <p:spPr bwMode="auto">
          <a:xfrm>
            <a:off x="4859338" y="765175"/>
            <a:ext cx="762000" cy="5562600"/>
          </a:xfrm>
          <a:prstGeom prst="rightBrace">
            <a:avLst>
              <a:gd name="adj1" fmla="val 60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b="1"/>
          </a:p>
        </p:txBody>
      </p:sp>
      <p:sp>
        <p:nvSpPr>
          <p:cNvPr id="18" name="Прямоугольник с двумя скругленными противолежащими углами 17"/>
          <p:cNvSpPr>
            <a:spLocks noChangeArrowheads="1"/>
          </p:cNvSpPr>
          <p:nvPr/>
        </p:nvSpPr>
        <p:spPr bwMode="auto">
          <a:xfrm flipH="1">
            <a:off x="5651500" y="2708275"/>
            <a:ext cx="3352800" cy="1857375"/>
          </a:xfrm>
          <a:custGeom>
            <a:avLst/>
            <a:gdLst>
              <a:gd name="T0" fmla="*/ 3352800 w 3848100"/>
              <a:gd name="T1" fmla="*/ 928688 h 1857375"/>
              <a:gd name="T2" fmla="*/ 1676400 w 3848100"/>
              <a:gd name="T3" fmla="*/ 1857375 h 1857375"/>
              <a:gd name="T4" fmla="*/ 0 w 3848100"/>
              <a:gd name="T5" fmla="*/ 928688 h 1857375"/>
              <a:gd name="T6" fmla="*/ 1676400 w 3848100"/>
              <a:gd name="T7" fmla="*/ 0 h 185737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72003 w 3848100"/>
              <a:gd name="T13" fmla="*/ 272003 h 1857375"/>
              <a:gd name="T14" fmla="*/ 3576096 w 3848100"/>
              <a:gd name="T15" fmla="*/ 1585372 h 18573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8100" h="1857375">
                <a:moveTo>
                  <a:pt x="713176" y="0"/>
                </a:moveTo>
                <a:lnTo>
                  <a:pt x="2919413" y="0"/>
                </a:lnTo>
                <a:lnTo>
                  <a:pt x="2919412" y="0"/>
                </a:lnTo>
                <a:cubicBezTo>
                  <a:pt x="3432312" y="0"/>
                  <a:pt x="3848100" y="415788"/>
                  <a:pt x="3848100" y="928688"/>
                </a:cubicBezTo>
                <a:cubicBezTo>
                  <a:pt x="3848100" y="928688"/>
                  <a:pt x="3848099" y="928689"/>
                  <a:pt x="3848099" y="928689"/>
                </a:cubicBezTo>
                <a:lnTo>
                  <a:pt x="3848100" y="1144199"/>
                </a:lnTo>
                <a:cubicBezTo>
                  <a:pt x="3848100" y="1538075"/>
                  <a:pt x="3528800" y="1857374"/>
                  <a:pt x="3134924" y="1857375"/>
                </a:cubicBezTo>
                <a:lnTo>
                  <a:pt x="928688" y="1857375"/>
                </a:lnTo>
                <a:lnTo>
                  <a:pt x="928688" y="1857374"/>
                </a:lnTo>
                <a:cubicBezTo>
                  <a:pt x="415788" y="1857374"/>
                  <a:pt x="1" y="1441586"/>
                  <a:pt x="1" y="928687"/>
                </a:cubicBezTo>
                <a:cubicBezTo>
                  <a:pt x="0" y="928686"/>
                  <a:pt x="1" y="928686"/>
                  <a:pt x="1" y="928686"/>
                </a:cubicBezTo>
                <a:lnTo>
                  <a:pt x="0" y="713176"/>
                </a:lnTo>
                <a:cubicBezTo>
                  <a:pt x="0" y="319300"/>
                  <a:pt x="319300" y="0"/>
                  <a:pt x="713176" y="1"/>
                </a:cubicBezTo>
                <a:cubicBezTo>
                  <a:pt x="713176" y="1"/>
                  <a:pt x="713176" y="1"/>
                  <a:pt x="713176" y="1"/>
                </a:cubicBezTo>
                <a:close/>
              </a:path>
            </a:pathLst>
          </a:custGeom>
          <a:solidFill>
            <a:srgbClr val="CCFFCC"/>
          </a:solidFill>
          <a:ln w="38100" algn="ctr">
            <a:solidFill>
              <a:schemeClr val="tx1"/>
            </a:solidFill>
            <a:prstDash val="sysDot"/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400" b="1" i="1" dirty="0">
                <a:latin typeface="Georgia" pitchFamily="18" charset="0"/>
              </a:rPr>
              <a:t>Формирование универсальных учебных действий (УУД)</a:t>
            </a:r>
          </a:p>
        </p:txBody>
      </p:sp>
      <p:pic>
        <p:nvPicPr>
          <p:cNvPr id="18446" name="Picture 14" descr="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4868863"/>
            <a:ext cx="4445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" grpId="0" animBg="1"/>
      <p:bldP spid="3" grpId="0" animBg="1"/>
      <p:bldP spid="18441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55650" y="908050"/>
            <a:ext cx="7697788" cy="4897438"/>
            <a:chOff x="672" y="1421"/>
            <a:chExt cx="2130" cy="1891"/>
          </a:xfrm>
        </p:grpSpPr>
        <p:sp>
          <p:nvSpPr>
            <p:cNvPr id="705539" name="AutoShape 3"/>
            <p:cNvSpPr>
              <a:spLocks noChangeArrowheads="1"/>
            </p:cNvSpPr>
            <p:nvPr/>
          </p:nvSpPr>
          <p:spPr bwMode="gray">
            <a:xfrm>
              <a:off x="672" y="1769"/>
              <a:ext cx="2112" cy="1543"/>
            </a:xfrm>
            <a:prstGeom prst="roundRect">
              <a:avLst>
                <a:gd name="adj" fmla="val 10347"/>
              </a:avLst>
            </a:prstGeom>
            <a:solidFill>
              <a:srgbClr val="CCFFCC"/>
            </a:solidFill>
            <a:ln w="50800">
              <a:solidFill>
                <a:srgbClr val="006600"/>
              </a:solidFill>
              <a:round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pitchFamily="34" charset="0"/>
                <a:cs typeface="+mn-cs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489" y="1421"/>
              <a:ext cx="313" cy="880"/>
              <a:chOff x="2489" y="1421"/>
              <a:chExt cx="313" cy="880"/>
            </a:xfrm>
          </p:grpSpPr>
          <p:sp>
            <p:nvSpPr>
              <p:cNvPr id="705541" name="Freeform 5"/>
              <p:cNvSpPr>
                <a:spLocks/>
              </p:cNvSpPr>
              <p:nvPr/>
            </p:nvSpPr>
            <p:spPr bwMode="gray">
              <a:xfrm>
                <a:off x="2572" y="1421"/>
                <a:ext cx="151" cy="153"/>
              </a:xfrm>
              <a:custGeom>
                <a:avLst/>
                <a:gdLst>
                  <a:gd name="T0" fmla="*/ 133 w 267"/>
                  <a:gd name="T1" fmla="*/ 0 h 292"/>
                  <a:gd name="T2" fmla="*/ 161 w 267"/>
                  <a:gd name="T3" fmla="*/ 3 h 292"/>
                  <a:gd name="T4" fmla="*/ 186 w 267"/>
                  <a:gd name="T5" fmla="*/ 12 h 292"/>
                  <a:gd name="T6" fmla="*/ 209 w 267"/>
                  <a:gd name="T7" fmla="*/ 25 h 292"/>
                  <a:gd name="T8" fmla="*/ 228 w 267"/>
                  <a:gd name="T9" fmla="*/ 42 h 292"/>
                  <a:gd name="T10" fmla="*/ 245 w 267"/>
                  <a:gd name="T11" fmla="*/ 64 h 292"/>
                  <a:gd name="T12" fmla="*/ 257 w 267"/>
                  <a:gd name="T13" fmla="*/ 88 h 292"/>
                  <a:gd name="T14" fmla="*/ 265 w 267"/>
                  <a:gd name="T15" fmla="*/ 116 h 292"/>
                  <a:gd name="T16" fmla="*/ 267 w 267"/>
                  <a:gd name="T17" fmla="*/ 146 h 292"/>
                  <a:gd name="T18" fmla="*/ 265 w 267"/>
                  <a:gd name="T19" fmla="*/ 175 h 292"/>
                  <a:gd name="T20" fmla="*/ 257 w 267"/>
                  <a:gd name="T21" fmla="*/ 203 h 292"/>
                  <a:gd name="T22" fmla="*/ 245 w 267"/>
                  <a:gd name="T23" fmla="*/ 227 h 292"/>
                  <a:gd name="T24" fmla="*/ 228 w 267"/>
                  <a:gd name="T25" fmla="*/ 249 h 292"/>
                  <a:gd name="T26" fmla="*/ 209 w 267"/>
                  <a:gd name="T27" fmla="*/ 267 h 292"/>
                  <a:gd name="T28" fmla="*/ 186 w 267"/>
                  <a:gd name="T29" fmla="*/ 281 h 292"/>
                  <a:gd name="T30" fmla="*/ 161 w 267"/>
                  <a:gd name="T31" fmla="*/ 289 h 292"/>
                  <a:gd name="T32" fmla="*/ 133 w 267"/>
                  <a:gd name="T33" fmla="*/ 292 h 292"/>
                  <a:gd name="T34" fmla="*/ 103 w 267"/>
                  <a:gd name="T35" fmla="*/ 288 h 292"/>
                  <a:gd name="T36" fmla="*/ 75 w 267"/>
                  <a:gd name="T37" fmla="*/ 277 h 292"/>
                  <a:gd name="T38" fmla="*/ 51 w 267"/>
                  <a:gd name="T39" fmla="*/ 260 h 292"/>
                  <a:gd name="T40" fmla="*/ 29 w 267"/>
                  <a:gd name="T41" fmla="*/ 237 h 292"/>
                  <a:gd name="T42" fmla="*/ 13 w 267"/>
                  <a:gd name="T43" fmla="*/ 210 h 292"/>
                  <a:gd name="T44" fmla="*/ 4 w 267"/>
                  <a:gd name="T45" fmla="*/ 178 h 292"/>
                  <a:gd name="T46" fmla="*/ 0 w 267"/>
                  <a:gd name="T47" fmla="*/ 146 h 292"/>
                  <a:gd name="T48" fmla="*/ 4 w 267"/>
                  <a:gd name="T49" fmla="*/ 113 h 292"/>
                  <a:gd name="T50" fmla="*/ 13 w 267"/>
                  <a:gd name="T51" fmla="*/ 81 h 292"/>
                  <a:gd name="T52" fmla="*/ 29 w 267"/>
                  <a:gd name="T53" fmla="*/ 54 h 292"/>
                  <a:gd name="T54" fmla="*/ 51 w 267"/>
                  <a:gd name="T55" fmla="*/ 32 h 292"/>
                  <a:gd name="T56" fmla="*/ 75 w 267"/>
                  <a:gd name="T57" fmla="*/ 14 h 292"/>
                  <a:gd name="T58" fmla="*/ 103 w 267"/>
                  <a:gd name="T59" fmla="*/ 3 h 292"/>
                  <a:gd name="T60" fmla="*/ 133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003300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05542" name="Freeform 6"/>
              <p:cNvSpPr>
                <a:spLocks/>
              </p:cNvSpPr>
              <p:nvPr/>
            </p:nvSpPr>
            <p:spPr bwMode="gray">
              <a:xfrm>
                <a:off x="2489" y="1625"/>
                <a:ext cx="313" cy="676"/>
              </a:xfrm>
              <a:custGeom>
                <a:avLst/>
                <a:gdLst>
                  <a:gd name="T0" fmla="*/ 72 w 573"/>
                  <a:gd name="T1" fmla="*/ 5 h 1111"/>
                  <a:gd name="T2" fmla="*/ 30 w 573"/>
                  <a:gd name="T3" fmla="*/ 32 h 1111"/>
                  <a:gd name="T4" fmla="*/ 4 w 573"/>
                  <a:gd name="T5" fmla="*/ 75 h 1111"/>
                  <a:gd name="T6" fmla="*/ 0 w 573"/>
                  <a:gd name="T7" fmla="*/ 509 h 1111"/>
                  <a:gd name="T8" fmla="*/ 1 w 573"/>
                  <a:gd name="T9" fmla="*/ 516 h 1111"/>
                  <a:gd name="T10" fmla="*/ 9 w 573"/>
                  <a:gd name="T11" fmla="*/ 533 h 1111"/>
                  <a:gd name="T12" fmla="*/ 26 w 573"/>
                  <a:gd name="T13" fmla="*/ 550 h 1111"/>
                  <a:gd name="T14" fmla="*/ 56 w 573"/>
                  <a:gd name="T15" fmla="*/ 557 h 1111"/>
                  <a:gd name="T16" fmla="*/ 84 w 573"/>
                  <a:gd name="T17" fmla="*/ 551 h 1111"/>
                  <a:gd name="T18" fmla="*/ 100 w 573"/>
                  <a:gd name="T19" fmla="*/ 534 h 1111"/>
                  <a:gd name="T20" fmla="*/ 106 w 573"/>
                  <a:gd name="T21" fmla="*/ 516 h 1111"/>
                  <a:gd name="T22" fmla="*/ 108 w 573"/>
                  <a:gd name="T23" fmla="*/ 503 h 1111"/>
                  <a:gd name="T24" fmla="*/ 108 w 573"/>
                  <a:gd name="T25" fmla="*/ 166 h 1111"/>
                  <a:gd name="T26" fmla="*/ 135 w 573"/>
                  <a:gd name="T27" fmla="*/ 1066 h 1111"/>
                  <a:gd name="T28" fmla="*/ 138 w 573"/>
                  <a:gd name="T29" fmla="*/ 1073 h 1111"/>
                  <a:gd name="T30" fmla="*/ 151 w 573"/>
                  <a:gd name="T31" fmla="*/ 1089 h 1111"/>
                  <a:gd name="T32" fmla="*/ 174 w 573"/>
                  <a:gd name="T33" fmla="*/ 1105 h 1111"/>
                  <a:gd name="T34" fmla="*/ 199 w 573"/>
                  <a:gd name="T35" fmla="*/ 1111 h 1111"/>
                  <a:gd name="T36" fmla="*/ 227 w 573"/>
                  <a:gd name="T37" fmla="*/ 1110 h 1111"/>
                  <a:gd name="T38" fmla="*/ 255 w 573"/>
                  <a:gd name="T39" fmla="*/ 1097 h 1111"/>
                  <a:gd name="T40" fmla="*/ 272 w 573"/>
                  <a:gd name="T41" fmla="*/ 1080 h 1111"/>
                  <a:gd name="T42" fmla="*/ 278 w 573"/>
                  <a:gd name="T43" fmla="*/ 1068 h 1111"/>
                  <a:gd name="T44" fmla="*/ 279 w 573"/>
                  <a:gd name="T45" fmla="*/ 499 h 1111"/>
                  <a:gd name="T46" fmla="*/ 302 w 573"/>
                  <a:gd name="T47" fmla="*/ 503 h 1111"/>
                  <a:gd name="T48" fmla="*/ 302 w 573"/>
                  <a:gd name="T49" fmla="*/ 534 h 1111"/>
                  <a:gd name="T50" fmla="*/ 304 w 573"/>
                  <a:gd name="T51" fmla="*/ 590 h 1111"/>
                  <a:gd name="T52" fmla="*/ 304 w 573"/>
                  <a:gd name="T53" fmla="*/ 664 h 1111"/>
                  <a:gd name="T54" fmla="*/ 304 w 573"/>
                  <a:gd name="T55" fmla="*/ 750 h 1111"/>
                  <a:gd name="T56" fmla="*/ 304 w 573"/>
                  <a:gd name="T57" fmla="*/ 838 h 1111"/>
                  <a:gd name="T58" fmla="*/ 305 w 573"/>
                  <a:gd name="T59" fmla="*/ 926 h 1111"/>
                  <a:gd name="T60" fmla="*/ 305 w 573"/>
                  <a:gd name="T61" fmla="*/ 1004 h 1111"/>
                  <a:gd name="T62" fmla="*/ 305 w 573"/>
                  <a:gd name="T63" fmla="*/ 1066 h 1111"/>
                  <a:gd name="T64" fmla="*/ 306 w 573"/>
                  <a:gd name="T65" fmla="*/ 1073 h 1111"/>
                  <a:gd name="T66" fmla="*/ 315 w 573"/>
                  <a:gd name="T67" fmla="*/ 1088 h 1111"/>
                  <a:gd name="T68" fmla="*/ 335 w 573"/>
                  <a:gd name="T69" fmla="*/ 1103 h 1111"/>
                  <a:gd name="T70" fmla="*/ 372 w 573"/>
                  <a:gd name="T71" fmla="*/ 1111 h 1111"/>
                  <a:gd name="T72" fmla="*/ 408 w 573"/>
                  <a:gd name="T73" fmla="*/ 1103 h 1111"/>
                  <a:gd name="T74" fmla="*/ 429 w 573"/>
                  <a:gd name="T75" fmla="*/ 1089 h 1111"/>
                  <a:gd name="T76" fmla="*/ 437 w 573"/>
                  <a:gd name="T77" fmla="*/ 1073 h 1111"/>
                  <a:gd name="T78" fmla="*/ 438 w 573"/>
                  <a:gd name="T79" fmla="*/ 1067 h 1111"/>
                  <a:gd name="T80" fmla="*/ 466 w 573"/>
                  <a:gd name="T81" fmla="*/ 166 h 1111"/>
                  <a:gd name="T82" fmla="*/ 468 w 573"/>
                  <a:gd name="T83" fmla="*/ 503 h 1111"/>
                  <a:gd name="T84" fmla="*/ 472 w 573"/>
                  <a:gd name="T85" fmla="*/ 517 h 1111"/>
                  <a:gd name="T86" fmla="*/ 483 w 573"/>
                  <a:gd name="T87" fmla="*/ 537 h 1111"/>
                  <a:gd name="T88" fmla="*/ 505 w 573"/>
                  <a:gd name="T89" fmla="*/ 551 h 1111"/>
                  <a:gd name="T90" fmla="*/ 536 w 573"/>
                  <a:gd name="T91" fmla="*/ 551 h 1111"/>
                  <a:gd name="T92" fmla="*/ 557 w 573"/>
                  <a:gd name="T93" fmla="*/ 537 h 1111"/>
                  <a:gd name="T94" fmla="*/ 570 w 573"/>
                  <a:gd name="T95" fmla="*/ 517 h 1111"/>
                  <a:gd name="T96" fmla="*/ 573 w 573"/>
                  <a:gd name="T97" fmla="*/ 508 h 1111"/>
                  <a:gd name="T98" fmla="*/ 572 w 573"/>
                  <a:gd name="T99" fmla="*/ 68 h 1111"/>
                  <a:gd name="T100" fmla="*/ 546 w 573"/>
                  <a:gd name="T101" fmla="*/ 28 h 1111"/>
                  <a:gd name="T102" fmla="*/ 506 w 573"/>
                  <a:gd name="T103" fmla="*/ 4 h 1111"/>
                  <a:gd name="T104" fmla="*/ 94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003300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8435" name="Rectangle 10"/>
          <p:cNvSpPr>
            <a:spLocks noChangeArrowheads="1"/>
          </p:cNvSpPr>
          <p:nvPr/>
        </p:nvSpPr>
        <p:spPr bwMode="auto">
          <a:xfrm>
            <a:off x="1071538" y="2928934"/>
            <a:ext cx="684053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i="1" dirty="0" smtClean="0">
              <a:latin typeface="Georgia" pitchFamily="18" charset="0"/>
            </a:endParaRPr>
          </a:p>
          <a:p>
            <a:r>
              <a:rPr lang="ru-RU" sz="2800" i="1" dirty="0" smtClean="0">
                <a:latin typeface="Georgia" pitchFamily="18" charset="0"/>
              </a:rPr>
              <a:t>Главная цель - формирование  опыта деятельности обучающегося. </a:t>
            </a:r>
            <a:endParaRPr lang="ru-RU" sz="2800" i="1" dirty="0">
              <a:solidFill>
                <a:srgbClr val="996600"/>
              </a:solidFill>
              <a:latin typeface="Georgia" pitchFamily="18" charset="0"/>
            </a:endParaRPr>
          </a:p>
        </p:txBody>
      </p:sp>
      <p:sp>
        <p:nvSpPr>
          <p:cNvPr id="18436" name="Rectang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>
                <a:solidFill>
                  <a:srgbClr val="006600"/>
                </a:solidFill>
                <a:latin typeface="Georgia" pitchFamily="18" charset="0"/>
              </a:rPr>
              <a:t>Цели изучения дисциплины </a:t>
            </a:r>
            <a:endParaRPr lang="ru-RU" sz="3200" b="1" i="1" dirty="0" smtClean="0">
              <a:solidFill>
                <a:srgbClr val="0066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gray">
          <a:xfrm>
            <a:off x="755650" y="1809324"/>
            <a:ext cx="7632736" cy="3996164"/>
          </a:xfrm>
          <a:prstGeom prst="roundRect">
            <a:avLst>
              <a:gd name="adj" fmla="val 10347"/>
            </a:avLst>
          </a:prstGeom>
          <a:solidFill>
            <a:srgbClr val="CCFFCC"/>
          </a:solidFill>
          <a:ln w="50800">
            <a:solidFill>
              <a:srgbClr val="006600"/>
            </a:solidFill>
            <a:round/>
            <a:headEnd/>
            <a:tailEnd/>
          </a:ln>
          <a:effectLst>
            <a:outerShdw dist="107763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Arial" pitchFamily="34" charset="0"/>
              <a:cs typeface="+mn-cs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285728"/>
            <a:ext cx="8001000" cy="1216025"/>
          </a:xfrm>
        </p:spPr>
        <p:txBody>
          <a:bodyPr/>
          <a:lstStyle/>
          <a:p>
            <a:r>
              <a:rPr lang="ru-RU" sz="3200" b="1" i="1" dirty="0" smtClean="0">
                <a:solidFill>
                  <a:srgbClr val="006600"/>
                </a:solidFill>
                <a:latin typeface="Georgia" pitchFamily="18" charset="0"/>
              </a:rPr>
              <a:t>Общая характеристика учебной дисциплины</a:t>
            </a:r>
            <a:endParaRPr lang="ru-RU" sz="3200" b="1" i="1" dirty="0" smtClean="0">
              <a:solidFill>
                <a:srgbClr val="006600"/>
              </a:solidFill>
              <a:latin typeface="Georgia" pitchFamily="18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142976" y="2285992"/>
            <a:ext cx="671517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1793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Дисциплина   «Физика» рассматривается как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метадисциплина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, раскрывающая научную картину мира.</a:t>
            </a:r>
          </a:p>
          <a:p>
            <a:pPr marR="0" lvl="0" indent="1793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R="0" lvl="0" indent="1793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i="1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Дисциплина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является</a:t>
            </a:r>
            <a:r>
              <a:rPr kumimoji="0" lang="ru-RU" sz="2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универсальной базой для освоения профильных дисциплин.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3"/>
          <p:cNvSpPr>
            <a:spLocks noChangeArrowheads="1"/>
          </p:cNvSpPr>
          <p:nvPr/>
        </p:nvSpPr>
        <p:spPr bwMode="gray">
          <a:xfrm>
            <a:off x="755650" y="1809324"/>
            <a:ext cx="7632736" cy="3996164"/>
          </a:xfrm>
          <a:prstGeom prst="roundRect">
            <a:avLst>
              <a:gd name="adj" fmla="val 10347"/>
            </a:avLst>
          </a:prstGeom>
          <a:solidFill>
            <a:srgbClr val="CCFFCC"/>
          </a:solidFill>
          <a:ln w="50800">
            <a:solidFill>
              <a:srgbClr val="006600"/>
            </a:solidFill>
            <a:round/>
            <a:headEnd/>
            <a:tailEnd/>
          </a:ln>
          <a:effectLst>
            <a:outerShdw dist="107763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Arial" pitchFamily="34" charset="0"/>
              <a:cs typeface="+mn-cs"/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785786" y="428604"/>
            <a:ext cx="78774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 smtClean="0">
                <a:solidFill>
                  <a:srgbClr val="006600"/>
                </a:solidFill>
                <a:latin typeface="Georgia" pitchFamily="18" charset="0"/>
                <a:ea typeface="+mj-ea"/>
                <a:cs typeface="+mj-cs"/>
              </a:rPr>
              <a:t>Содержание учебной дисциплины</a:t>
            </a:r>
            <a:endParaRPr lang="ru-RU" sz="3200" b="1" i="1" dirty="0" smtClean="0">
              <a:solidFill>
                <a:srgbClr val="006600"/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2500306"/>
            <a:ext cx="72152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i="1" dirty="0" smtClean="0">
                <a:latin typeface="Georgia" pitchFamily="18" charset="0"/>
              </a:rPr>
              <a:t>Расширилось </a:t>
            </a:r>
            <a:r>
              <a:rPr lang="ru-RU" sz="2400" i="1" dirty="0" smtClean="0">
                <a:latin typeface="Georgia" pitchFamily="18" charset="0"/>
              </a:rPr>
              <a:t>содержание каждого </a:t>
            </a:r>
            <a:r>
              <a:rPr lang="ru-RU" sz="2400" i="1" dirty="0" smtClean="0">
                <a:latin typeface="Georgia" pitchFamily="18" charset="0"/>
              </a:rPr>
              <a:t>раздела</a:t>
            </a:r>
            <a:r>
              <a:rPr lang="ru-RU" sz="2400" i="1" dirty="0" smtClean="0">
                <a:latin typeface="Georgia" pitchFamily="18" charset="0"/>
              </a:rPr>
              <a:t>.</a:t>
            </a:r>
            <a:endParaRPr lang="ru-RU" sz="2400" i="1" dirty="0" smtClean="0">
              <a:latin typeface="Georgia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ru-RU" sz="2400" i="1" dirty="0" smtClean="0">
              <a:latin typeface="Georgia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i="1" dirty="0" smtClean="0">
                <a:latin typeface="Georgia" pitchFamily="18" charset="0"/>
              </a:rPr>
              <a:t> </a:t>
            </a:r>
            <a:r>
              <a:rPr lang="ru-RU" sz="2400" i="1" dirty="0" err="1" smtClean="0">
                <a:latin typeface="Georgia" pitchFamily="18" charset="0"/>
              </a:rPr>
              <a:t>Деятельностный</a:t>
            </a:r>
            <a:r>
              <a:rPr lang="ru-RU" sz="2400" i="1" dirty="0" smtClean="0">
                <a:latin typeface="Georgia" pitchFamily="18" charset="0"/>
              </a:rPr>
              <a:t> подход к освоению содержания.</a:t>
            </a:r>
          </a:p>
          <a:p>
            <a:pPr algn="just">
              <a:buFont typeface="Arial" pitchFamily="34" charset="0"/>
              <a:buChar char="•"/>
            </a:pPr>
            <a:endParaRPr lang="ru-RU" sz="2400" i="1" dirty="0" smtClean="0">
              <a:latin typeface="Georgia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i="1" dirty="0" smtClean="0">
                <a:latin typeface="Georgia" pitchFamily="18" charset="0"/>
              </a:rPr>
              <a:t> Освоение методов научного познания окружающего мира.</a:t>
            </a:r>
            <a:endParaRPr lang="ru-RU" sz="2400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357158" y="285728"/>
            <a:ext cx="821537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6600"/>
                </a:solidFill>
                <a:latin typeface="Georgia" pitchFamily="18" charset="0"/>
                <a:ea typeface="+mj-ea"/>
                <a:cs typeface="+mj-cs"/>
              </a:rPr>
              <a:t>Характеристика основных видов </a:t>
            </a:r>
            <a:endParaRPr lang="ru-RU" sz="3200" b="1" i="1" dirty="0" smtClean="0">
              <a:solidFill>
                <a:srgbClr val="006600"/>
              </a:solidFill>
              <a:latin typeface="Georgia" pitchFamily="18" charset="0"/>
              <a:ea typeface="+mj-ea"/>
              <a:cs typeface="+mj-cs"/>
            </a:endParaRPr>
          </a:p>
          <a:p>
            <a:r>
              <a:rPr lang="ru-RU" sz="3200" b="1" i="1" dirty="0" smtClean="0">
                <a:solidFill>
                  <a:srgbClr val="006600"/>
                </a:solidFill>
                <a:latin typeface="Georgia" pitchFamily="18" charset="0"/>
                <a:ea typeface="+mj-ea"/>
                <a:cs typeface="+mj-cs"/>
              </a:rPr>
              <a:t>деятельности </a:t>
            </a:r>
            <a:r>
              <a:rPr lang="ru-RU" sz="3200" b="1" i="1" dirty="0" smtClean="0">
                <a:solidFill>
                  <a:srgbClr val="006600"/>
                </a:solidFill>
                <a:latin typeface="Georgia" pitchFamily="18" charset="0"/>
                <a:ea typeface="+mj-ea"/>
                <a:cs typeface="+mj-cs"/>
              </a:rPr>
              <a:t>студентов</a:t>
            </a:r>
          </a:p>
          <a:p>
            <a:endParaRPr lang="ru-RU" sz="2800" b="1" i="1" dirty="0" smtClean="0">
              <a:solidFill>
                <a:srgbClr val="006600"/>
              </a:solidFill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357158" y="1928802"/>
            <a:ext cx="8429683" cy="78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 каждом разделе, как один из видов учебной деятельности,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включено экспериментальное исследование: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2000" i="1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 Разработка возможной системы действий и конструкции для экспериментального определения кинематических величин.</a:t>
            </a:r>
          </a:p>
          <a:p>
            <a:pPr algn="just" eaLnBrk="0" hangingPunct="0">
              <a:buFont typeface="Arial" pitchFamily="34" charset="0"/>
              <a:buChar char="•"/>
            </a:pPr>
            <a:r>
              <a:rPr lang="ru-RU" sz="2000" i="1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 Экспериментальное </a:t>
            </a:r>
            <a:r>
              <a:rPr lang="ru-RU" sz="2000" i="1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исследование зависимости </a:t>
            </a:r>
            <a:r>
              <a:rPr lang="ru-RU" sz="2000" i="1" dirty="0" err="1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lang="ru-RU" sz="2000" i="1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 (Т), V (Т), </a:t>
            </a:r>
            <a:r>
              <a:rPr lang="ru-RU" sz="2000" i="1" dirty="0" err="1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lang="ru-RU" sz="2000" i="1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 (V</a:t>
            </a:r>
            <a:r>
              <a:rPr lang="ru-RU" sz="2000" i="1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).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i="1" dirty="0" smtClean="0">
                <a:latin typeface="Georgia" pitchFamily="18" charset="0"/>
              </a:rPr>
              <a:t> Экспериментальное </a:t>
            </a:r>
            <a:r>
              <a:rPr lang="ru-RU" sz="2000" i="1" dirty="0" smtClean="0">
                <a:latin typeface="Georgia" pitchFamily="18" charset="0"/>
              </a:rPr>
              <a:t>исследование тепловых свойств </a:t>
            </a:r>
            <a:r>
              <a:rPr lang="ru-RU" sz="2000" i="1" dirty="0" smtClean="0">
                <a:latin typeface="Georgia" pitchFamily="18" charset="0"/>
              </a:rPr>
              <a:t>вещества.</a:t>
            </a:r>
            <a:endParaRPr lang="ru-RU" sz="2000" i="1" dirty="0" smtClean="0">
              <a:latin typeface="Georgia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i="1" dirty="0" smtClean="0">
                <a:latin typeface="Georgia" pitchFamily="18" charset="0"/>
              </a:rPr>
              <a:t> Исследование </a:t>
            </a:r>
            <a:r>
              <a:rPr lang="ru-RU" sz="2000" i="1" dirty="0" smtClean="0">
                <a:latin typeface="Georgia" pitchFamily="18" charset="0"/>
              </a:rPr>
              <a:t>принципа действия </a:t>
            </a:r>
            <a:r>
              <a:rPr lang="ru-RU" sz="2000" i="1" dirty="0" smtClean="0">
                <a:latin typeface="Georgia" pitchFamily="18" charset="0"/>
              </a:rPr>
              <a:t>трансформатора и т.д.</a:t>
            </a:r>
            <a:endParaRPr lang="ru-RU" sz="2000" i="1" dirty="0" smtClean="0">
              <a:latin typeface="Georgia" pitchFamily="18" charset="0"/>
            </a:endParaRPr>
          </a:p>
          <a:p>
            <a:pPr eaLnBrk="0" hangingPunct="0"/>
            <a:endParaRPr lang="ru-RU" sz="2000" dirty="0" smtClean="0">
              <a:latin typeface="Georgia" pitchFamily="18" charset="0"/>
              <a:cs typeface="Arial" pitchFamily="34" charset="0"/>
            </a:endParaRPr>
          </a:p>
          <a:p>
            <a:pPr lvl="0" eaLnBrk="0" hangingPunct="0"/>
            <a:endParaRPr lang="ru-RU" sz="2000" dirty="0" smtClean="0">
              <a:latin typeface="Georgia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Georgia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Georgia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Georgia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Georgia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Georgia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gray">
          <a:xfrm>
            <a:off x="642910" y="1809324"/>
            <a:ext cx="7745476" cy="3996164"/>
          </a:xfrm>
          <a:prstGeom prst="roundRect">
            <a:avLst>
              <a:gd name="adj" fmla="val 10347"/>
            </a:avLst>
          </a:prstGeom>
          <a:solidFill>
            <a:srgbClr val="CCFFCC"/>
          </a:solidFill>
          <a:ln w="50800">
            <a:solidFill>
              <a:srgbClr val="006600"/>
            </a:solidFill>
            <a:round/>
            <a:headEnd/>
            <a:tailEnd/>
          </a:ln>
          <a:effectLst>
            <a:outerShdw dist="107763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pPr algn="just">
              <a:defRPr/>
            </a:pPr>
            <a:endParaRPr lang="ru-RU" dirty="0">
              <a:latin typeface="Arial" pitchFamily="34" charset="0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2910" y="642918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006600"/>
                </a:solidFill>
                <a:latin typeface="Georgia" pitchFamily="18" charset="0"/>
                <a:ea typeface="+mj-ea"/>
                <a:cs typeface="+mj-cs"/>
              </a:rPr>
              <a:t>Тематическое планирование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2357430"/>
            <a:ext cx="735811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75" algn="just"/>
            <a:r>
              <a:rPr lang="ru-RU" sz="2800" i="1" dirty="0" smtClean="0">
                <a:latin typeface="Georgia" pitchFamily="18" charset="0"/>
              </a:rPr>
              <a:t>В тематический план входит аудиторная и внеаудиторная самостоятельная работа. </a:t>
            </a:r>
            <a:endParaRPr lang="ru-RU" sz="2800" i="1" dirty="0" smtClean="0">
              <a:latin typeface="Georgia" pitchFamily="18" charset="0"/>
            </a:endParaRPr>
          </a:p>
          <a:p>
            <a:pPr indent="269875" algn="just"/>
            <a:endParaRPr lang="ru-RU" sz="2800" i="1" dirty="0" smtClean="0">
              <a:latin typeface="Georgia" pitchFamily="18" charset="0"/>
            </a:endParaRPr>
          </a:p>
          <a:p>
            <a:pPr indent="269875" algn="just"/>
            <a:r>
              <a:rPr lang="ru-RU" sz="2800" i="1" dirty="0" smtClean="0">
                <a:latin typeface="Georgia" pitchFamily="18" charset="0"/>
              </a:rPr>
              <a:t>Для </a:t>
            </a:r>
            <a:r>
              <a:rPr lang="ru-RU" sz="2800" i="1" dirty="0" smtClean="0">
                <a:latin typeface="Georgia" pitchFamily="18" charset="0"/>
              </a:rPr>
              <a:t>каждого раздела прописывается  вид самостоятельной работы и объем часов. </a:t>
            </a:r>
            <a:endParaRPr lang="ru-RU" sz="2800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офиль">
  <a:themeElements>
    <a:clrScheme name="Другая 1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000000"/>
      </a:hlink>
      <a:folHlink>
        <a:srgbClr val="000000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3754</TotalTime>
  <Words>169</Words>
  <Application>Microsoft Office PowerPoint</Application>
  <PresentationFormat>Экран (4:3)</PresentationFormat>
  <Paragraphs>50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Профиль</vt:lpstr>
      <vt:lpstr>  Рабочая программа общеобразовательной учебной дисциплины «Физика»   для специальностей среднего профессионального образования</vt:lpstr>
      <vt:lpstr>Слайд 2</vt:lpstr>
      <vt:lpstr>Цели изучения дисциплины </vt:lpstr>
      <vt:lpstr>Общая характеристика учебной дисциплины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положения молекулярно – кинетической теории (МКТ)</dc:title>
  <dc:creator>Харитонова Ирина Владимировна</dc:creator>
  <cp:lastModifiedBy>1</cp:lastModifiedBy>
  <cp:revision>96</cp:revision>
  <dcterms:created xsi:type="dcterms:W3CDTF">2008-01-09T11:08:38Z</dcterms:created>
  <dcterms:modified xsi:type="dcterms:W3CDTF">2017-01-25T18:42:12Z</dcterms:modified>
</cp:coreProperties>
</file>