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-1315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06.02.2018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06.02.2018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06.02.2018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06.02.2018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06.02.2018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06.02.2018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days.pravoslavie.ru/Life/" TargetMode="External"/><Relationship Id="rId2" Type="http://schemas.openxmlformats.org/officeDocument/2006/relationships/hyperlink" Target="https://azbyka.ru/otechnik/novonachalnym/sokrovennyj-mir-pravoslavija/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0" y="1074513"/>
            <a:ext cx="9144000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0" b="1" i="0" u="none" strike="noStrike" cap="none" normalizeH="0" baseline="30000" dirty="0" smtClean="0">
                <a:ln>
                  <a:noFill/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«Зачем творить добро?»; </a:t>
            </a:r>
          </a:p>
          <a:p>
            <a:pPr marL="0" marR="0" lvl="0" indent="0" algn="ctr" defTabSz="914400" rtl="0" eaLnBrk="1" fontAlgn="base" latinLnBrk="0" hangingPunct="1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0" b="1" i="0" u="none" strike="noStrike" cap="none" normalizeH="0" baseline="30000" dirty="0" smtClean="0">
                <a:ln>
                  <a:noFill/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«Чудо в жизни христианина»; </a:t>
            </a:r>
          </a:p>
          <a:p>
            <a:pPr marL="0" marR="0" lvl="0" indent="0" algn="ctr" defTabSz="914400" rtl="0" eaLnBrk="1" fontAlgn="base" latinLnBrk="0" hangingPunct="1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0" b="1" i="0" u="none" strike="noStrike" cap="none" normalizeH="0" baseline="30000" dirty="0" smtClean="0">
                <a:ln>
                  <a:noFill/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«Православие о Божием Суде».</a:t>
            </a:r>
            <a:endParaRPr kumimoji="0" lang="ru-RU" sz="6600" b="0" i="0" u="none" strike="noStrike" cap="none" normalizeH="0" baseline="30000" dirty="0" smtClean="0">
              <a:ln>
                <a:noFill/>
              </a:ln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itd2.mycdn.me/image?id=814371526802&amp;t=20&amp;plc=WEB&amp;tkn=*vHaVjYEI-GHRlGHLmUeyPLRSrZ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19" y="188639"/>
            <a:ext cx="3962091" cy="5544617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51520" y="5733256"/>
            <a:ext cx="3888432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251520" y="5302370"/>
            <a:ext cx="367240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600" b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ru-RU" sz="1600" b="1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Праведная  </a:t>
            </a:r>
            <a:r>
              <a:rPr kumimoji="0" lang="ru-RU" sz="2000" b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Иуалиания</a:t>
            </a:r>
            <a:r>
              <a:rPr kumimoji="0" lang="ru-RU" sz="20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Лазаревская</a:t>
            </a:r>
            <a:r>
              <a:rPr kumimoji="0" lang="ru-RU" sz="20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Муромская</a:t>
            </a:r>
            <a:endParaRPr kumimoji="0" lang="ru-RU" sz="24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5847" name="Picture 7" descr="http://www.k-istine.ru/images/ikons/elisaveta_kniaginia_rossiyskai-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188640"/>
            <a:ext cx="4446776" cy="553065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499992" y="5733256"/>
            <a:ext cx="4392488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848" name="Rectangle 8"/>
          <p:cNvSpPr>
            <a:spLocks noChangeArrowheads="1"/>
          </p:cNvSpPr>
          <p:nvPr/>
        </p:nvSpPr>
        <p:spPr bwMode="auto">
          <a:xfrm>
            <a:off x="4427984" y="5815717"/>
            <a:ext cx="449999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Преподобномученица</a:t>
            </a:r>
            <a:r>
              <a:rPr kumimoji="0" lang="ru-RU" sz="20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Великая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княгиня </a:t>
            </a:r>
            <a:r>
              <a:rPr kumimoji="0" lang="ru-RU" sz="2000" b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Елисавета</a:t>
            </a:r>
            <a:endParaRPr kumimoji="0" lang="ru-RU" sz="24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0" y="191229"/>
            <a:ext cx="9144000" cy="6070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Когда же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приидет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Сын Человеческий во славе Своей и все святые Ангелы с Ним, тогда сядет на престоле славы Своей,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соберутся пред Ним все народы; и отделит одних от других, как пастырь отделяет овец от козлов;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поставит овец по правую Свою сторону, а козлов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 левую.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Тогда скажет Царь тем, которые по правую сторону Его: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приидите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благословенные Отца Моего, наследуйте Царство, уготованное вам от создания мира: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ибо алкал Я, и вы дали Мне есть; жаждал, и вы напоили Меня; был странником, и вы приняли Меня;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был наг, и вы одели Меня; был болен, и вы посетили Меня; в темнице был, и вы пришли ко Мне.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Тогда праведники скажут Ему в ответ: Господи! когда мы видели Тебя алчущим, и накормили? или жаждущим, и напоили?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0" y="305074"/>
            <a:ext cx="9144000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когда мы видели Тебя странником, и приняли? или нагим, и одели?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когда мы видели Тебя больным, или в темнице, и пришли к Тебе?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Царь скажет им в ответ: истинно говорю вам: так как вы сделали это одному из сих братьев Моих меньших, то сделали Мне.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Тогда скажет и тем, которые по левую сторону: идите от Меня, проклятые, в огонь вечный, уготованный </a:t>
            </a: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диаволу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ангелам его: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ибо алкал Я, и вы не дали Мне есть; жаждал, и вы не напоили Меня;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был странником, и не приняли Меня; был наг, и не одели Меня; болен и в темнице, и не посетили Меня.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Тогда и они скажут Ему в ответ: Господи! когда мы видели Тебя алчущим, или жаждущим, или странником, или нагим, или больным, или в темнице, и не послужили Тебе?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Тогда скажет им в ответ: истинно говорю вам: так как вы не сделали этого одному из сих меньших, то не сделали Мне.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пойдут сии в </a:t>
            </a: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мýку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вечную, а праведники в жизнь вечную.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Мф.25, 31-46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0" y="-164112"/>
            <a:ext cx="9144000" cy="449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  <a:hlinkClick r:id="rId2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+mj-lt"/>
                <a:ea typeface="Calibri" pitchFamily="34" charset="0"/>
                <a:cs typeface="Times New Roman" pitchFamily="18" charset="0"/>
                <a:hlinkClick r:id="rId2"/>
              </a:rPr>
              <a:t>https://azbyka.ru/otechnik/novonachalnym/sokrovennyj-mir-pravoslavija/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-ссылка на электронную книгу В.Духанина «Сокровенный мир православия»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 smtClean="0">
              <a:solidFill>
                <a:srgbClr val="000099"/>
              </a:solidFill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 smtClean="0">
              <a:solidFill>
                <a:srgbClr val="000099"/>
              </a:solidFill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000099"/>
                </a:solidFill>
                <a:latin typeface="Calibri" pitchFamily="34" charset="0"/>
                <a:ea typeface="Calibri" pitchFamily="34" charset="0"/>
                <a:cs typeface="Times New Roman" pitchFamily="18" charset="0"/>
                <a:hlinkClick r:id="rId3"/>
              </a:rPr>
              <a:t>http://days.pravoslavie.ru/Life</a:t>
            </a:r>
            <a:r>
              <a:rPr lang="en-US" sz="2800" dirty="0" smtClean="0">
                <a:solidFill>
                  <a:srgbClr val="000099"/>
                </a:solidFill>
                <a:latin typeface="Calibri" pitchFamily="34" charset="0"/>
                <a:ea typeface="Calibri" pitchFamily="34" charset="0"/>
                <a:cs typeface="Times New Roman" pitchFamily="18" charset="0"/>
                <a:hlinkClick r:id="rId3"/>
              </a:rPr>
              <a:t>/</a:t>
            </a:r>
            <a:endParaRPr lang="ru-RU" sz="2800" dirty="0" smtClean="0">
              <a:solidFill>
                <a:srgbClr val="000099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Ссылка на сайт Православный календарь.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Жития святых.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www.playcast.ru/uploads/2016/05/21/18732300.jpg"/>
          <p:cNvPicPr>
            <a:picLocks noChangeAspect="1" noChangeArrowheads="1"/>
          </p:cNvPicPr>
          <p:nvPr/>
        </p:nvPicPr>
        <p:blipFill>
          <a:blip r:embed="rId2" cstate="print"/>
          <a:srcRect l="6198" t="4001" r="4131" b="5369"/>
          <a:stretch>
            <a:fillRect/>
          </a:stretch>
        </p:blipFill>
        <p:spPr bwMode="auto">
          <a:xfrm>
            <a:off x="179512" y="188640"/>
            <a:ext cx="4680520" cy="5904656"/>
          </a:xfrm>
          <a:prstGeom prst="rect">
            <a:avLst/>
          </a:prstGeom>
          <a:noFill/>
        </p:spPr>
      </p:pic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4932040" y="3212976"/>
            <a:ext cx="421196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Palatino Linotype" pitchFamily="18" charset="0"/>
                <a:ea typeface="Times New Roman" pitchFamily="18" charset="0"/>
                <a:cs typeface="Times New Roman" pitchFamily="18" charset="0"/>
              </a:rPr>
              <a:t>Бог есть любовь, и пребывающий в любви пребывает в Боге, и Бог в нем</a:t>
            </a: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Palatino Linotype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Palatino Linotype" pitchFamily="18" charset="0"/>
                <a:ea typeface="Times New Roman" pitchFamily="18" charset="0"/>
                <a:cs typeface="Times New Roman" pitchFamily="18" charset="0"/>
              </a:rPr>
              <a:t>1 Ин. 4,16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Arial" pitchFamily="34" charset="0"/>
            </a:endParaRPr>
          </a:p>
        </p:txBody>
      </p:sp>
      <p:pic>
        <p:nvPicPr>
          <p:cNvPr id="26629" name="Picture 5" descr="Библия серебряная &quot;Распятие Христово&quot; "/>
          <p:cNvPicPr>
            <a:picLocks noChangeAspect="1" noChangeArrowheads="1"/>
          </p:cNvPicPr>
          <p:nvPr/>
        </p:nvPicPr>
        <p:blipFill>
          <a:blip r:embed="rId3" cstate="print"/>
          <a:srcRect l="7340" t="9061" r="8254" b="5827"/>
          <a:stretch>
            <a:fillRect/>
          </a:stretch>
        </p:blipFill>
        <p:spPr bwMode="auto">
          <a:xfrm>
            <a:off x="6228184" y="260648"/>
            <a:ext cx="1656184" cy="2448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www.playcast.ru/uploads/2016/05/21/18732300.jpg"/>
          <p:cNvPicPr>
            <a:picLocks noChangeAspect="1" noChangeArrowheads="1"/>
          </p:cNvPicPr>
          <p:nvPr/>
        </p:nvPicPr>
        <p:blipFill>
          <a:blip r:embed="rId2" cstate="print"/>
          <a:srcRect l="6198" t="5106" r="5511" b="6474"/>
          <a:stretch>
            <a:fillRect/>
          </a:stretch>
        </p:blipFill>
        <p:spPr bwMode="auto">
          <a:xfrm>
            <a:off x="323528" y="332656"/>
            <a:ext cx="4608512" cy="5760640"/>
          </a:xfrm>
          <a:prstGeom prst="rect">
            <a:avLst/>
          </a:prstGeom>
          <a:noFill/>
        </p:spPr>
      </p:pic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5004048" y="3068960"/>
            <a:ext cx="4139952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Palatino Linotype" pitchFamily="18" charset="0"/>
                <a:ea typeface="Times New Roman" pitchFamily="18" charset="0"/>
                <a:cs typeface="Times New Roman" pitchFamily="18" charset="0"/>
              </a:rPr>
              <a:t>«Кто не любит, тот не познал Бога, потому что Бог есть любовь.»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Palatino Linotype" pitchFamily="18" charset="0"/>
                <a:ea typeface="Times New Roman" pitchFamily="18" charset="0"/>
                <a:cs typeface="Times New Roman" pitchFamily="18" charset="0"/>
              </a:rPr>
              <a:t>1 Ин. 4,8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Arial" pitchFamily="34" charset="0"/>
            </a:endParaRPr>
          </a:p>
        </p:txBody>
      </p:sp>
      <p:pic>
        <p:nvPicPr>
          <p:cNvPr id="4" name="Picture 5" descr="Библия серебряная &quot;Распятие Христово&quot; "/>
          <p:cNvPicPr>
            <a:picLocks noChangeAspect="1" noChangeArrowheads="1"/>
          </p:cNvPicPr>
          <p:nvPr/>
        </p:nvPicPr>
        <p:blipFill>
          <a:blip r:embed="rId3" cstate="print"/>
          <a:srcRect l="7340" t="9061" r="8254" b="5827"/>
          <a:stretch>
            <a:fillRect/>
          </a:stretch>
        </p:blipFill>
        <p:spPr bwMode="auto">
          <a:xfrm>
            <a:off x="6228184" y="260648"/>
            <a:ext cx="1656184" cy="2448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lampada.in.ua/wp-content/uploads/2015/11/Apostol_Matfey-006_resiz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620688"/>
            <a:ext cx="4215146" cy="5256584"/>
          </a:xfrm>
          <a:prstGeom prst="rect">
            <a:avLst/>
          </a:prstGeom>
          <a:noFill/>
        </p:spPr>
      </p:pic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4716016" y="3501008"/>
            <a:ext cx="4067944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Palatino Linotype" pitchFamily="18" charset="0"/>
                <a:ea typeface="Times New Roman" pitchFamily="18" charset="0"/>
                <a:cs typeface="Times New Roman" pitchFamily="18" charset="0"/>
              </a:rPr>
              <a:t>«Так да светит свет ваш пред людьми, чтобы они видели ваши добрые дела и прославляли Отца вашего Небесного.»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rgbClr val="000099"/>
                </a:solidFill>
                <a:effectLst/>
                <a:latin typeface="Palatino Linotype" pitchFamily="18" charset="0"/>
                <a:ea typeface="Times New Roman" pitchFamily="18" charset="0"/>
                <a:cs typeface="Times New Roman" pitchFamily="18" charset="0"/>
              </a:rPr>
              <a:t>Мф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Palatino Linotype" pitchFamily="18" charset="0"/>
                <a:ea typeface="Times New Roman" pitchFamily="18" charset="0"/>
                <a:cs typeface="Times New Roman" pitchFamily="18" charset="0"/>
              </a:rPr>
              <a:t>. 5,16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Arial" pitchFamily="34" charset="0"/>
            </a:endParaRPr>
          </a:p>
        </p:txBody>
      </p:sp>
      <p:pic>
        <p:nvPicPr>
          <p:cNvPr id="28677" name="Picture 5" descr="https://pda.litres.ru/static/bookimages/21/48/30/21483061.bin.dir/21483061.cover_max15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332656"/>
            <a:ext cx="1990205" cy="27363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5004048" y="3140968"/>
            <a:ext cx="3923928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Palatino Linotype" pitchFamily="18" charset="0"/>
                <a:ea typeface="Times New Roman" pitchFamily="18" charset="0"/>
                <a:cs typeface="Times New Roman" pitchFamily="18" charset="0"/>
              </a:rPr>
              <a:t>«А Я говорю вам: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rgbClr val="000099"/>
                </a:solidFill>
                <a:effectLst/>
                <a:latin typeface="Palatino Linotype" pitchFamily="18" charset="0"/>
                <a:ea typeface="Times New Roman" pitchFamily="18" charset="0"/>
                <a:cs typeface="Times New Roman" pitchFamily="18" charset="0"/>
              </a:rPr>
              <a:t>люби́те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Palatino Linotype" pitchFamily="18" charset="0"/>
                <a:ea typeface="Times New Roman" pitchFamily="18" charset="0"/>
                <a:cs typeface="Times New Roman" pitchFamily="18" charset="0"/>
              </a:rPr>
              <a:t> врагов ваших, благословляйте проклинающих вас, благотворите ненавидящим вас и молитесь за обижающих вас и гонящих вас»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Palatino Linotype" pitchFamily="18" charset="0"/>
                <a:ea typeface="Times New Roman" pitchFamily="18" charset="0"/>
                <a:cs typeface="Times New Roman" pitchFamily="18" charset="0"/>
              </a:rPr>
              <a:t>Мф.5, 44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Arial" pitchFamily="34" charset="0"/>
            </a:endParaRPr>
          </a:p>
        </p:txBody>
      </p:sp>
      <p:pic>
        <p:nvPicPr>
          <p:cNvPr id="3" name="Picture 5" descr="https://pda.litres.ru/static/bookimages/21/48/30/21483061.bin.dir/21483061.cover_max15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332656"/>
            <a:ext cx="1990205" cy="2736304"/>
          </a:xfrm>
          <a:prstGeom prst="rect">
            <a:avLst/>
          </a:prstGeom>
          <a:noFill/>
        </p:spPr>
      </p:pic>
      <p:pic>
        <p:nvPicPr>
          <p:cNvPr id="4" name="Picture 2" descr="http://lampada.in.ua/wp-content/uploads/2015/11/Apostol_Matfey-006_resiz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692696"/>
            <a:ext cx="4215146" cy="52565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323528" y="291883"/>
            <a:ext cx="8820472" cy="5878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 слышали, что сказано: люби ближнего твоего и ненавидь врага твоего.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Я говорю вам: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люби́те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врагов ваших, благословляйте проклинающих вас, благотворите ненавидящим вас и молитесь за обижающих вас и гонящих вас,</a:t>
            </a: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 будете сынами Отца вашего Небесного, ибо Он повелевает солнцу Своему восходить над злыми и добрыми и посылает дождь на праведных и неправедных.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Ибо если вы будете любить любящих вас, какая вам награда? Не то же ли делают и мытари*? //*Сборщики податей.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если вы приветствуете только братьев ваших, что особенного делаете? Не так же ли поступают и язычники?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Итак будьте совершенны, как совершен Отец ваш Небесный.</a:t>
            </a: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Мф.43-48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itd0.mycdn.me/image?id=813777602605&amp;t=20&amp;plc=WEB&amp;tkn=*RS-pmnpI80UQwAFJbgQXwP0-e70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 l="1380" t="1959" r="50336" b="2074"/>
          <a:stretch>
            <a:fillRect/>
          </a:stretch>
        </p:blipFill>
        <p:spPr bwMode="auto">
          <a:xfrm>
            <a:off x="467543" y="404664"/>
            <a:ext cx="3446097" cy="4824536"/>
          </a:xfrm>
          <a:prstGeom prst="rect">
            <a:avLst/>
          </a:prstGeom>
          <a:noFill/>
        </p:spPr>
      </p:pic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3995936" y="869233"/>
            <a:ext cx="4499992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Palatino Linotype" pitchFamily="18" charset="0"/>
                <a:ea typeface="Times New Roman" pitchFamily="18" charset="0"/>
                <a:cs typeface="Times New Roman" pitchFamily="18" charset="0"/>
              </a:rPr>
              <a:t>«Ибо, как тело без духа мертво, так и вера без дел мертва.»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Palatino Linotype" pitchFamily="18" charset="0"/>
                <a:ea typeface="Times New Roman" pitchFamily="18" charset="0"/>
                <a:cs typeface="Times New Roman" pitchFamily="18" charset="0"/>
              </a:rPr>
              <a:t>Иак.2,26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goloseevo.com.ua/wp-content/uploads/2012/05/%D0%9D%D0%B8%D0%BA%D0%BE%D0%BB%D0%B0%D0%B9-%D0%A7%D1%83%D0%B4%D0%BE%D1%82%D0%B2%D0%BE%D1%80%D0%B5%D1%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3997825" cy="5334224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179512" y="5661248"/>
            <a:ext cx="3960440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Святитель Николай чудотворец</a:t>
            </a:r>
            <a:endParaRPr lang="ru-RU" b="1" dirty="0"/>
          </a:p>
        </p:txBody>
      </p:sp>
      <p:pic>
        <p:nvPicPr>
          <p:cNvPr id="32772" name="Picture 4" descr="http://spyridon-trimifuntsky.narod.ru/ikoni_007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260648"/>
            <a:ext cx="4294656" cy="54006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716016" y="5661248"/>
            <a:ext cx="4427984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4644008" y="5912985"/>
            <a:ext cx="449999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Святитель Спиридон </a:t>
            </a:r>
            <a:r>
              <a:rPr kumimoji="0" lang="ru-RU" b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Тримифунтский</a:t>
            </a:r>
            <a:endParaRPr kumimoji="0" lang="ru-RU" sz="20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xn--80ancrr3a.xn--p1ai/_dr/9/14577498.jpg"/>
          <p:cNvPicPr>
            <a:picLocks noChangeAspect="1" noChangeArrowheads="1"/>
          </p:cNvPicPr>
          <p:nvPr/>
        </p:nvPicPr>
        <p:blipFill>
          <a:blip r:embed="rId2" cstate="print"/>
          <a:srcRect l="6711" t="4641" r="6051" b="5616"/>
          <a:stretch>
            <a:fillRect/>
          </a:stretch>
        </p:blipFill>
        <p:spPr bwMode="auto">
          <a:xfrm>
            <a:off x="179512" y="260648"/>
            <a:ext cx="3960440" cy="5331362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0" y="5445224"/>
            <a:ext cx="4211960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0" y="5558462"/>
            <a:ext cx="442798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Святитель Иоанн Милостивый патриарх Александрийский</a:t>
            </a:r>
            <a:endParaRPr kumimoji="0" lang="ru-RU" sz="20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4823" name="Picture 7" descr="http://itd0.mycdn.me/image?id=849687325465&amp;t=20&amp;plc=WEB&amp;tkn=*kcm728ZVTePwQru6izHFHeyWjxU"/>
          <p:cNvPicPr>
            <a:picLocks noChangeAspect="1" noChangeArrowheads="1"/>
          </p:cNvPicPr>
          <p:nvPr/>
        </p:nvPicPr>
        <p:blipFill>
          <a:blip r:embed="rId3" cstate="print"/>
          <a:srcRect t="1389" r="184" b="1389"/>
          <a:stretch>
            <a:fillRect/>
          </a:stretch>
        </p:blipFill>
        <p:spPr bwMode="auto">
          <a:xfrm>
            <a:off x="4499992" y="332656"/>
            <a:ext cx="4464496" cy="5040560"/>
          </a:xfrm>
          <a:prstGeom prst="rect">
            <a:avLst/>
          </a:prstGeom>
          <a:noFill/>
        </p:spPr>
      </p:pic>
      <p:sp>
        <p:nvSpPr>
          <p:cNvPr id="34824" name="Rectangle 8"/>
          <p:cNvSpPr>
            <a:spLocks noChangeArrowheads="1"/>
          </p:cNvSpPr>
          <p:nvPr/>
        </p:nvSpPr>
        <p:spPr bwMode="auto">
          <a:xfrm>
            <a:off x="4427984" y="5569858"/>
            <a:ext cx="4427984" cy="64633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Праведный Филарет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Милостивый</a:t>
            </a:r>
            <a:endParaRPr kumimoji="0" lang="ru-RU" sz="20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120</TotalTime>
  <Words>662</Words>
  <Application>Microsoft Office PowerPoint</Application>
  <PresentationFormat>Экран (4:3)</PresentationFormat>
  <Paragraphs>75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hris</cp:lastModifiedBy>
  <cp:revision>15</cp:revision>
  <dcterms:modified xsi:type="dcterms:W3CDTF">2018-02-06T07:19:35Z</dcterms:modified>
</cp:coreProperties>
</file>