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7" r:id="rId1"/>
  </p:sldMasterIdLst>
  <p:notesMasterIdLst>
    <p:notesMasterId r:id="rId28"/>
  </p:notesMasterIdLst>
  <p:sldIdLst>
    <p:sldId id="788" r:id="rId2"/>
    <p:sldId id="784" r:id="rId3"/>
    <p:sldId id="785" r:id="rId4"/>
    <p:sldId id="786" r:id="rId5"/>
    <p:sldId id="787" r:id="rId6"/>
    <p:sldId id="789" r:id="rId7"/>
    <p:sldId id="790" r:id="rId8"/>
    <p:sldId id="791" r:id="rId9"/>
    <p:sldId id="697" r:id="rId10"/>
    <p:sldId id="768" r:id="rId11"/>
    <p:sldId id="769" r:id="rId12"/>
    <p:sldId id="770" r:id="rId13"/>
    <p:sldId id="771" r:id="rId14"/>
    <p:sldId id="773" r:id="rId15"/>
    <p:sldId id="772" r:id="rId16"/>
    <p:sldId id="774" r:id="rId17"/>
    <p:sldId id="775" r:id="rId18"/>
    <p:sldId id="776" r:id="rId19"/>
    <p:sldId id="777" r:id="rId20"/>
    <p:sldId id="778" r:id="rId21"/>
    <p:sldId id="780" r:id="rId22"/>
    <p:sldId id="781" r:id="rId23"/>
    <p:sldId id="782" r:id="rId24"/>
    <p:sldId id="779" r:id="rId25"/>
    <p:sldId id="783" r:id="rId26"/>
    <p:sldId id="792" r:id="rId27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12" userDrawn="1">
          <p15:clr>
            <a:srgbClr val="A4A3A4"/>
          </p15:clr>
        </p15:guide>
        <p15:guide id="2" pos="14830" userDrawn="1">
          <p15:clr>
            <a:srgbClr val="A4A3A4"/>
          </p15:clr>
        </p15:guide>
        <p15:guide id="3" pos="526" userDrawn="1">
          <p15:clr>
            <a:srgbClr val="A4A3A4"/>
          </p15:clr>
        </p15:guide>
        <p15:guide id="5" orient="horz" pos="528" userDrawn="1">
          <p15:clr>
            <a:srgbClr val="A4A3A4"/>
          </p15:clr>
        </p15:guide>
        <p15:guide id="41" pos="7678" userDrawn="1">
          <p15:clr>
            <a:srgbClr val="A4A3A4"/>
          </p15:clr>
        </p15:guide>
        <p15:guide id="46" orient="horz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9999"/>
    <a:srgbClr val="54AEC9"/>
    <a:srgbClr val="06919A"/>
    <a:srgbClr val="242C35"/>
    <a:srgbClr val="B8B8B8"/>
    <a:srgbClr val="566A86"/>
    <a:srgbClr val="525252"/>
    <a:srgbClr val="0E80C9"/>
    <a:srgbClr val="414E5E"/>
    <a:srgbClr val="3845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5" autoAdjust="0"/>
    <p:restoredTop sz="95936" autoAdjust="0"/>
  </p:normalViewPr>
  <p:slideViewPr>
    <p:cSldViewPr snapToGrid="0" snapToObjects="1">
      <p:cViewPr varScale="1">
        <p:scale>
          <a:sx n="43" d="100"/>
          <a:sy n="43" d="100"/>
        </p:scale>
        <p:origin x="322" y="72"/>
      </p:cViewPr>
      <p:guideLst>
        <p:guide orient="horz" pos="8112"/>
        <p:guide pos="14830"/>
        <p:guide pos="526"/>
        <p:guide orient="horz" pos="528"/>
        <p:guide pos="7678"/>
        <p:guide orient="horz" pos="43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4" d="100"/>
        <a:sy n="24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35AEA2-073E-4A24-9DF2-4DBDDADE3692}" type="doc">
      <dgm:prSet loTypeId="urn:microsoft.com/office/officeart/2005/8/layout/cycle2" loCatId="cycle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9F5D20-B01D-4301-8F67-06D124B5EB7E}">
      <dgm:prSet phldrT="[Текст]"/>
      <dgm:spPr/>
      <dgm:t>
        <a:bodyPr/>
        <a:lstStyle/>
        <a:p>
          <a:r>
            <a:rPr lang="en-US" dirty="0" smtClean="0"/>
            <a:t>PLAN</a:t>
          </a:r>
          <a:endParaRPr lang="ru-RU" dirty="0"/>
        </a:p>
      </dgm:t>
    </dgm:pt>
    <dgm:pt modelId="{D64CF344-F95F-498D-BF1D-F229C7F99D8D}" type="parTrans" cxnId="{EEA9B0CB-3E3F-4963-B7B7-A45D5925BE0B}">
      <dgm:prSet/>
      <dgm:spPr/>
      <dgm:t>
        <a:bodyPr/>
        <a:lstStyle/>
        <a:p>
          <a:endParaRPr lang="ru-RU"/>
        </a:p>
      </dgm:t>
    </dgm:pt>
    <dgm:pt modelId="{1AE399A4-8A5B-47D3-8693-2FE6096C9CF6}" type="sibTrans" cxnId="{EEA9B0CB-3E3F-4963-B7B7-A45D5925BE0B}">
      <dgm:prSet/>
      <dgm:spPr/>
      <dgm:t>
        <a:bodyPr/>
        <a:lstStyle/>
        <a:p>
          <a:endParaRPr lang="ru-RU"/>
        </a:p>
      </dgm:t>
    </dgm:pt>
    <dgm:pt modelId="{16EF6253-2D0D-446B-BD79-E951D094FB5D}">
      <dgm:prSet phldrT="[Текст]"/>
      <dgm:spPr/>
      <dgm:t>
        <a:bodyPr/>
        <a:lstStyle/>
        <a:p>
          <a:r>
            <a:rPr lang="en-US" dirty="0" smtClean="0"/>
            <a:t>DO</a:t>
          </a:r>
          <a:endParaRPr lang="ru-RU" dirty="0"/>
        </a:p>
      </dgm:t>
    </dgm:pt>
    <dgm:pt modelId="{7642BD27-A7C3-437C-B50B-F1E7BDD2D986}" type="parTrans" cxnId="{8EBF80FD-D8AF-4479-B738-3A1C3D449B49}">
      <dgm:prSet/>
      <dgm:spPr/>
      <dgm:t>
        <a:bodyPr/>
        <a:lstStyle/>
        <a:p>
          <a:endParaRPr lang="ru-RU"/>
        </a:p>
      </dgm:t>
    </dgm:pt>
    <dgm:pt modelId="{8C5DDCF2-9EFF-47E0-9F68-F6E9C4FCDCD4}" type="sibTrans" cxnId="{8EBF80FD-D8AF-4479-B738-3A1C3D449B49}">
      <dgm:prSet/>
      <dgm:spPr/>
      <dgm:t>
        <a:bodyPr/>
        <a:lstStyle/>
        <a:p>
          <a:endParaRPr lang="ru-RU"/>
        </a:p>
      </dgm:t>
    </dgm:pt>
    <dgm:pt modelId="{757326D3-6313-49CB-8996-7678F6B6644C}">
      <dgm:prSet phldrT="[Текст]"/>
      <dgm:spPr/>
      <dgm:t>
        <a:bodyPr/>
        <a:lstStyle/>
        <a:p>
          <a:r>
            <a:rPr lang="en-US" dirty="0" smtClean="0"/>
            <a:t>CHECK</a:t>
          </a:r>
          <a:endParaRPr lang="ru-RU" dirty="0"/>
        </a:p>
      </dgm:t>
    </dgm:pt>
    <dgm:pt modelId="{6C10DBED-E888-4587-814A-A586365E7DFC}" type="parTrans" cxnId="{273BEA13-9443-4432-9584-3BC8D49F1C85}">
      <dgm:prSet/>
      <dgm:spPr/>
      <dgm:t>
        <a:bodyPr/>
        <a:lstStyle/>
        <a:p>
          <a:endParaRPr lang="ru-RU"/>
        </a:p>
      </dgm:t>
    </dgm:pt>
    <dgm:pt modelId="{A46381EF-1EDA-4645-95D0-9EB61CEACB92}" type="sibTrans" cxnId="{273BEA13-9443-4432-9584-3BC8D49F1C85}">
      <dgm:prSet/>
      <dgm:spPr/>
      <dgm:t>
        <a:bodyPr/>
        <a:lstStyle/>
        <a:p>
          <a:endParaRPr lang="ru-RU"/>
        </a:p>
      </dgm:t>
    </dgm:pt>
    <dgm:pt modelId="{76490979-9DBE-4976-9DC6-BDD853AE9E79}">
      <dgm:prSet phldrT="[Текст]"/>
      <dgm:spPr/>
      <dgm:t>
        <a:bodyPr/>
        <a:lstStyle/>
        <a:p>
          <a:r>
            <a:rPr lang="en-US" dirty="0" smtClean="0"/>
            <a:t>ACT</a:t>
          </a:r>
          <a:endParaRPr lang="ru-RU" dirty="0"/>
        </a:p>
      </dgm:t>
    </dgm:pt>
    <dgm:pt modelId="{8DF4CFCB-CAC0-4A5E-A061-B8528C73815B}" type="parTrans" cxnId="{11B55A4A-1BC4-4985-863B-086245FA1385}">
      <dgm:prSet/>
      <dgm:spPr/>
      <dgm:t>
        <a:bodyPr/>
        <a:lstStyle/>
        <a:p>
          <a:endParaRPr lang="ru-RU"/>
        </a:p>
      </dgm:t>
    </dgm:pt>
    <dgm:pt modelId="{36DD42E9-67E7-4351-9DAE-E9B6712EADD3}" type="sibTrans" cxnId="{11B55A4A-1BC4-4985-863B-086245FA1385}">
      <dgm:prSet/>
      <dgm:spPr/>
      <dgm:t>
        <a:bodyPr/>
        <a:lstStyle/>
        <a:p>
          <a:endParaRPr lang="ru-RU"/>
        </a:p>
      </dgm:t>
    </dgm:pt>
    <dgm:pt modelId="{324492AF-32A4-4872-94EF-DAB14CAB375F}" type="pres">
      <dgm:prSet presAssocID="{0835AEA2-073E-4A24-9DF2-4DBDDADE369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7203A9-B441-456A-8185-AC5F3F0390D7}" type="pres">
      <dgm:prSet presAssocID="{779F5D20-B01D-4301-8F67-06D124B5EB7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0EB4EF-1978-433A-90A6-525A99253263}" type="pres">
      <dgm:prSet presAssocID="{1AE399A4-8A5B-47D3-8693-2FE6096C9CF6}" presName="sibTrans" presStyleLbl="sibTrans2D1" presStyleIdx="0" presStyleCnt="4"/>
      <dgm:spPr/>
      <dgm:t>
        <a:bodyPr/>
        <a:lstStyle/>
        <a:p>
          <a:endParaRPr lang="ru-RU"/>
        </a:p>
      </dgm:t>
    </dgm:pt>
    <dgm:pt modelId="{E6748566-E28D-43D3-A284-66F7E231FB62}" type="pres">
      <dgm:prSet presAssocID="{1AE399A4-8A5B-47D3-8693-2FE6096C9CF6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48592914-4D19-47B3-A16B-3858C917E3C7}" type="pres">
      <dgm:prSet presAssocID="{16EF6253-2D0D-446B-BD79-E951D094FB5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6589FD-8CD6-4400-83FB-41C8F6873B93}" type="pres">
      <dgm:prSet presAssocID="{8C5DDCF2-9EFF-47E0-9F68-F6E9C4FCDCD4}" presName="sibTrans" presStyleLbl="sibTrans2D1" presStyleIdx="1" presStyleCnt="4"/>
      <dgm:spPr/>
      <dgm:t>
        <a:bodyPr/>
        <a:lstStyle/>
        <a:p>
          <a:endParaRPr lang="ru-RU"/>
        </a:p>
      </dgm:t>
    </dgm:pt>
    <dgm:pt modelId="{40648D1F-08E3-4E0E-BB93-B7604E3EE931}" type="pres">
      <dgm:prSet presAssocID="{8C5DDCF2-9EFF-47E0-9F68-F6E9C4FCDCD4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9C0E7070-7A73-44FC-B747-CF3178B53D5A}" type="pres">
      <dgm:prSet presAssocID="{757326D3-6313-49CB-8996-7678F6B6644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E8DAB5-B250-4807-954C-AB9152E89A89}" type="pres">
      <dgm:prSet presAssocID="{A46381EF-1EDA-4645-95D0-9EB61CEACB92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9728A40-7C87-4A77-BE74-C3A307AFCC01}" type="pres">
      <dgm:prSet presAssocID="{A46381EF-1EDA-4645-95D0-9EB61CEACB92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86D20BDB-7083-4117-8080-A4280A1336FD}" type="pres">
      <dgm:prSet presAssocID="{76490979-9DBE-4976-9DC6-BDD853AE9E7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49DC6F-FFF9-484C-8829-C7325F9A8E23}" type="pres">
      <dgm:prSet presAssocID="{36DD42E9-67E7-4351-9DAE-E9B6712EADD3}" presName="sibTrans" presStyleLbl="sibTrans2D1" presStyleIdx="3" presStyleCnt="4"/>
      <dgm:spPr/>
      <dgm:t>
        <a:bodyPr/>
        <a:lstStyle/>
        <a:p>
          <a:endParaRPr lang="ru-RU"/>
        </a:p>
      </dgm:t>
    </dgm:pt>
    <dgm:pt modelId="{8E17161A-3E8C-4042-BAE9-71EFCF7493AD}" type="pres">
      <dgm:prSet presAssocID="{36DD42E9-67E7-4351-9DAE-E9B6712EADD3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B1043328-CE35-4D30-8CEE-84FA5AAB998C}" type="presOf" srcId="{A46381EF-1EDA-4645-95D0-9EB61CEACB92}" destId="{99728A40-7C87-4A77-BE74-C3A307AFCC01}" srcOrd="1" destOrd="0" presId="urn:microsoft.com/office/officeart/2005/8/layout/cycle2"/>
    <dgm:cxn modelId="{5F3730FA-EEA2-4CAD-9758-A36824E38F42}" type="presOf" srcId="{36DD42E9-67E7-4351-9DAE-E9B6712EADD3}" destId="{8E17161A-3E8C-4042-BAE9-71EFCF7493AD}" srcOrd="1" destOrd="0" presId="urn:microsoft.com/office/officeart/2005/8/layout/cycle2"/>
    <dgm:cxn modelId="{94738CEB-A1F3-48CE-B906-E3234DF2D089}" type="presOf" srcId="{8C5DDCF2-9EFF-47E0-9F68-F6E9C4FCDCD4}" destId="{A26589FD-8CD6-4400-83FB-41C8F6873B93}" srcOrd="0" destOrd="0" presId="urn:microsoft.com/office/officeart/2005/8/layout/cycle2"/>
    <dgm:cxn modelId="{11B55A4A-1BC4-4985-863B-086245FA1385}" srcId="{0835AEA2-073E-4A24-9DF2-4DBDDADE3692}" destId="{76490979-9DBE-4976-9DC6-BDD853AE9E79}" srcOrd="3" destOrd="0" parTransId="{8DF4CFCB-CAC0-4A5E-A061-B8528C73815B}" sibTransId="{36DD42E9-67E7-4351-9DAE-E9B6712EADD3}"/>
    <dgm:cxn modelId="{8EBF80FD-D8AF-4479-B738-3A1C3D449B49}" srcId="{0835AEA2-073E-4A24-9DF2-4DBDDADE3692}" destId="{16EF6253-2D0D-446B-BD79-E951D094FB5D}" srcOrd="1" destOrd="0" parTransId="{7642BD27-A7C3-437C-B50B-F1E7BDD2D986}" sibTransId="{8C5DDCF2-9EFF-47E0-9F68-F6E9C4FCDCD4}"/>
    <dgm:cxn modelId="{6A84780D-DB0F-4478-AEDF-EAC8549AA160}" type="presOf" srcId="{8C5DDCF2-9EFF-47E0-9F68-F6E9C4FCDCD4}" destId="{40648D1F-08E3-4E0E-BB93-B7604E3EE931}" srcOrd="1" destOrd="0" presId="urn:microsoft.com/office/officeart/2005/8/layout/cycle2"/>
    <dgm:cxn modelId="{29DAFB10-ADD2-49C2-ACD3-D05716C17AC8}" type="presOf" srcId="{A46381EF-1EDA-4645-95D0-9EB61CEACB92}" destId="{EEE8DAB5-B250-4807-954C-AB9152E89A89}" srcOrd="0" destOrd="0" presId="urn:microsoft.com/office/officeart/2005/8/layout/cycle2"/>
    <dgm:cxn modelId="{506206EA-E2B9-4AAF-A5F0-CE6DB3C6D3A9}" type="presOf" srcId="{76490979-9DBE-4976-9DC6-BDD853AE9E79}" destId="{86D20BDB-7083-4117-8080-A4280A1336FD}" srcOrd="0" destOrd="0" presId="urn:microsoft.com/office/officeart/2005/8/layout/cycle2"/>
    <dgm:cxn modelId="{CC59025E-96A0-4A1F-9FB3-F3095DEB57C6}" type="presOf" srcId="{0835AEA2-073E-4A24-9DF2-4DBDDADE3692}" destId="{324492AF-32A4-4872-94EF-DAB14CAB375F}" srcOrd="0" destOrd="0" presId="urn:microsoft.com/office/officeart/2005/8/layout/cycle2"/>
    <dgm:cxn modelId="{4644D4AF-8F95-4E8F-BAC2-6A8936A66B2A}" type="presOf" srcId="{1AE399A4-8A5B-47D3-8693-2FE6096C9CF6}" destId="{E6748566-E28D-43D3-A284-66F7E231FB62}" srcOrd="1" destOrd="0" presId="urn:microsoft.com/office/officeart/2005/8/layout/cycle2"/>
    <dgm:cxn modelId="{2BA389CC-25DB-44EA-AA4A-DE95FF327E98}" type="presOf" srcId="{36DD42E9-67E7-4351-9DAE-E9B6712EADD3}" destId="{BC49DC6F-FFF9-484C-8829-C7325F9A8E23}" srcOrd="0" destOrd="0" presId="urn:microsoft.com/office/officeart/2005/8/layout/cycle2"/>
    <dgm:cxn modelId="{004F5260-8E30-4A29-BE36-28797EA5997A}" type="presOf" srcId="{757326D3-6313-49CB-8996-7678F6B6644C}" destId="{9C0E7070-7A73-44FC-B747-CF3178B53D5A}" srcOrd="0" destOrd="0" presId="urn:microsoft.com/office/officeart/2005/8/layout/cycle2"/>
    <dgm:cxn modelId="{273BEA13-9443-4432-9584-3BC8D49F1C85}" srcId="{0835AEA2-073E-4A24-9DF2-4DBDDADE3692}" destId="{757326D3-6313-49CB-8996-7678F6B6644C}" srcOrd="2" destOrd="0" parTransId="{6C10DBED-E888-4587-814A-A586365E7DFC}" sibTransId="{A46381EF-1EDA-4645-95D0-9EB61CEACB92}"/>
    <dgm:cxn modelId="{1A9EECD3-643A-4234-A7E1-6B26EE15B4FA}" type="presOf" srcId="{779F5D20-B01D-4301-8F67-06D124B5EB7E}" destId="{067203A9-B441-456A-8185-AC5F3F0390D7}" srcOrd="0" destOrd="0" presId="urn:microsoft.com/office/officeart/2005/8/layout/cycle2"/>
    <dgm:cxn modelId="{CAC0C39C-BC2B-4AEE-9D1B-C4A789E5FF68}" type="presOf" srcId="{16EF6253-2D0D-446B-BD79-E951D094FB5D}" destId="{48592914-4D19-47B3-A16B-3858C917E3C7}" srcOrd="0" destOrd="0" presId="urn:microsoft.com/office/officeart/2005/8/layout/cycle2"/>
    <dgm:cxn modelId="{6BF37C53-2165-42A2-93AC-A89B20ABE45F}" type="presOf" srcId="{1AE399A4-8A5B-47D3-8693-2FE6096C9CF6}" destId="{1C0EB4EF-1978-433A-90A6-525A99253263}" srcOrd="0" destOrd="0" presId="urn:microsoft.com/office/officeart/2005/8/layout/cycle2"/>
    <dgm:cxn modelId="{EEA9B0CB-3E3F-4963-B7B7-A45D5925BE0B}" srcId="{0835AEA2-073E-4A24-9DF2-4DBDDADE3692}" destId="{779F5D20-B01D-4301-8F67-06D124B5EB7E}" srcOrd="0" destOrd="0" parTransId="{D64CF344-F95F-498D-BF1D-F229C7F99D8D}" sibTransId="{1AE399A4-8A5B-47D3-8693-2FE6096C9CF6}"/>
    <dgm:cxn modelId="{DEABB2D5-1758-4B85-B9C2-BCA758F9AD7C}" type="presParOf" srcId="{324492AF-32A4-4872-94EF-DAB14CAB375F}" destId="{067203A9-B441-456A-8185-AC5F3F0390D7}" srcOrd="0" destOrd="0" presId="urn:microsoft.com/office/officeart/2005/8/layout/cycle2"/>
    <dgm:cxn modelId="{ED7CEE34-1718-4747-8470-F30E2BA8974C}" type="presParOf" srcId="{324492AF-32A4-4872-94EF-DAB14CAB375F}" destId="{1C0EB4EF-1978-433A-90A6-525A99253263}" srcOrd="1" destOrd="0" presId="urn:microsoft.com/office/officeart/2005/8/layout/cycle2"/>
    <dgm:cxn modelId="{0DEF96A9-3B80-48CD-A791-03FD7B84F9F6}" type="presParOf" srcId="{1C0EB4EF-1978-433A-90A6-525A99253263}" destId="{E6748566-E28D-43D3-A284-66F7E231FB62}" srcOrd="0" destOrd="0" presId="urn:microsoft.com/office/officeart/2005/8/layout/cycle2"/>
    <dgm:cxn modelId="{85DB76D8-15C2-4341-9DD2-52DC17D9EBE6}" type="presParOf" srcId="{324492AF-32A4-4872-94EF-DAB14CAB375F}" destId="{48592914-4D19-47B3-A16B-3858C917E3C7}" srcOrd="2" destOrd="0" presId="urn:microsoft.com/office/officeart/2005/8/layout/cycle2"/>
    <dgm:cxn modelId="{69A1B48A-5B93-4260-B0B0-6510BE884BFB}" type="presParOf" srcId="{324492AF-32A4-4872-94EF-DAB14CAB375F}" destId="{A26589FD-8CD6-4400-83FB-41C8F6873B93}" srcOrd="3" destOrd="0" presId="urn:microsoft.com/office/officeart/2005/8/layout/cycle2"/>
    <dgm:cxn modelId="{39260EAC-7F49-44EC-A8FE-888388B417D4}" type="presParOf" srcId="{A26589FD-8CD6-4400-83FB-41C8F6873B93}" destId="{40648D1F-08E3-4E0E-BB93-B7604E3EE931}" srcOrd="0" destOrd="0" presId="urn:microsoft.com/office/officeart/2005/8/layout/cycle2"/>
    <dgm:cxn modelId="{654C23FD-DF33-4EA5-B4AC-4832632A1D96}" type="presParOf" srcId="{324492AF-32A4-4872-94EF-DAB14CAB375F}" destId="{9C0E7070-7A73-44FC-B747-CF3178B53D5A}" srcOrd="4" destOrd="0" presId="urn:microsoft.com/office/officeart/2005/8/layout/cycle2"/>
    <dgm:cxn modelId="{229AD474-E231-4A25-9537-0450143365B3}" type="presParOf" srcId="{324492AF-32A4-4872-94EF-DAB14CAB375F}" destId="{EEE8DAB5-B250-4807-954C-AB9152E89A89}" srcOrd="5" destOrd="0" presId="urn:microsoft.com/office/officeart/2005/8/layout/cycle2"/>
    <dgm:cxn modelId="{79CB2F73-46D6-446C-A6C6-8593D7A49342}" type="presParOf" srcId="{EEE8DAB5-B250-4807-954C-AB9152E89A89}" destId="{99728A40-7C87-4A77-BE74-C3A307AFCC01}" srcOrd="0" destOrd="0" presId="urn:microsoft.com/office/officeart/2005/8/layout/cycle2"/>
    <dgm:cxn modelId="{6B5EC601-E5A0-4422-98A5-80AB4F0C912D}" type="presParOf" srcId="{324492AF-32A4-4872-94EF-DAB14CAB375F}" destId="{86D20BDB-7083-4117-8080-A4280A1336FD}" srcOrd="6" destOrd="0" presId="urn:microsoft.com/office/officeart/2005/8/layout/cycle2"/>
    <dgm:cxn modelId="{58EA7C66-9B49-4088-ABAC-9E9128C64DA0}" type="presParOf" srcId="{324492AF-32A4-4872-94EF-DAB14CAB375F}" destId="{BC49DC6F-FFF9-484C-8829-C7325F9A8E23}" srcOrd="7" destOrd="0" presId="urn:microsoft.com/office/officeart/2005/8/layout/cycle2"/>
    <dgm:cxn modelId="{8DC3BEAA-729B-479C-8FC4-EBC1A3604495}" type="presParOf" srcId="{BC49DC6F-FFF9-484C-8829-C7325F9A8E23}" destId="{8E17161A-3E8C-4042-BAE9-71EFCF7493A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7203A9-B441-456A-8185-AC5F3F0390D7}">
      <dsp:nvSpPr>
        <dsp:cNvPr id="0" name=""/>
        <dsp:cNvSpPr/>
      </dsp:nvSpPr>
      <dsp:spPr>
        <a:xfrm>
          <a:off x="6053935" y="2290"/>
          <a:ext cx="2966244" cy="29662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PLAN</a:t>
          </a:r>
          <a:endParaRPr lang="ru-RU" sz="5700" kern="1200" dirty="0"/>
        </a:p>
      </dsp:txBody>
      <dsp:txXfrm>
        <a:off x="6488331" y="436686"/>
        <a:ext cx="2097452" cy="2097452"/>
      </dsp:txXfrm>
    </dsp:sp>
    <dsp:sp modelId="{1C0EB4EF-1978-433A-90A6-525A99253263}">
      <dsp:nvSpPr>
        <dsp:cNvPr id="0" name=""/>
        <dsp:cNvSpPr/>
      </dsp:nvSpPr>
      <dsp:spPr>
        <a:xfrm rot="2700000">
          <a:off x="8701412" y="2542323"/>
          <a:ext cx="786219" cy="10011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300" kern="1200"/>
        </a:p>
      </dsp:txBody>
      <dsp:txXfrm>
        <a:off x="8735954" y="2659153"/>
        <a:ext cx="550353" cy="600665"/>
      </dsp:txXfrm>
    </dsp:sp>
    <dsp:sp modelId="{48592914-4D19-47B3-A16B-3858C917E3C7}">
      <dsp:nvSpPr>
        <dsp:cNvPr id="0" name=""/>
        <dsp:cNvSpPr/>
      </dsp:nvSpPr>
      <dsp:spPr>
        <a:xfrm>
          <a:off x="9200332" y="3148687"/>
          <a:ext cx="2966244" cy="29662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DO</a:t>
          </a:r>
          <a:endParaRPr lang="ru-RU" sz="5700" kern="1200" dirty="0"/>
        </a:p>
      </dsp:txBody>
      <dsp:txXfrm>
        <a:off x="9634728" y="3583083"/>
        <a:ext cx="2097452" cy="2097452"/>
      </dsp:txXfrm>
    </dsp:sp>
    <dsp:sp modelId="{A26589FD-8CD6-4400-83FB-41C8F6873B93}">
      <dsp:nvSpPr>
        <dsp:cNvPr id="0" name=""/>
        <dsp:cNvSpPr/>
      </dsp:nvSpPr>
      <dsp:spPr>
        <a:xfrm rot="8100000">
          <a:off x="8732880" y="5688719"/>
          <a:ext cx="786219" cy="10011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300" kern="1200"/>
        </a:p>
      </dsp:txBody>
      <dsp:txXfrm rot="10800000">
        <a:off x="8934204" y="5805549"/>
        <a:ext cx="550353" cy="600665"/>
      </dsp:txXfrm>
    </dsp:sp>
    <dsp:sp modelId="{9C0E7070-7A73-44FC-B747-CF3178B53D5A}">
      <dsp:nvSpPr>
        <dsp:cNvPr id="0" name=""/>
        <dsp:cNvSpPr/>
      </dsp:nvSpPr>
      <dsp:spPr>
        <a:xfrm>
          <a:off x="6053935" y="6295083"/>
          <a:ext cx="2966244" cy="29662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CHECK</a:t>
          </a:r>
          <a:endParaRPr lang="ru-RU" sz="5700" kern="1200" dirty="0"/>
        </a:p>
      </dsp:txBody>
      <dsp:txXfrm>
        <a:off x="6488331" y="6729479"/>
        <a:ext cx="2097452" cy="2097452"/>
      </dsp:txXfrm>
    </dsp:sp>
    <dsp:sp modelId="{EEE8DAB5-B250-4807-954C-AB9152E89A89}">
      <dsp:nvSpPr>
        <dsp:cNvPr id="0" name=""/>
        <dsp:cNvSpPr/>
      </dsp:nvSpPr>
      <dsp:spPr>
        <a:xfrm rot="13500000">
          <a:off x="5586484" y="5720188"/>
          <a:ext cx="786219" cy="10011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300" kern="1200"/>
        </a:p>
      </dsp:txBody>
      <dsp:txXfrm rot="10800000">
        <a:off x="5787808" y="6003800"/>
        <a:ext cx="550353" cy="600665"/>
      </dsp:txXfrm>
    </dsp:sp>
    <dsp:sp modelId="{86D20BDB-7083-4117-8080-A4280A1336FD}">
      <dsp:nvSpPr>
        <dsp:cNvPr id="0" name=""/>
        <dsp:cNvSpPr/>
      </dsp:nvSpPr>
      <dsp:spPr>
        <a:xfrm>
          <a:off x="2907539" y="3148687"/>
          <a:ext cx="2966244" cy="29662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ACT</a:t>
          </a:r>
          <a:endParaRPr lang="ru-RU" sz="5700" kern="1200" dirty="0"/>
        </a:p>
      </dsp:txBody>
      <dsp:txXfrm>
        <a:off x="3341935" y="3583083"/>
        <a:ext cx="2097452" cy="2097452"/>
      </dsp:txXfrm>
    </dsp:sp>
    <dsp:sp modelId="{BC49DC6F-FFF9-484C-8829-C7325F9A8E23}">
      <dsp:nvSpPr>
        <dsp:cNvPr id="0" name=""/>
        <dsp:cNvSpPr/>
      </dsp:nvSpPr>
      <dsp:spPr>
        <a:xfrm rot="18900000">
          <a:off x="5555015" y="2573791"/>
          <a:ext cx="786219" cy="10011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300" kern="1200"/>
        </a:p>
      </dsp:txBody>
      <dsp:txXfrm>
        <a:off x="5589557" y="2857403"/>
        <a:ext cx="550353" cy="600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Lato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Lato Regular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9/23/2018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Lato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Lato Regular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Lato Regular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Lato Regular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Lato Regular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Lato Regular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Lato Regular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D8A9B0-80EF-A34D-B345-E2DEC5501E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02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743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77650" cy="13715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/>
            </a:lvl1pPr>
          </a:lstStyle>
          <a:p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ceholder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7987176" y="4841880"/>
            <a:ext cx="4032242" cy="40322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/>
            </a:lvl1pPr>
          </a:lstStyle>
          <a:p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ceholder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835025" y="3344305"/>
            <a:ext cx="22707600" cy="7606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/>
            </a:lvl1pPr>
          </a:lstStyle>
          <a:p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ceholder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7202150" y="838200"/>
            <a:ext cx="6340475" cy="128777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/>
            </a:lvl1pPr>
          </a:lstStyle>
          <a:p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ceholder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3720213" y="3386215"/>
            <a:ext cx="3927708" cy="70013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/>
            </a:lvl1pPr>
          </a:lstStyle>
          <a:p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ceholder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3227922" y="3527248"/>
            <a:ext cx="5014950" cy="66579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/>
            </a:lvl1pPr>
          </a:lstStyle>
          <a:p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ceholder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8575908" y="5357852"/>
            <a:ext cx="7136635" cy="44888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/>
            </a:lvl1pPr>
          </a:lstStyle>
          <a:p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EE522-A261-BC4B-8D95-915EF53A9062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EBA5B-E5E3-5045-9D76-DE38C7A20B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06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21A69-CE6F-2440-BAE4-5A4B3040CF2A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3AD81-3AD4-9C46-856E-C08CF1183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8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7" r:id="rId2"/>
    <p:sldLayoutId id="2147484075" r:id="rId3"/>
    <p:sldLayoutId id="2147484076" r:id="rId4"/>
    <p:sldLayoutId id="2147484078" r:id="rId5"/>
    <p:sldLayoutId id="2147484079" r:id="rId6"/>
    <p:sldLayoutId id="2147484080" r:id="rId7"/>
    <p:sldLayoutId id="2147484081" r:id="rId8"/>
    <p:sldLayoutId id="2147484082" r:id="rId9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6000" b="0" i="0" kern="1200">
          <a:solidFill>
            <a:schemeClr val="tx1"/>
          </a:solidFill>
          <a:latin typeface="Lato Regular" charset="0"/>
          <a:ea typeface="Lato Regular" charset="0"/>
          <a:cs typeface="Lato Regular" charset="0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4000" b="0" i="0" kern="1200">
          <a:solidFill>
            <a:schemeClr val="tx1"/>
          </a:solidFill>
          <a:latin typeface="Lato Regular" charset="0"/>
          <a:ea typeface="Lato Regular" charset="0"/>
          <a:cs typeface="Lato Regular" charset="0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200" b="0" i="0" kern="1200">
          <a:solidFill>
            <a:schemeClr val="tx1"/>
          </a:solidFill>
          <a:latin typeface="Lato Regular" charset="0"/>
          <a:ea typeface="Lato Regular" charset="0"/>
          <a:cs typeface="Lato Regular" charset="0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Lato Regular" charset="0"/>
          <a:ea typeface="Lato Regular" charset="0"/>
          <a:cs typeface="Lato Regular" charset="0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Lato Regular" charset="0"/>
          <a:ea typeface="Lato Regular" charset="0"/>
          <a:cs typeface="Lato Regular" charset="0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Lato Regular" charset="0"/>
          <a:ea typeface="Lato Regular" charset="0"/>
          <a:cs typeface="Lato Regular" charset="0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10"/>
            <a:ext cx="24377650" cy="1371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/>
          </a:p>
        </p:txBody>
      </p:sp>
      <p:sp>
        <p:nvSpPr>
          <p:cNvPr id="8" name="TextBox 7"/>
          <p:cNvSpPr txBox="1"/>
          <p:nvPr/>
        </p:nvSpPr>
        <p:spPr>
          <a:xfrm>
            <a:off x="4959824" y="7772392"/>
            <a:ext cx="1619329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2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Проектирование эффективных </a:t>
            </a:r>
            <a:r>
              <a:rPr lang="ru-RU" sz="6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региональных моделей управления образовательными организациями</a:t>
            </a:r>
            <a:endParaRPr lang="en-US" sz="62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20533" y="2929466"/>
            <a:ext cx="1286934" cy="78570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0306" y="12319321"/>
            <a:ext cx="14951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Анатолий </a:t>
            </a:r>
            <a:r>
              <a:rPr lang="ru-RU" sz="2400" dirty="0" err="1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Рамонов</a:t>
            </a:r>
            <a:endParaRPr lang="ru-RU" sz="2400" dirty="0" smtClean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Эксперт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Институт проблем образовательной политики «Эврика»</a:t>
            </a:r>
            <a:endParaRPr lang="en-US" sz="24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156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471791" y="1722769"/>
            <a:ext cx="171303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1"/>
                </a:solidFill>
                <a:latin typeface="Helvetica" charset="0"/>
                <a:ea typeface="Helvetica" charset="0"/>
                <a:cs typeface="Helvetica" charset="0"/>
              </a:rPr>
              <a:t>ВЗАИМОДЕЙСТВИЕ ЭЛЕМЕНТОВ СИСТЕМЫ</a:t>
            </a:r>
            <a:endParaRPr lang="en-US" sz="6000" b="1" dirty="0">
              <a:solidFill>
                <a:schemeClr val="accent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19866" y="1"/>
            <a:ext cx="545253" cy="27384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8792306" y="5040923"/>
            <a:ext cx="6796740" cy="110196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Внешняя среда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8792306" y="7028451"/>
            <a:ext cx="6796740" cy="110196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Обратная связь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8792306" y="9015979"/>
            <a:ext cx="6796740" cy="110196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Цели системы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8792306" y="11003507"/>
            <a:ext cx="6796740" cy="110196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Энергия системы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948243" y="6224638"/>
            <a:ext cx="3141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rgbClr val="0070C0"/>
                </a:solidFill>
              </a:rPr>
              <a:t>с</a:t>
            </a:r>
            <a:r>
              <a:rPr lang="ru-RU" i="1" dirty="0" smtClean="0">
                <a:solidFill>
                  <a:srgbClr val="0070C0"/>
                </a:solidFill>
              </a:rPr>
              <a:t>табильна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174098" y="6224638"/>
            <a:ext cx="3141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rgbClr val="C00000"/>
                </a:solidFill>
              </a:rPr>
              <a:t>н</a:t>
            </a:r>
            <a:r>
              <a:rPr lang="ru-RU" i="1" dirty="0" smtClean="0">
                <a:solidFill>
                  <a:srgbClr val="C00000"/>
                </a:solidFill>
              </a:rPr>
              <a:t>естабильна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948243" y="8250034"/>
            <a:ext cx="342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rgbClr val="0070C0"/>
                </a:solidFill>
              </a:rPr>
              <a:t>п</a:t>
            </a:r>
            <a:r>
              <a:rPr lang="ru-RU" i="1" dirty="0" smtClean="0">
                <a:solidFill>
                  <a:srgbClr val="0070C0"/>
                </a:solidFill>
              </a:rPr>
              <a:t>оложительна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174097" y="8250034"/>
            <a:ext cx="3472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C00000"/>
                </a:solidFill>
              </a:rPr>
              <a:t>отрицательна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948243" y="10208721"/>
            <a:ext cx="3141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0070C0"/>
                </a:solidFill>
              </a:rPr>
              <a:t>достигаются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174098" y="10208721"/>
            <a:ext cx="3660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rgbClr val="C00000"/>
                </a:solidFill>
              </a:rPr>
              <a:t>н</a:t>
            </a:r>
            <a:r>
              <a:rPr lang="ru-RU" i="1" dirty="0" smtClean="0">
                <a:solidFill>
                  <a:srgbClr val="C00000"/>
                </a:solidFill>
              </a:rPr>
              <a:t>е достигаются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948243" y="12248536"/>
            <a:ext cx="3141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0070C0"/>
                </a:solidFill>
              </a:rPr>
              <a:t>достаточно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174098" y="12248536"/>
            <a:ext cx="3660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C00000"/>
                </a:solidFill>
              </a:rPr>
              <a:t>недостаточно</a:t>
            </a:r>
            <a:endParaRPr lang="ru-RU" i="1" dirty="0">
              <a:solidFill>
                <a:srgbClr val="C00000"/>
              </a:solidFill>
            </a:endParaRPr>
          </a:p>
        </p:txBody>
      </p:sp>
      <p:cxnSp>
        <p:nvCxnSpPr>
          <p:cNvPr id="35" name="Скругленная соединительная линия 34"/>
          <p:cNvCxnSpPr>
            <a:stCxn id="8" idx="1"/>
          </p:cNvCxnSpPr>
          <p:nvPr/>
        </p:nvCxnSpPr>
        <p:spPr>
          <a:xfrm rot="10800000" flipV="1">
            <a:off x="6318737" y="6547803"/>
            <a:ext cx="1629506" cy="202539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Скругленная соединительная линия 36"/>
          <p:cNvCxnSpPr>
            <a:stCxn id="28" idx="1"/>
          </p:cNvCxnSpPr>
          <p:nvPr/>
        </p:nvCxnSpPr>
        <p:spPr>
          <a:xfrm rot="10800000" flipV="1">
            <a:off x="6675185" y="8573199"/>
            <a:ext cx="1273059" cy="152485"/>
          </a:xfrm>
          <a:prstGeom prst="curvedConnector4">
            <a:avLst>
              <a:gd name="adj1" fmla="val 44201"/>
              <a:gd name="adj2" fmla="val -4991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Скругленная соединительная линия 38"/>
          <p:cNvCxnSpPr>
            <a:stCxn id="30" idx="1"/>
          </p:cNvCxnSpPr>
          <p:nvPr/>
        </p:nvCxnSpPr>
        <p:spPr>
          <a:xfrm rot="10800000">
            <a:off x="6675185" y="9461953"/>
            <a:ext cx="1273059" cy="106993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Скругленная соединительная линия 40"/>
          <p:cNvCxnSpPr>
            <a:stCxn id="32" idx="1"/>
          </p:cNvCxnSpPr>
          <p:nvPr/>
        </p:nvCxnSpPr>
        <p:spPr>
          <a:xfrm rot="10800000">
            <a:off x="6318737" y="9614438"/>
            <a:ext cx="1629506" cy="295726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Овал 53"/>
          <p:cNvSpPr/>
          <p:nvPr/>
        </p:nvSpPr>
        <p:spPr>
          <a:xfrm>
            <a:off x="5772504" y="8573198"/>
            <a:ext cx="1008185" cy="1041239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/>
                </a:solidFill>
              </a:rPr>
              <a:t>И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-13313" y="11284602"/>
            <a:ext cx="5370226" cy="164174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Операционная деятельность</a:t>
            </a:r>
            <a:endParaRPr lang="ru-RU" sz="44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19105982" y="11284602"/>
            <a:ext cx="5271667" cy="16417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Проектная деятельность</a:t>
            </a:r>
            <a:endParaRPr lang="ru-RU" sz="44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-44249" y="6236676"/>
            <a:ext cx="5370227" cy="4860615"/>
          </a:xfrm>
          <a:prstGeom prst="rect">
            <a:avLst/>
          </a:prstGeom>
          <a:noFill/>
          <a:ln w="0">
            <a:solidFill>
              <a:schemeClr val="accent1">
                <a:shade val="50000"/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dirty="0" smtClean="0">
                <a:solidFill>
                  <a:schemeClr val="tx2"/>
                </a:solidFill>
              </a:rPr>
              <a:t>Элементы системы повторяют известные действия в порядке, гарантирующем получение надлежащего результата, позволяющего достигать целей в стабильных ограничениях</a:t>
            </a:r>
            <a:endParaRPr lang="ru-RU" sz="3400" dirty="0">
              <a:solidFill>
                <a:schemeClr val="tx2"/>
              </a:solidFill>
            </a:endParaRPr>
          </a:p>
        </p:txBody>
      </p:sp>
      <p:cxnSp>
        <p:nvCxnSpPr>
          <p:cNvPr id="85" name="Скругленная соединительная линия 84"/>
          <p:cNvCxnSpPr>
            <a:stCxn id="54" idx="1"/>
            <a:endCxn id="60" idx="0"/>
          </p:cNvCxnSpPr>
          <p:nvPr/>
        </p:nvCxnSpPr>
        <p:spPr>
          <a:xfrm rot="16200000" flipV="1">
            <a:off x="3036003" y="5841538"/>
            <a:ext cx="2489008" cy="3279284"/>
          </a:xfrm>
          <a:prstGeom prst="curvedConnector3">
            <a:avLst>
              <a:gd name="adj1" fmla="val 17983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Прямоугольник 89"/>
          <p:cNvSpPr/>
          <p:nvPr/>
        </p:nvSpPr>
        <p:spPr>
          <a:xfrm>
            <a:off x="19105982" y="6224638"/>
            <a:ext cx="5271668" cy="4860615"/>
          </a:xfrm>
          <a:prstGeom prst="rect">
            <a:avLst/>
          </a:prstGeom>
          <a:noFill/>
          <a:ln w="0">
            <a:solidFill>
              <a:schemeClr val="accent1">
                <a:shade val="50000"/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dirty="0" smtClean="0">
                <a:solidFill>
                  <a:schemeClr val="tx2"/>
                </a:solidFill>
              </a:rPr>
              <a:t>Элементы системы осуществляют уникальные и неуникальные действия в порядке, подбираемом для создания результата, который бы позволил достичь целей в рамках измененных ограничений</a:t>
            </a:r>
            <a:endParaRPr lang="ru-RU" sz="3400" dirty="0">
              <a:solidFill>
                <a:schemeClr val="tx2"/>
              </a:solidFill>
            </a:endParaRPr>
          </a:p>
        </p:txBody>
      </p:sp>
      <p:cxnSp>
        <p:nvCxnSpPr>
          <p:cNvPr id="96" name="Скругленная соединительная линия 95"/>
          <p:cNvCxnSpPr>
            <a:stCxn id="27" idx="3"/>
            <a:endCxn id="90" idx="0"/>
          </p:cNvCxnSpPr>
          <p:nvPr/>
        </p:nvCxnSpPr>
        <p:spPr>
          <a:xfrm flipV="1">
            <a:off x="16315882" y="6224638"/>
            <a:ext cx="5425934" cy="323166"/>
          </a:xfrm>
          <a:prstGeom prst="curvedConnector4">
            <a:avLst>
              <a:gd name="adj1" fmla="val 25711"/>
              <a:gd name="adj2" fmla="val 96880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Скругленная соединительная линия 101"/>
          <p:cNvCxnSpPr>
            <a:stCxn id="29" idx="3"/>
            <a:endCxn id="90" idx="0"/>
          </p:cNvCxnSpPr>
          <p:nvPr/>
        </p:nvCxnSpPr>
        <p:spPr>
          <a:xfrm flipV="1">
            <a:off x="16646772" y="6224638"/>
            <a:ext cx="5095044" cy="2348562"/>
          </a:xfrm>
          <a:prstGeom prst="curvedConnector4">
            <a:avLst>
              <a:gd name="adj1" fmla="val 24133"/>
              <a:gd name="adj2" fmla="val 19558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Скругленная соединительная линия 106"/>
          <p:cNvCxnSpPr>
            <a:stCxn id="31" idx="3"/>
            <a:endCxn id="90" idx="0"/>
          </p:cNvCxnSpPr>
          <p:nvPr/>
        </p:nvCxnSpPr>
        <p:spPr>
          <a:xfrm flipV="1">
            <a:off x="16834342" y="6224638"/>
            <a:ext cx="4907474" cy="4307249"/>
          </a:xfrm>
          <a:prstGeom prst="curvedConnector4">
            <a:avLst>
              <a:gd name="adj1" fmla="val 23145"/>
              <a:gd name="adj2" fmla="val 14014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Скругленная соединительная линия 115"/>
          <p:cNvCxnSpPr>
            <a:stCxn id="33" idx="3"/>
            <a:endCxn id="90" idx="0"/>
          </p:cNvCxnSpPr>
          <p:nvPr/>
        </p:nvCxnSpPr>
        <p:spPr>
          <a:xfrm flipV="1">
            <a:off x="16834342" y="6224638"/>
            <a:ext cx="4907474" cy="6347064"/>
          </a:xfrm>
          <a:prstGeom prst="curvedConnector4">
            <a:avLst>
              <a:gd name="adj1" fmla="val 29356"/>
              <a:gd name="adj2" fmla="val 11727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77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4" grpId="0" animBg="1"/>
      <p:bldP spid="25" grpId="0" animBg="1"/>
      <p:bldP spid="26" grpId="0" animBg="1"/>
      <p:bldP spid="8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54" grpId="0" animBg="1"/>
      <p:bldP spid="58" grpId="0" animBg="1"/>
      <p:bldP spid="59" grpId="0" animBg="1"/>
      <p:bldP spid="60" grpId="0" animBg="1"/>
      <p:bldP spid="9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471791" y="1722769"/>
            <a:ext cx="77089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1"/>
                </a:solidFill>
                <a:latin typeface="Helvetica" charset="0"/>
                <a:ea typeface="Helvetica" charset="0"/>
                <a:cs typeface="Helvetica" charset="0"/>
              </a:rPr>
              <a:t>УПРАВЛЕНИЕ - ЭТО</a:t>
            </a:r>
            <a:endParaRPr lang="en-US" sz="6000" b="1" dirty="0">
              <a:solidFill>
                <a:schemeClr val="accent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19866" y="1"/>
            <a:ext cx="545253" cy="27384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 rot="343726">
            <a:off x="17208554" y="2523882"/>
            <a:ext cx="5973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alibri" panose="020F0502020204030204" pitchFamily="34" charset="0"/>
              <a:buChar char="-"/>
            </a:pPr>
            <a:r>
              <a:rPr lang="ru-RU" sz="4000" i="1" dirty="0" smtClean="0">
                <a:solidFill>
                  <a:srgbClr val="002060"/>
                </a:solidFill>
              </a:rPr>
              <a:t>Действия по достижению целей системой</a:t>
            </a:r>
            <a:endParaRPr lang="ru-RU" sz="4000" i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35260" y="4170186"/>
            <a:ext cx="238646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solidFill>
                  <a:srgbClr val="C00000"/>
                </a:solidFill>
              </a:rPr>
              <a:t>ЦЕЛЬ</a:t>
            </a:r>
            <a:r>
              <a:rPr lang="ru-RU" sz="4600" b="1" dirty="0" smtClean="0">
                <a:solidFill>
                  <a:srgbClr val="002060"/>
                </a:solidFill>
              </a:rPr>
              <a:t> – </a:t>
            </a:r>
            <a:endParaRPr lang="ru-RU" sz="46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5258" y="5471138"/>
            <a:ext cx="21073049" cy="7825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700"/>
              </a:lnSpc>
            </a:pPr>
            <a:r>
              <a:rPr lang="ru-RU" sz="4600" b="1" dirty="0" smtClean="0">
                <a:solidFill>
                  <a:schemeClr val="tx2"/>
                </a:solidFill>
              </a:rPr>
              <a:t>Для того, чтобы достигать целей, как минимум, необходимо:</a:t>
            </a:r>
          </a:p>
          <a:p>
            <a:pPr marL="685800" indent="-685800">
              <a:lnSpc>
                <a:spcPts val="6700"/>
              </a:lnSpc>
              <a:buFont typeface="Wingdings" panose="05000000000000000000" pitchFamily="2" charset="2"/>
              <a:buChar char="ü"/>
            </a:pPr>
            <a:r>
              <a:rPr lang="ru-RU" sz="4600" b="1" dirty="0">
                <a:solidFill>
                  <a:srgbClr val="C00000"/>
                </a:solidFill>
              </a:rPr>
              <a:t>о</a:t>
            </a:r>
            <a:r>
              <a:rPr lang="ru-RU" sz="4600" b="1" dirty="0" smtClean="0">
                <a:solidFill>
                  <a:srgbClr val="C00000"/>
                </a:solidFill>
              </a:rPr>
              <a:t>сознать</a:t>
            </a:r>
            <a:r>
              <a:rPr lang="ru-RU" sz="4600" dirty="0" smtClean="0">
                <a:solidFill>
                  <a:srgbClr val="C00000"/>
                </a:solidFill>
              </a:rPr>
              <a:t> </a:t>
            </a:r>
            <a:r>
              <a:rPr lang="ru-RU" sz="4600" dirty="0" smtClean="0">
                <a:solidFill>
                  <a:schemeClr val="tx2"/>
                </a:solidFill>
              </a:rPr>
              <a:t>цель, т.е.</a:t>
            </a:r>
          </a:p>
          <a:p>
            <a:pPr marL="727075">
              <a:lnSpc>
                <a:spcPts val="6700"/>
              </a:lnSpc>
            </a:pPr>
            <a:r>
              <a:rPr lang="ru-RU" sz="4600" dirty="0">
                <a:solidFill>
                  <a:schemeClr val="tx2"/>
                </a:solidFill>
              </a:rPr>
              <a:t>п</a:t>
            </a:r>
            <a:r>
              <a:rPr lang="ru-RU" sz="4600" dirty="0" smtClean="0">
                <a:solidFill>
                  <a:schemeClr val="tx2"/>
                </a:solidFill>
              </a:rPr>
              <a:t>онять, в чем заключается желаемое состояние</a:t>
            </a:r>
          </a:p>
          <a:p>
            <a:pPr marL="685800" indent="-685800">
              <a:lnSpc>
                <a:spcPts val="6700"/>
              </a:lnSpc>
              <a:buFont typeface="Wingdings" panose="05000000000000000000" pitchFamily="2" charset="2"/>
              <a:buChar char="ü"/>
            </a:pPr>
            <a:r>
              <a:rPr lang="ru-RU" sz="4600" b="1" dirty="0">
                <a:solidFill>
                  <a:srgbClr val="C00000"/>
                </a:solidFill>
              </a:rPr>
              <a:t>и</a:t>
            </a:r>
            <a:r>
              <a:rPr lang="ru-RU" sz="4600" b="1" dirty="0" smtClean="0">
                <a:solidFill>
                  <a:srgbClr val="C00000"/>
                </a:solidFill>
              </a:rPr>
              <a:t>змерять</a:t>
            </a:r>
            <a:r>
              <a:rPr lang="ru-RU" sz="4600" dirty="0" smtClean="0">
                <a:solidFill>
                  <a:srgbClr val="C00000"/>
                </a:solidFill>
              </a:rPr>
              <a:t> </a:t>
            </a:r>
            <a:r>
              <a:rPr lang="ru-RU" sz="4600" dirty="0" smtClean="0">
                <a:solidFill>
                  <a:schemeClr val="tx2"/>
                </a:solidFill>
              </a:rPr>
              <a:t>достижение цели, т.е.</a:t>
            </a:r>
          </a:p>
          <a:p>
            <a:pPr marL="727075">
              <a:lnSpc>
                <a:spcPts val="6700"/>
              </a:lnSpc>
            </a:pPr>
            <a:r>
              <a:rPr lang="ru-RU" sz="4600" dirty="0">
                <a:solidFill>
                  <a:schemeClr val="tx2"/>
                </a:solidFill>
              </a:rPr>
              <a:t>о</a:t>
            </a:r>
            <a:r>
              <a:rPr lang="ru-RU" sz="4600" dirty="0" smtClean="0">
                <a:solidFill>
                  <a:schemeClr val="tx2"/>
                </a:solidFill>
              </a:rPr>
              <a:t>ценивать соответствие текущего состояния желаемому</a:t>
            </a:r>
          </a:p>
          <a:p>
            <a:pPr marL="685800" indent="-685800">
              <a:lnSpc>
                <a:spcPts val="6700"/>
              </a:lnSpc>
              <a:buFont typeface="Wingdings" panose="05000000000000000000" pitchFamily="2" charset="2"/>
              <a:buChar char="ü"/>
            </a:pPr>
            <a:r>
              <a:rPr lang="ru-RU" sz="4600" b="1" dirty="0">
                <a:solidFill>
                  <a:srgbClr val="C00000"/>
                </a:solidFill>
              </a:rPr>
              <a:t>и</a:t>
            </a:r>
            <a:r>
              <a:rPr lang="ru-RU" sz="4600" b="1" dirty="0" smtClean="0">
                <a:solidFill>
                  <a:srgbClr val="C00000"/>
                </a:solidFill>
              </a:rPr>
              <a:t>зменять</a:t>
            </a:r>
            <a:r>
              <a:rPr lang="ru-RU" sz="4600" dirty="0" smtClean="0">
                <a:solidFill>
                  <a:srgbClr val="C00000"/>
                </a:solidFill>
              </a:rPr>
              <a:t> </a:t>
            </a:r>
            <a:r>
              <a:rPr lang="ru-RU" sz="4600" dirty="0" smtClean="0">
                <a:solidFill>
                  <a:schemeClr val="tx2"/>
                </a:solidFill>
              </a:rPr>
              <a:t>состояние, т.е.</a:t>
            </a:r>
          </a:p>
          <a:p>
            <a:pPr marL="727075">
              <a:lnSpc>
                <a:spcPts val="6700"/>
              </a:lnSpc>
            </a:pPr>
            <a:r>
              <a:rPr lang="ru-RU" sz="4600" dirty="0">
                <a:solidFill>
                  <a:schemeClr val="tx2"/>
                </a:solidFill>
              </a:rPr>
              <a:t>п</a:t>
            </a:r>
            <a:r>
              <a:rPr lang="ru-RU" sz="4600" dirty="0" smtClean="0">
                <a:solidFill>
                  <a:schemeClr val="tx2"/>
                </a:solidFill>
              </a:rPr>
              <a:t>ринимать и реализовывать решения, обеспечивающие достижение цели</a:t>
            </a:r>
          </a:p>
          <a:p>
            <a:pPr marL="727075">
              <a:lnSpc>
                <a:spcPts val="6700"/>
              </a:lnSpc>
            </a:pPr>
            <a:endParaRPr lang="ru-RU" sz="4600" dirty="0">
              <a:solidFill>
                <a:schemeClr val="tx2"/>
              </a:solidFill>
            </a:endParaRPr>
          </a:p>
          <a:p>
            <a:pPr marL="727075" algn="ctr">
              <a:lnSpc>
                <a:spcPts val="6700"/>
              </a:lnSpc>
            </a:pPr>
            <a:r>
              <a:rPr lang="ru-RU" sz="4600" b="1" i="1" dirty="0" smtClean="0">
                <a:solidFill>
                  <a:schemeClr val="tx2"/>
                </a:solidFill>
              </a:rPr>
              <a:t>Управление = ответственность за достижение цели</a:t>
            </a:r>
            <a:endParaRPr lang="ru-RU" sz="4600" b="1" i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71791" y="4170185"/>
            <a:ext cx="1228578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>
                <a:solidFill>
                  <a:srgbClr val="002060"/>
                </a:solidFill>
              </a:rPr>
              <a:t>осознанный образ желаемого </a:t>
            </a:r>
            <a:r>
              <a:rPr lang="ru-RU" sz="4600" b="1" dirty="0" smtClean="0">
                <a:solidFill>
                  <a:srgbClr val="002060"/>
                </a:solidFill>
              </a:rPr>
              <a:t>состояния</a:t>
            </a:r>
            <a:endParaRPr lang="ru-RU" sz="4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47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471791" y="1722769"/>
            <a:ext cx="78098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1"/>
                </a:solidFill>
                <a:latin typeface="Helvetica" charset="0"/>
                <a:ea typeface="Helvetica" charset="0"/>
                <a:cs typeface="Helvetica" charset="0"/>
              </a:rPr>
              <a:t>ЦИКЛ УПРАВЛЕНИЯ</a:t>
            </a:r>
            <a:endParaRPr lang="en-US" sz="6000" b="1" dirty="0">
              <a:solidFill>
                <a:schemeClr val="accent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19866" y="1"/>
            <a:ext cx="545253" cy="27384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58054534"/>
              </p:ext>
            </p:extLst>
          </p:nvPr>
        </p:nvGraphicFramePr>
        <p:xfrm>
          <a:off x="4386192" y="3793501"/>
          <a:ext cx="15074116" cy="9263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Соединительная линия уступом 9"/>
          <p:cNvCxnSpPr/>
          <p:nvPr/>
        </p:nvCxnSpPr>
        <p:spPr>
          <a:xfrm rot="10800000">
            <a:off x="4386192" y="6940063"/>
            <a:ext cx="3562054" cy="844061"/>
          </a:xfrm>
          <a:prstGeom prst="bentConnector3">
            <a:avLst>
              <a:gd name="adj1" fmla="val 10002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/>
          <p:nvPr/>
        </p:nvCxnSpPr>
        <p:spPr>
          <a:xfrm flipV="1">
            <a:off x="13340862" y="4548554"/>
            <a:ext cx="3868615" cy="914400"/>
          </a:xfrm>
          <a:prstGeom prst="bentConnector3">
            <a:avLst>
              <a:gd name="adj1" fmla="val 1003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6037169" y="8886092"/>
            <a:ext cx="19460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4225466" y="717244"/>
            <a:ext cx="881575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solidFill>
                  <a:srgbClr val="002060"/>
                </a:solidFill>
              </a:rPr>
              <a:t>Планирование</a:t>
            </a:r>
            <a:endParaRPr lang="ru-RU" sz="3800" dirty="0" smtClean="0">
              <a:solidFill>
                <a:srgbClr val="002060"/>
              </a:solidFill>
            </a:endParaRP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Анализ текущего положения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Постановка целей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Пути достижения целей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Количественные и качественные показатели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Распределение ответственности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8633343" y="7784125"/>
            <a:ext cx="771378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solidFill>
                  <a:srgbClr val="002060"/>
                </a:solidFill>
              </a:rPr>
              <a:t>Осуществление</a:t>
            </a:r>
            <a:endParaRPr lang="ru-RU" sz="3800" dirty="0" smtClean="0">
              <a:solidFill>
                <a:srgbClr val="002060"/>
              </a:solidFill>
            </a:endParaRP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Реализация мер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Апробация и тестирование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H="1">
            <a:off x="7737231" y="11230708"/>
            <a:ext cx="29542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87569" y="10030379"/>
            <a:ext cx="68918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800" b="1" dirty="0" smtClean="0">
                <a:solidFill>
                  <a:srgbClr val="002060"/>
                </a:solidFill>
              </a:rPr>
              <a:t>Контроль</a:t>
            </a:r>
            <a:endParaRPr lang="ru-RU" sz="3800" dirty="0" smtClean="0">
              <a:solidFill>
                <a:srgbClr val="002060"/>
              </a:solidFill>
            </a:endParaRP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Контроль результата на основе </a:t>
            </a:r>
            <a:r>
              <a:rPr lang="en-US" sz="3200" dirty="0" smtClean="0">
                <a:solidFill>
                  <a:srgbClr val="002060"/>
                </a:solidFill>
              </a:rPr>
              <a:t>KPI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Анализ и установление причин отклонений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362289" y="3690439"/>
            <a:ext cx="6961095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solidFill>
                  <a:srgbClr val="002060"/>
                </a:solidFill>
              </a:rPr>
              <a:t>Воздействие</a:t>
            </a:r>
            <a:endParaRPr lang="ru-RU" sz="3800" dirty="0" smtClean="0">
              <a:solidFill>
                <a:srgbClr val="002060"/>
              </a:solidFill>
            </a:endParaRP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Устранение причин отклонений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Внедрение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2060"/>
                </a:solidFill>
              </a:rPr>
              <a:t>Изменения в планировании и распределении ресурсов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5626862" y="10991820"/>
            <a:ext cx="76668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i="1" dirty="0" smtClean="0">
                <a:solidFill>
                  <a:srgbClr val="C00000"/>
                </a:solidFill>
              </a:rPr>
              <a:t>Какие этапы не реализуются или реализуются не полностью?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i="1" dirty="0" smtClean="0">
                <a:solidFill>
                  <a:srgbClr val="C00000"/>
                </a:solidFill>
              </a:rPr>
              <a:t>Что происходит с циклом с течением времени?</a:t>
            </a:r>
            <a:endParaRPr lang="ru-RU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8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32" grpId="0"/>
      <p:bldP spid="41" grpId="0"/>
      <p:bldP spid="45" grpId="0"/>
      <p:bldP spid="46" grpId="0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471791" y="1722769"/>
            <a:ext cx="53038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chemeClr val="accent1"/>
                </a:solidFill>
                <a:latin typeface="Helvetica" charset="0"/>
                <a:ea typeface="Helvetica" charset="0"/>
                <a:cs typeface="Helvetica" charset="0"/>
              </a:rPr>
              <a:t>SMART</a:t>
            </a:r>
            <a:r>
              <a:rPr lang="ru-RU" sz="6000" b="1" dirty="0" smtClean="0">
                <a:solidFill>
                  <a:schemeClr val="accent1"/>
                </a:solidFill>
                <a:latin typeface="Helvetica" charset="0"/>
                <a:ea typeface="Helvetica" charset="0"/>
                <a:cs typeface="Helvetica" charset="0"/>
              </a:rPr>
              <a:t>-ЦЕЛИ</a:t>
            </a:r>
            <a:endParaRPr lang="en-US" sz="6000" b="1" dirty="0">
              <a:solidFill>
                <a:schemeClr val="accent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19866" y="1"/>
            <a:ext cx="545253" cy="27384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Шестиугольник 14"/>
          <p:cNvSpPr/>
          <p:nvPr/>
        </p:nvSpPr>
        <p:spPr>
          <a:xfrm>
            <a:off x="7077393" y="6089819"/>
            <a:ext cx="3348083" cy="2886279"/>
          </a:xfrm>
          <a:prstGeom prst="hexagon">
            <a:avLst/>
          </a:prstGeom>
          <a:solidFill>
            <a:srgbClr val="00B05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0" dirty="0" smtClean="0"/>
              <a:t>M</a:t>
            </a:r>
            <a:endParaRPr lang="ru-RU" sz="7000" dirty="0"/>
          </a:p>
        </p:txBody>
      </p:sp>
      <p:sp>
        <p:nvSpPr>
          <p:cNvPr id="16" name="Шестиугольник 15"/>
          <p:cNvSpPr/>
          <p:nvPr/>
        </p:nvSpPr>
        <p:spPr>
          <a:xfrm>
            <a:off x="4023038" y="7716224"/>
            <a:ext cx="3348083" cy="2886279"/>
          </a:xfrm>
          <a:prstGeom prst="hexagon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0" dirty="0" smtClean="0"/>
              <a:t>S</a:t>
            </a:r>
            <a:endParaRPr lang="ru-RU" sz="7000" dirty="0"/>
          </a:p>
        </p:txBody>
      </p:sp>
      <p:sp>
        <p:nvSpPr>
          <p:cNvPr id="17" name="Шестиугольник 16"/>
          <p:cNvSpPr/>
          <p:nvPr/>
        </p:nvSpPr>
        <p:spPr>
          <a:xfrm>
            <a:off x="10130375" y="7716224"/>
            <a:ext cx="3348083" cy="2886279"/>
          </a:xfrm>
          <a:prstGeom prst="hexagon">
            <a:avLst/>
          </a:prstGeom>
          <a:solidFill>
            <a:schemeClr val="accent6">
              <a:lumMod val="75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0" dirty="0" smtClean="0"/>
              <a:t>A</a:t>
            </a:r>
            <a:endParaRPr lang="ru-RU" sz="7000" dirty="0"/>
          </a:p>
        </p:txBody>
      </p:sp>
      <p:sp>
        <p:nvSpPr>
          <p:cNvPr id="18" name="Шестиугольник 17"/>
          <p:cNvSpPr/>
          <p:nvPr/>
        </p:nvSpPr>
        <p:spPr>
          <a:xfrm>
            <a:off x="13184730" y="6089819"/>
            <a:ext cx="3348083" cy="2886279"/>
          </a:xfrm>
          <a:prstGeom prst="hexagon">
            <a:avLst/>
          </a:prstGeom>
          <a:solidFill>
            <a:schemeClr val="accent2">
              <a:lumMod val="75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0" dirty="0"/>
              <a:t>R</a:t>
            </a:r>
            <a:endParaRPr lang="ru-RU" sz="7000" dirty="0"/>
          </a:p>
        </p:txBody>
      </p:sp>
      <p:sp>
        <p:nvSpPr>
          <p:cNvPr id="19" name="Шестиугольник 18"/>
          <p:cNvSpPr/>
          <p:nvPr/>
        </p:nvSpPr>
        <p:spPr>
          <a:xfrm>
            <a:off x="16237712" y="7716223"/>
            <a:ext cx="3348083" cy="2886279"/>
          </a:xfrm>
          <a:prstGeom prst="hexagon">
            <a:avLst/>
          </a:prstGeom>
          <a:solidFill>
            <a:srgbClr val="00B0F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0" dirty="0"/>
              <a:t>T</a:t>
            </a:r>
            <a:endParaRPr lang="ru-RU" sz="7000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5697079" y="6089819"/>
            <a:ext cx="0" cy="1626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459644" y="3841470"/>
            <a:ext cx="447487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Конкретная</a:t>
            </a:r>
          </a:p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(</a:t>
            </a:r>
            <a:r>
              <a:rPr lang="en-US" sz="3200" dirty="0" smtClean="0">
                <a:solidFill>
                  <a:schemeClr val="tx2"/>
                </a:solidFill>
              </a:rPr>
              <a:t>Specific)</a:t>
            </a:r>
            <a:endParaRPr lang="ru-RU" sz="3200" dirty="0" smtClean="0">
              <a:solidFill>
                <a:schemeClr val="tx2"/>
              </a:solidFill>
            </a:endParaRPr>
          </a:p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- один конкретный результат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40679" y="10818116"/>
            <a:ext cx="50215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Измеримая</a:t>
            </a:r>
            <a:endParaRPr lang="en-US" sz="3200" b="1" dirty="0" smtClean="0">
              <a:solidFill>
                <a:schemeClr val="tx2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(Measurable)</a:t>
            </a:r>
            <a:endParaRPr lang="ru-RU" sz="3200" dirty="0" smtClean="0">
              <a:solidFill>
                <a:schemeClr val="tx2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- </a:t>
            </a:r>
            <a:r>
              <a:rPr lang="ru-RU" sz="3200" dirty="0">
                <a:solidFill>
                  <a:schemeClr val="tx2"/>
                </a:solidFill>
              </a:rPr>
              <a:t>п</a:t>
            </a:r>
            <a:r>
              <a:rPr lang="ru-RU" sz="3200" dirty="0" smtClean="0">
                <a:solidFill>
                  <a:schemeClr val="tx2"/>
                </a:solidFill>
              </a:rPr>
              <a:t>оказатели достижения </a:t>
            </a:r>
            <a:r>
              <a:rPr lang="en-US" sz="3200" dirty="0" smtClean="0">
                <a:solidFill>
                  <a:schemeClr val="tx2"/>
                </a:solidFill>
              </a:rPr>
              <a:t>/</a:t>
            </a:r>
            <a:r>
              <a:rPr lang="ru-RU" sz="3200" dirty="0" smtClean="0">
                <a:solidFill>
                  <a:schemeClr val="tx2"/>
                </a:solidFill>
              </a:rPr>
              <a:t> </a:t>
            </a:r>
            <a:r>
              <a:rPr lang="ru-RU" sz="3200" dirty="0" err="1" smtClean="0">
                <a:solidFill>
                  <a:schemeClr val="tx2"/>
                </a:solidFill>
              </a:rPr>
              <a:t>недостижения</a:t>
            </a:r>
            <a:endParaRPr lang="ru-RU" sz="3200" dirty="0">
              <a:solidFill>
                <a:schemeClr val="tx2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8751434" y="8976099"/>
            <a:ext cx="0" cy="1626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293661" y="3841470"/>
            <a:ext cx="50215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Достижимая</a:t>
            </a:r>
          </a:p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(</a:t>
            </a:r>
            <a:r>
              <a:rPr lang="en-US" sz="3200" dirty="0" smtClean="0">
                <a:solidFill>
                  <a:schemeClr val="tx2"/>
                </a:solidFill>
              </a:rPr>
              <a:t>Achievable)</a:t>
            </a:r>
          </a:p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- </a:t>
            </a:r>
            <a:r>
              <a:rPr lang="ru-RU" sz="3200" dirty="0">
                <a:solidFill>
                  <a:schemeClr val="tx2"/>
                </a:solidFill>
              </a:rPr>
              <a:t>у</a:t>
            </a:r>
            <a:r>
              <a:rPr lang="ru-RU" sz="3200" dirty="0" smtClean="0">
                <a:solidFill>
                  <a:schemeClr val="tx2"/>
                </a:solidFill>
              </a:rPr>
              <a:t>же по силам или в зоне роста</a:t>
            </a:r>
            <a:endParaRPr lang="ru-RU" sz="3200" dirty="0">
              <a:solidFill>
                <a:schemeClr val="tx2"/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11775264" y="6090351"/>
            <a:ext cx="0" cy="1626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14834988" y="8976099"/>
            <a:ext cx="0" cy="1626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324233" y="10818116"/>
            <a:ext cx="50215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Актуальная</a:t>
            </a:r>
          </a:p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(</a:t>
            </a:r>
            <a:r>
              <a:rPr lang="en-US" sz="3200" dirty="0" smtClean="0">
                <a:solidFill>
                  <a:schemeClr val="tx2"/>
                </a:solidFill>
              </a:rPr>
              <a:t>Relevant)</a:t>
            </a:r>
          </a:p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- </a:t>
            </a:r>
            <a:r>
              <a:rPr lang="ru-RU" sz="3200" dirty="0">
                <a:solidFill>
                  <a:schemeClr val="tx2"/>
                </a:solidFill>
              </a:rPr>
              <a:t>н</a:t>
            </a:r>
            <a:r>
              <a:rPr lang="ru-RU" sz="3200" dirty="0" smtClean="0">
                <a:solidFill>
                  <a:schemeClr val="tx2"/>
                </a:solidFill>
              </a:rPr>
              <a:t>ужно ли мне именно это?</a:t>
            </a:r>
            <a:endParaRPr lang="ru-RU" sz="3200" dirty="0">
              <a:solidFill>
                <a:schemeClr val="tx2"/>
              </a:solidFill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17911753" y="6090351"/>
            <a:ext cx="0" cy="1626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400998" y="3841470"/>
            <a:ext cx="50215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Ограниченная во времени</a:t>
            </a:r>
          </a:p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(</a:t>
            </a:r>
            <a:r>
              <a:rPr lang="en-US" sz="3200" dirty="0" smtClean="0">
                <a:solidFill>
                  <a:schemeClr val="tx2"/>
                </a:solidFill>
              </a:rPr>
              <a:t>Time-bound)</a:t>
            </a:r>
          </a:p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- </a:t>
            </a:r>
            <a:r>
              <a:rPr lang="ru-RU" sz="3200" dirty="0" smtClean="0">
                <a:solidFill>
                  <a:schemeClr val="tx2"/>
                </a:solidFill>
              </a:rPr>
              <a:t>когда?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6" name="Дуга 5"/>
          <p:cNvSpPr/>
          <p:nvPr/>
        </p:nvSpPr>
        <p:spPr>
          <a:xfrm rot="14377713">
            <a:off x="11162288" y="4607586"/>
            <a:ext cx="4446462" cy="7470878"/>
          </a:xfrm>
          <a:prstGeom prst="arc">
            <a:avLst>
              <a:gd name="adj1" fmla="val 1802435"/>
              <a:gd name="adj2" fmla="val 21355073"/>
            </a:avLst>
          </a:prstGeom>
          <a:ln w="0">
            <a:solidFill>
              <a:schemeClr val="accent1">
                <a:alpha val="8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Скругленная соединительная линия 8"/>
          <p:cNvCxnSpPr/>
          <p:nvPr/>
        </p:nvCxnSpPr>
        <p:spPr>
          <a:xfrm rot="16200000" flipV="1">
            <a:off x="12665932" y="3458020"/>
            <a:ext cx="2888647" cy="1449472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090031" y="1369216"/>
            <a:ext cx="4892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Разбивайте цель на более мелкие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22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4" grpId="0"/>
      <p:bldP spid="22" grpId="0"/>
      <p:bldP spid="24" grpId="0"/>
      <p:bldP spid="27" grpId="0"/>
      <p:bldP spid="29" grpId="0"/>
      <p:bldP spid="6" grpId="0" animBg="1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471791" y="1722769"/>
            <a:ext cx="133143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1"/>
                </a:solidFill>
                <a:latin typeface="Helvetica" charset="0"/>
                <a:ea typeface="Helvetica" charset="0"/>
                <a:cs typeface="Helvetica" charset="0"/>
              </a:rPr>
              <a:t>ОТ ЛИНЕЙНОГО К НЕЛИНЕЙНОМУ</a:t>
            </a:r>
            <a:endParaRPr lang="en-US" sz="6000" b="1" dirty="0">
              <a:solidFill>
                <a:schemeClr val="accent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19866" y="1"/>
            <a:ext cx="545253" cy="27384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oogle Shape;104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7100" y="6751671"/>
            <a:ext cx="7635969" cy="268081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105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334607" y="4117789"/>
            <a:ext cx="10346539" cy="794857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6;p15"/>
          <p:cNvSpPr/>
          <p:nvPr/>
        </p:nvSpPr>
        <p:spPr>
          <a:xfrm>
            <a:off x="9827240" y="7429033"/>
            <a:ext cx="2677187" cy="132608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02" tIns="91376" rIns="182802" bIns="91376" anchor="ctr" anchorCtr="0">
            <a:noAutofit/>
          </a:bodyPr>
          <a:lstStyle/>
          <a:p>
            <a:pPr algn="ctr"/>
            <a:endParaRPr sz="359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9544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471791" y="1722769"/>
            <a:ext cx="103021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1"/>
                </a:solidFill>
                <a:latin typeface="Helvetica" charset="0"/>
                <a:ea typeface="Helvetica" charset="0"/>
                <a:cs typeface="Helvetica" charset="0"/>
              </a:rPr>
              <a:t>ОТ ИЕРАРХИИ К МАТРИЦЕ</a:t>
            </a:r>
            <a:endParaRPr lang="en-US" sz="6000" b="1" dirty="0">
              <a:solidFill>
                <a:schemeClr val="accent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19866" y="1"/>
            <a:ext cx="545253" cy="27384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Google Shape;112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319866" y="5172785"/>
            <a:ext cx="5357884" cy="5357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113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318523" y="5172785"/>
            <a:ext cx="6871788" cy="5611959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116;p16"/>
          <p:cNvSpPr/>
          <p:nvPr/>
        </p:nvSpPr>
        <p:spPr>
          <a:xfrm>
            <a:off x="10442123" y="7330491"/>
            <a:ext cx="3493404" cy="124064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02" tIns="91376" rIns="182802" bIns="91376" anchor="ctr" anchorCtr="0">
            <a:noAutofit/>
          </a:bodyPr>
          <a:lstStyle/>
          <a:p>
            <a:pPr algn="ctr"/>
            <a:endParaRPr sz="359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100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471791" y="1722769"/>
            <a:ext cx="154450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1"/>
                </a:solidFill>
                <a:latin typeface="Helvetica" charset="0"/>
                <a:ea typeface="Helvetica" charset="0"/>
                <a:cs typeface="Helvetica" charset="0"/>
              </a:rPr>
              <a:t>ДИФФУЗИЯ ИННОВАЦИЙ (Э. РОДЖЕРС)</a:t>
            </a:r>
            <a:endParaRPr lang="en-US" sz="6000" b="1" dirty="0">
              <a:solidFill>
                <a:schemeClr val="accent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19866" y="1"/>
            <a:ext cx="545253" cy="27384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50" t="26955" r="6505" b="12601"/>
          <a:stretch/>
        </p:blipFill>
        <p:spPr>
          <a:xfrm>
            <a:off x="736104" y="4053800"/>
            <a:ext cx="23520122" cy="870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04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471791" y="1722769"/>
            <a:ext cx="105548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1"/>
                </a:solidFill>
                <a:latin typeface="Helvetica" charset="0"/>
                <a:ea typeface="Helvetica" charset="0"/>
                <a:cs typeface="Helvetica" charset="0"/>
              </a:rPr>
              <a:t>КАК ПРОВАЛИТЬ ПРОЕКТ?</a:t>
            </a:r>
            <a:endParaRPr lang="en-US" sz="6000" b="1" dirty="0">
              <a:solidFill>
                <a:schemeClr val="accent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19866" y="1"/>
            <a:ext cx="545253" cy="27384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69719" y="4087814"/>
            <a:ext cx="22339143" cy="11262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lnSpc>
                <a:spcPts val="6700"/>
              </a:lnSpc>
              <a:buFont typeface="Wingdings" panose="05000000000000000000" pitchFamily="2" charset="2"/>
              <a:buChar char="ü"/>
            </a:pPr>
            <a:r>
              <a:rPr lang="ru-RU" sz="4600" b="1" dirty="0" smtClean="0">
                <a:solidFill>
                  <a:srgbClr val="C00000"/>
                </a:solidFill>
              </a:rPr>
              <a:t>Присвоить проекту статус эксперимента</a:t>
            </a:r>
            <a:endParaRPr lang="ru-RU" sz="4600" dirty="0" smtClean="0">
              <a:solidFill>
                <a:schemeClr val="tx2"/>
              </a:solidFill>
            </a:endParaRPr>
          </a:p>
          <a:p>
            <a:pPr marL="727075">
              <a:lnSpc>
                <a:spcPts val="6700"/>
              </a:lnSpc>
            </a:pPr>
            <a:r>
              <a:rPr lang="ru-RU" sz="4600" dirty="0" smtClean="0">
                <a:solidFill>
                  <a:schemeClr val="tx2"/>
                </a:solidFill>
              </a:rPr>
              <a:t>большинство постарается сделать все, чтобы эксперимент стал провальным</a:t>
            </a:r>
          </a:p>
          <a:p>
            <a:pPr marL="685800" indent="-685800">
              <a:lnSpc>
                <a:spcPts val="6700"/>
              </a:lnSpc>
              <a:buFont typeface="Wingdings" panose="05000000000000000000" pitchFamily="2" charset="2"/>
              <a:buChar char="ü"/>
            </a:pPr>
            <a:r>
              <a:rPr lang="ru-RU" sz="4600" b="1" dirty="0" smtClean="0">
                <a:solidFill>
                  <a:srgbClr val="C00000"/>
                </a:solidFill>
              </a:rPr>
              <a:t>Запрашивать большое количество конкретизирующих документов</a:t>
            </a:r>
            <a:endParaRPr lang="ru-RU" sz="4600" dirty="0" smtClean="0">
              <a:solidFill>
                <a:schemeClr val="tx2"/>
              </a:solidFill>
            </a:endParaRPr>
          </a:p>
          <a:p>
            <a:pPr marL="727075">
              <a:lnSpc>
                <a:spcPts val="6700"/>
              </a:lnSpc>
            </a:pPr>
            <a:r>
              <a:rPr lang="ru-RU" sz="4600" dirty="0">
                <a:solidFill>
                  <a:schemeClr val="tx2"/>
                </a:solidFill>
              </a:rPr>
              <a:t>р</a:t>
            </a:r>
            <a:r>
              <a:rPr lang="ru-RU" sz="4600" dirty="0" smtClean="0">
                <a:solidFill>
                  <a:schemeClr val="tx2"/>
                </a:solidFill>
              </a:rPr>
              <a:t>азмытие проекта – он теряет смысл в глазах не только исполнителей, но и автора</a:t>
            </a:r>
          </a:p>
          <a:p>
            <a:pPr marL="685800" indent="-685800">
              <a:lnSpc>
                <a:spcPts val="6700"/>
              </a:lnSpc>
              <a:buFont typeface="Wingdings" panose="05000000000000000000" pitchFamily="2" charset="2"/>
              <a:buChar char="ü"/>
            </a:pPr>
            <a:r>
              <a:rPr lang="ru-RU" sz="4600" b="1" dirty="0" smtClean="0">
                <a:solidFill>
                  <a:srgbClr val="C00000"/>
                </a:solidFill>
              </a:rPr>
              <a:t>«Поэтапное» внедрение</a:t>
            </a:r>
            <a:endParaRPr lang="ru-RU" sz="4600" dirty="0" smtClean="0">
              <a:solidFill>
                <a:schemeClr val="tx2"/>
              </a:solidFill>
            </a:endParaRPr>
          </a:p>
          <a:p>
            <a:pPr marL="727075">
              <a:lnSpc>
                <a:spcPts val="6700"/>
              </a:lnSpc>
            </a:pPr>
            <a:r>
              <a:rPr lang="ru-RU" sz="4600" dirty="0" smtClean="0">
                <a:solidFill>
                  <a:schemeClr val="tx2"/>
                </a:solidFill>
              </a:rPr>
              <a:t>риск неполного внедрения, отсутствие синергии между фазами, элементами</a:t>
            </a:r>
          </a:p>
          <a:p>
            <a:pPr marL="727075" indent="-727075">
              <a:lnSpc>
                <a:spcPts val="6700"/>
              </a:lnSpc>
              <a:buFont typeface="Wingdings" panose="05000000000000000000" pitchFamily="2" charset="2"/>
              <a:buChar char="ü"/>
            </a:pPr>
            <a:r>
              <a:rPr lang="ru-RU" sz="4600" b="1" dirty="0" smtClean="0">
                <a:solidFill>
                  <a:srgbClr val="C00000"/>
                </a:solidFill>
              </a:rPr>
              <a:t>Отчетное внедрение</a:t>
            </a:r>
          </a:p>
          <a:p>
            <a:pPr marL="727075">
              <a:lnSpc>
                <a:spcPts val="6700"/>
              </a:lnSpc>
            </a:pPr>
            <a:r>
              <a:rPr lang="ru-RU" sz="4600" dirty="0">
                <a:solidFill>
                  <a:schemeClr val="tx2"/>
                </a:solidFill>
              </a:rPr>
              <a:t>в</a:t>
            </a:r>
            <a:r>
              <a:rPr lang="ru-RU" sz="4600" dirty="0" smtClean="0">
                <a:solidFill>
                  <a:schemeClr val="tx2"/>
                </a:solidFill>
              </a:rPr>
              <a:t>недрение до первого отчета перед руководством</a:t>
            </a:r>
            <a:endParaRPr lang="ru-RU" sz="4600" dirty="0">
              <a:solidFill>
                <a:schemeClr val="tx2"/>
              </a:solidFill>
            </a:endParaRPr>
          </a:p>
          <a:p>
            <a:pPr marL="727075" indent="-727075">
              <a:lnSpc>
                <a:spcPts val="6700"/>
              </a:lnSpc>
              <a:buFont typeface="Wingdings" panose="05000000000000000000" pitchFamily="2" charset="2"/>
              <a:buChar char="ü"/>
            </a:pPr>
            <a:r>
              <a:rPr lang="ru-RU" sz="4600" b="1" dirty="0" smtClean="0">
                <a:solidFill>
                  <a:srgbClr val="C00000"/>
                </a:solidFill>
              </a:rPr>
              <a:t>Параллельное внедрение</a:t>
            </a:r>
            <a:endParaRPr lang="ru-RU" sz="4600" b="1" dirty="0">
              <a:solidFill>
                <a:srgbClr val="C00000"/>
              </a:solidFill>
            </a:endParaRPr>
          </a:p>
          <a:p>
            <a:pPr marL="727075">
              <a:lnSpc>
                <a:spcPts val="6700"/>
              </a:lnSpc>
            </a:pPr>
            <a:r>
              <a:rPr lang="ru-RU" sz="4600" dirty="0">
                <a:solidFill>
                  <a:schemeClr val="tx2"/>
                </a:solidFill>
              </a:rPr>
              <a:t>д</a:t>
            </a:r>
            <a:r>
              <a:rPr lang="ru-RU" sz="4600" dirty="0" smtClean="0">
                <a:solidFill>
                  <a:schemeClr val="tx2"/>
                </a:solidFill>
              </a:rPr>
              <a:t>ействие старой системы одновременно с внедрением новой</a:t>
            </a:r>
            <a:endParaRPr lang="ru-RU" sz="4600" dirty="0">
              <a:solidFill>
                <a:schemeClr val="tx2"/>
              </a:solidFill>
            </a:endParaRPr>
          </a:p>
          <a:p>
            <a:pPr>
              <a:lnSpc>
                <a:spcPts val="6700"/>
              </a:lnSpc>
            </a:pPr>
            <a:endParaRPr lang="ru-RU" sz="4600" dirty="0">
              <a:solidFill>
                <a:schemeClr val="tx2"/>
              </a:solidFill>
            </a:endParaRPr>
          </a:p>
          <a:p>
            <a:pPr marL="727075">
              <a:lnSpc>
                <a:spcPts val="6700"/>
              </a:lnSpc>
            </a:pPr>
            <a:endParaRPr lang="ru-RU" sz="4600" dirty="0" smtClean="0">
              <a:solidFill>
                <a:schemeClr val="tx2"/>
              </a:solidFill>
            </a:endParaRPr>
          </a:p>
          <a:p>
            <a:pPr marL="727075">
              <a:lnSpc>
                <a:spcPts val="6700"/>
              </a:lnSpc>
            </a:pPr>
            <a:endParaRPr lang="ru-RU" sz="4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89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471791" y="1722769"/>
            <a:ext cx="1084925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1"/>
                </a:solidFill>
                <a:latin typeface="Helvetica" charset="0"/>
                <a:ea typeface="Helvetica" charset="0"/>
                <a:cs typeface="Helvetica" charset="0"/>
              </a:rPr>
              <a:t>СТАБИЛЬНОСТЬ СИСТЕМЫ</a:t>
            </a:r>
            <a:endParaRPr lang="en-US" sz="6000" b="1" dirty="0">
              <a:solidFill>
                <a:schemeClr val="accent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19866" y="1"/>
            <a:ext cx="545253" cy="27384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69719" y="4087814"/>
            <a:ext cx="22339143" cy="1751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700"/>
              </a:lnSpc>
            </a:pPr>
            <a:r>
              <a:rPr lang="ru-RU" sz="4600" b="1" i="1" dirty="0" smtClean="0">
                <a:solidFill>
                  <a:srgbClr val="C00000"/>
                </a:solidFill>
              </a:rPr>
              <a:t>При сохранении цели и количества энергии, получаемой системой из внешней среды, система стремится сохранить свой способ действия </a:t>
            </a:r>
            <a:endParaRPr lang="ru-RU" sz="4600" i="1" dirty="0" smtClean="0">
              <a:solidFill>
                <a:schemeClr val="tx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7625" y="6494589"/>
            <a:ext cx="5370227" cy="4860615"/>
          </a:xfrm>
          <a:prstGeom prst="rect">
            <a:avLst/>
          </a:prstGeom>
          <a:noFill/>
          <a:ln w="0">
            <a:solidFill>
              <a:schemeClr val="accent1">
                <a:shade val="50000"/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dirty="0" smtClean="0">
                <a:solidFill>
                  <a:schemeClr val="tx2"/>
                </a:solidFill>
              </a:rPr>
              <a:t>Большинство организаций не совершенствуют свою деятельность пока либо окружение системы не начинает угрожать системным конфликтом на уровне надсистемы, либо целостность организации не находится под угрозой</a:t>
            </a:r>
            <a:endParaRPr lang="ru-RU" sz="3400" dirty="0">
              <a:solidFill>
                <a:schemeClr val="tx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484968" y="6506310"/>
            <a:ext cx="5370227" cy="4860615"/>
          </a:xfrm>
          <a:prstGeom prst="rect">
            <a:avLst/>
          </a:prstGeom>
          <a:noFill/>
          <a:ln w="0">
            <a:solidFill>
              <a:schemeClr val="accent1">
                <a:shade val="50000"/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dirty="0" smtClean="0">
                <a:solidFill>
                  <a:schemeClr val="tx2"/>
                </a:solidFill>
              </a:rPr>
              <a:t>Подавляющее большинство проблем в успешно действовавших технических системах вызвано внешними по отношению к системе воздействиями</a:t>
            </a:r>
            <a:endParaRPr lang="ru-RU" sz="3400" dirty="0">
              <a:solidFill>
                <a:schemeClr val="tx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041190" y="6471140"/>
            <a:ext cx="5370227" cy="4860615"/>
          </a:xfrm>
          <a:prstGeom prst="rect">
            <a:avLst/>
          </a:prstGeom>
          <a:noFill/>
          <a:ln w="0">
            <a:solidFill>
              <a:schemeClr val="accent1">
                <a:shade val="50000"/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400" dirty="0" smtClean="0">
                <a:solidFill>
                  <a:schemeClr val="tx2"/>
                </a:solidFill>
              </a:rPr>
              <a:t>Большинство людей не будет стремиться к развитию до тех пор, пока их устраивают условия существования</a:t>
            </a:r>
            <a:endParaRPr lang="ru-RU" sz="34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0509" y="12033723"/>
            <a:ext cx="22339143" cy="892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700"/>
              </a:lnSpc>
            </a:pPr>
            <a:r>
              <a:rPr lang="ru-RU" sz="4600" b="1" i="1" dirty="0" smtClean="0">
                <a:solidFill>
                  <a:schemeClr val="tx2"/>
                </a:solidFill>
              </a:rPr>
              <a:t>У меня есть отличная идея, но ее могут не принять. Что делать?</a:t>
            </a:r>
            <a:endParaRPr lang="ru-RU" sz="4600" i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18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471791" y="1722769"/>
            <a:ext cx="113177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1"/>
                </a:solidFill>
                <a:latin typeface="Helvetica" charset="0"/>
                <a:ea typeface="Helvetica" charset="0"/>
                <a:cs typeface="Helvetica" charset="0"/>
              </a:rPr>
              <a:t>АНАЛИЗ «СТЕЙКХОЛДЕРОВ»</a:t>
            </a:r>
            <a:endParaRPr lang="en-US" sz="6000" b="1" dirty="0">
              <a:solidFill>
                <a:schemeClr val="accent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19866" y="1"/>
            <a:ext cx="545253" cy="27384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Google Shape;181;p23"/>
          <p:cNvCxnSpPr/>
          <p:nvPr/>
        </p:nvCxnSpPr>
        <p:spPr>
          <a:xfrm>
            <a:off x="3116068" y="5309358"/>
            <a:ext cx="18276889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" name="Google Shape;182;p23"/>
          <p:cNvCxnSpPr/>
          <p:nvPr/>
        </p:nvCxnSpPr>
        <p:spPr>
          <a:xfrm>
            <a:off x="3116068" y="6652032"/>
            <a:ext cx="18276889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" name="Google Shape;183;p23"/>
          <p:cNvCxnSpPr/>
          <p:nvPr/>
        </p:nvCxnSpPr>
        <p:spPr>
          <a:xfrm>
            <a:off x="3116068" y="7997882"/>
            <a:ext cx="18276889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" name="Google Shape;184;p23"/>
          <p:cNvCxnSpPr/>
          <p:nvPr/>
        </p:nvCxnSpPr>
        <p:spPr>
          <a:xfrm>
            <a:off x="3116068" y="10689581"/>
            <a:ext cx="18276889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" name="Google Shape;185;p23"/>
          <p:cNvCxnSpPr/>
          <p:nvPr/>
        </p:nvCxnSpPr>
        <p:spPr>
          <a:xfrm>
            <a:off x="6858418" y="5010987"/>
            <a:ext cx="0" cy="737043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" name="Google Shape;186;p23"/>
          <p:cNvCxnSpPr/>
          <p:nvPr/>
        </p:nvCxnSpPr>
        <p:spPr>
          <a:xfrm>
            <a:off x="9680257" y="5010987"/>
            <a:ext cx="0" cy="7345037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7;p23"/>
          <p:cNvCxnSpPr/>
          <p:nvPr/>
        </p:nvCxnSpPr>
        <p:spPr>
          <a:xfrm>
            <a:off x="12476705" y="5010987"/>
            <a:ext cx="0" cy="7345037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9" name="Google Shape;188;p23"/>
          <p:cNvCxnSpPr/>
          <p:nvPr/>
        </p:nvCxnSpPr>
        <p:spPr>
          <a:xfrm>
            <a:off x="15374724" y="5061774"/>
            <a:ext cx="0" cy="7319643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" name="Google Shape;189;p23"/>
          <p:cNvCxnSpPr/>
          <p:nvPr/>
        </p:nvCxnSpPr>
        <p:spPr>
          <a:xfrm>
            <a:off x="18352098" y="5010987"/>
            <a:ext cx="0" cy="7345037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191;p23"/>
          <p:cNvSpPr/>
          <p:nvPr/>
        </p:nvSpPr>
        <p:spPr>
          <a:xfrm>
            <a:off x="7166313" y="4180312"/>
            <a:ext cx="2187007" cy="1253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117" tIns="50837" rIns="127117" bIns="50837" anchor="t" anchorCtr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3000" dirty="0" smtClean="0">
                <a:solidFill>
                  <a:schemeClr val="tx2"/>
                </a:solidFill>
                <a:ea typeface="Arial"/>
                <a:cs typeface="Arial"/>
                <a:sym typeface="Arial"/>
              </a:rPr>
              <a:t>Полностью против</a:t>
            </a:r>
            <a:endParaRPr sz="3000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</a:pPr>
            <a:endParaRPr sz="3000" dirty="0">
              <a:solidFill>
                <a:schemeClr val="tx2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23" name="Google Shape;192;p23"/>
          <p:cNvSpPr/>
          <p:nvPr/>
        </p:nvSpPr>
        <p:spPr>
          <a:xfrm>
            <a:off x="9980634" y="4181865"/>
            <a:ext cx="2123521" cy="1253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117" tIns="50837" rIns="127117" bIns="50837" anchor="t" anchorCtr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3000" dirty="0" smtClean="0">
                <a:solidFill>
                  <a:schemeClr val="tx2"/>
                </a:solidFill>
                <a:ea typeface="Arial"/>
                <a:cs typeface="Arial"/>
                <a:sym typeface="Arial"/>
              </a:rPr>
              <a:t>Умеренно против</a:t>
            </a:r>
            <a:endParaRPr sz="3000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</a:pPr>
            <a:endParaRPr sz="3000" dirty="0">
              <a:solidFill>
                <a:schemeClr val="tx2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24" name="Google Shape;193;p23"/>
          <p:cNvSpPr/>
          <p:nvPr/>
        </p:nvSpPr>
        <p:spPr>
          <a:xfrm>
            <a:off x="12644936" y="4384087"/>
            <a:ext cx="2561558" cy="1253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117" tIns="50837" rIns="127117" bIns="50837" anchor="t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ru-RU" sz="3000" dirty="0" smtClean="0">
                <a:solidFill>
                  <a:schemeClr val="tx2"/>
                </a:solidFill>
                <a:ea typeface="Arial"/>
                <a:cs typeface="Arial"/>
                <a:sym typeface="Arial"/>
              </a:rPr>
              <a:t>Нейтральный</a:t>
            </a:r>
            <a:endParaRPr sz="30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sz="3000" dirty="0">
              <a:solidFill>
                <a:schemeClr val="tx2"/>
              </a:solidFill>
              <a:ea typeface="Arial"/>
              <a:cs typeface="Arial"/>
              <a:sym typeface="Arial"/>
            </a:endParaRPr>
          </a:p>
          <a:p>
            <a:pPr>
              <a:lnSpc>
                <a:spcPct val="90000"/>
              </a:lnSpc>
            </a:pPr>
            <a:endParaRPr sz="3000" dirty="0">
              <a:solidFill>
                <a:schemeClr val="tx2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25" name="Google Shape;194;p23"/>
          <p:cNvSpPr/>
          <p:nvPr/>
        </p:nvSpPr>
        <p:spPr>
          <a:xfrm>
            <a:off x="15374724" y="4187890"/>
            <a:ext cx="3009118" cy="1253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117" tIns="50837" rIns="127117" bIns="50837" anchor="t" anchorCtr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3000" dirty="0" smtClean="0">
                <a:solidFill>
                  <a:schemeClr val="tx2"/>
                </a:solidFill>
                <a:ea typeface="Arial"/>
                <a:cs typeface="Arial"/>
                <a:sym typeface="Arial"/>
              </a:rPr>
              <a:t>Умеренно поддерживает</a:t>
            </a:r>
            <a:endParaRPr sz="3000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</a:pPr>
            <a:endParaRPr sz="3000" dirty="0">
              <a:solidFill>
                <a:schemeClr val="tx2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26" name="Google Shape;195;p23"/>
          <p:cNvSpPr/>
          <p:nvPr/>
        </p:nvSpPr>
        <p:spPr>
          <a:xfrm>
            <a:off x="18383842" y="4183850"/>
            <a:ext cx="2885320" cy="1253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7117" tIns="50837" rIns="127117" bIns="50837" anchor="t" anchorCtr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3000" dirty="0" smtClean="0">
                <a:solidFill>
                  <a:schemeClr val="tx2"/>
                </a:solidFill>
                <a:cs typeface="Arial"/>
                <a:sym typeface="Arial"/>
              </a:rPr>
              <a:t>Полностью поддерживает</a:t>
            </a:r>
            <a:endParaRPr sz="3000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</a:pPr>
            <a:endParaRPr sz="3000" dirty="0">
              <a:solidFill>
                <a:schemeClr val="tx2"/>
              </a:solidFill>
              <a:ea typeface="Arial"/>
              <a:cs typeface="Arial"/>
              <a:sym typeface="Arial"/>
            </a:endParaRPr>
          </a:p>
        </p:txBody>
      </p:sp>
      <p:cxnSp>
        <p:nvCxnSpPr>
          <p:cNvPr id="27" name="Google Shape;196;p23"/>
          <p:cNvCxnSpPr/>
          <p:nvPr/>
        </p:nvCxnSpPr>
        <p:spPr>
          <a:xfrm>
            <a:off x="3116068" y="12035430"/>
            <a:ext cx="18276889" cy="3175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8" name="Google Shape;197;p23"/>
          <p:cNvSpPr txBox="1"/>
          <p:nvPr/>
        </p:nvSpPr>
        <p:spPr>
          <a:xfrm>
            <a:off x="18932973" y="5509331"/>
            <a:ext cx="1013476" cy="1169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02" tIns="91376" rIns="182802" bIns="91376" anchor="t" anchorCtr="0">
            <a:noAutofit/>
          </a:bodyPr>
          <a:lstStyle/>
          <a:p>
            <a:r>
              <a:rPr lang="en-US" sz="6398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✓</a:t>
            </a:r>
            <a:endParaRPr sz="6398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198;p23"/>
          <p:cNvSpPr txBox="1"/>
          <p:nvPr/>
        </p:nvSpPr>
        <p:spPr>
          <a:xfrm>
            <a:off x="16095262" y="6775827"/>
            <a:ext cx="885593" cy="1158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02" tIns="91376" rIns="182802" bIns="91376" anchor="t" anchorCtr="0">
            <a:noAutofit/>
          </a:bodyPr>
          <a:lstStyle/>
          <a:p>
            <a:r>
              <a:rPr lang="en-US" sz="6398">
                <a:solidFill>
                  <a:srgbClr val="FE7F00"/>
                </a:solidFill>
                <a:latin typeface="Calibri"/>
                <a:ea typeface="Calibri"/>
                <a:cs typeface="Calibri"/>
                <a:sym typeface="Calibri"/>
              </a:rPr>
              <a:t>✗</a:t>
            </a:r>
            <a:endParaRPr sz="6398">
              <a:solidFill>
                <a:srgbClr val="FE7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199;p23"/>
          <p:cNvSpPr txBox="1"/>
          <p:nvPr/>
        </p:nvSpPr>
        <p:spPr>
          <a:xfrm>
            <a:off x="10407144" y="9458002"/>
            <a:ext cx="885593" cy="1158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02" tIns="91376" rIns="182802" bIns="91376" anchor="t" anchorCtr="0">
            <a:noAutofit/>
          </a:bodyPr>
          <a:lstStyle/>
          <a:p>
            <a:r>
              <a:rPr lang="en-US" sz="6398">
                <a:solidFill>
                  <a:srgbClr val="FE7F00"/>
                </a:solidFill>
                <a:latin typeface="Calibri"/>
                <a:ea typeface="Calibri"/>
                <a:cs typeface="Calibri"/>
                <a:sym typeface="Calibri"/>
              </a:rPr>
              <a:t>✗</a:t>
            </a:r>
            <a:endParaRPr sz="6398">
              <a:solidFill>
                <a:srgbClr val="FE7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1" name="Google Shape;200;p23"/>
          <p:cNvCxnSpPr/>
          <p:nvPr/>
        </p:nvCxnSpPr>
        <p:spPr>
          <a:xfrm>
            <a:off x="3135112" y="9340559"/>
            <a:ext cx="18276889" cy="3173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201;p23"/>
          <p:cNvSpPr txBox="1"/>
          <p:nvPr/>
        </p:nvSpPr>
        <p:spPr>
          <a:xfrm>
            <a:off x="2805741" y="5349536"/>
            <a:ext cx="4070135" cy="1033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02" tIns="91376" rIns="182802" bIns="91376" anchor="t" anchorCtr="0">
            <a:noAutofit/>
          </a:bodyPr>
          <a:lstStyle/>
          <a:p>
            <a:pPr algn="ctr"/>
            <a:r>
              <a:rPr lang="ru-RU" sz="3400" dirty="0" smtClean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Глава администрации</a:t>
            </a:r>
            <a:endParaRPr sz="3400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202;p23"/>
          <p:cNvSpPr txBox="1"/>
          <p:nvPr/>
        </p:nvSpPr>
        <p:spPr>
          <a:xfrm>
            <a:off x="3349468" y="6955586"/>
            <a:ext cx="3395523" cy="940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02" tIns="91376" rIns="182802" bIns="91376" anchor="t" anchorCtr="0">
            <a:noAutofit/>
          </a:bodyPr>
          <a:lstStyle/>
          <a:p>
            <a:r>
              <a:rPr lang="ru-RU" sz="3400" dirty="0" smtClean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Заместитель 1</a:t>
            </a:r>
            <a:endParaRPr sz="3400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203;p23"/>
          <p:cNvSpPr txBox="1"/>
          <p:nvPr/>
        </p:nvSpPr>
        <p:spPr>
          <a:xfrm>
            <a:off x="3819143" y="8300883"/>
            <a:ext cx="2958333" cy="709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02" tIns="91376" rIns="182802" bIns="91376" anchor="t" anchorCtr="0">
            <a:noAutofit/>
          </a:bodyPr>
          <a:lstStyle/>
          <a:p>
            <a:r>
              <a:rPr lang="ru-RU" sz="3400" dirty="0" smtClean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Педагог 1</a:t>
            </a:r>
            <a:endParaRPr sz="3400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204;p23"/>
          <p:cNvSpPr txBox="1"/>
          <p:nvPr/>
        </p:nvSpPr>
        <p:spPr>
          <a:xfrm>
            <a:off x="3762182" y="9642103"/>
            <a:ext cx="2558383" cy="812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02" tIns="91376" rIns="182802" bIns="91376" anchor="t" anchorCtr="0">
            <a:noAutofit/>
          </a:bodyPr>
          <a:lstStyle/>
          <a:p>
            <a:r>
              <a:rPr lang="ru-RU" sz="3400" dirty="0" smtClean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Родитель 1</a:t>
            </a:r>
            <a:endParaRPr sz="3400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205;p23"/>
          <p:cNvSpPr txBox="1"/>
          <p:nvPr/>
        </p:nvSpPr>
        <p:spPr>
          <a:xfrm>
            <a:off x="3116067" y="10968908"/>
            <a:ext cx="4313704" cy="730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02" tIns="91376" rIns="182802" bIns="91376" anchor="t" anchorCtr="0">
            <a:noAutofit/>
          </a:bodyPr>
          <a:lstStyle/>
          <a:p>
            <a:r>
              <a:rPr lang="ru-RU" sz="3400" dirty="0" smtClean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Глава компании 1</a:t>
            </a:r>
            <a:endParaRPr sz="3400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208;p23"/>
          <p:cNvSpPr txBox="1"/>
          <p:nvPr/>
        </p:nvSpPr>
        <p:spPr>
          <a:xfrm>
            <a:off x="10407144" y="10803851"/>
            <a:ext cx="885593" cy="1158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02" tIns="91376" rIns="182802" bIns="91376" anchor="t" anchorCtr="0">
            <a:noAutofit/>
          </a:bodyPr>
          <a:lstStyle/>
          <a:p>
            <a:r>
              <a:rPr lang="en-US" sz="6398">
                <a:solidFill>
                  <a:srgbClr val="FE7F00"/>
                </a:solidFill>
                <a:latin typeface="Calibri"/>
                <a:ea typeface="Calibri"/>
                <a:cs typeface="Calibri"/>
                <a:sym typeface="Calibri"/>
              </a:rPr>
              <a:t>✗</a:t>
            </a:r>
            <a:endParaRPr sz="6398">
              <a:solidFill>
                <a:srgbClr val="FE7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210;p23"/>
          <p:cNvSpPr txBox="1"/>
          <p:nvPr/>
        </p:nvSpPr>
        <p:spPr>
          <a:xfrm>
            <a:off x="16120656" y="8096283"/>
            <a:ext cx="885593" cy="1158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02" tIns="91376" rIns="182802" bIns="91376" anchor="t" anchorCtr="0">
            <a:noAutofit/>
          </a:bodyPr>
          <a:lstStyle/>
          <a:p>
            <a:r>
              <a:rPr lang="en-US" sz="6398">
                <a:solidFill>
                  <a:srgbClr val="FE7F00"/>
                </a:solidFill>
                <a:latin typeface="Calibri"/>
                <a:ea typeface="Calibri"/>
                <a:cs typeface="Calibri"/>
                <a:sym typeface="Calibri"/>
              </a:rPr>
              <a:t>✗</a:t>
            </a:r>
            <a:endParaRPr sz="6398">
              <a:solidFill>
                <a:srgbClr val="FE7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7022121" y="6750434"/>
            <a:ext cx="2948807" cy="1158572"/>
            <a:chOff x="17022121" y="6750434"/>
            <a:chExt cx="2948807" cy="1158572"/>
          </a:xfrm>
        </p:grpSpPr>
        <p:sp>
          <p:nvSpPr>
            <p:cNvPr id="37" name="Google Shape;206;p23"/>
            <p:cNvSpPr txBox="1"/>
            <p:nvPr/>
          </p:nvSpPr>
          <p:spPr>
            <a:xfrm>
              <a:off x="18964716" y="6750434"/>
              <a:ext cx="1006212" cy="115857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82802" tIns="91376" rIns="182802" bIns="91376" anchor="t" anchorCtr="0">
              <a:noAutofit/>
            </a:bodyPr>
            <a:lstStyle/>
            <a:p>
              <a:r>
                <a:rPr lang="en-US" sz="6398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✓</a:t>
              </a:r>
              <a:endParaRPr sz="6398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43" name="Google Shape;212;p23"/>
            <p:cNvCxnSpPr/>
            <p:nvPr/>
          </p:nvCxnSpPr>
          <p:spPr>
            <a:xfrm>
              <a:off x="17022121" y="7309087"/>
              <a:ext cx="1929897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3" name="Группа 2"/>
          <p:cNvGrpSpPr/>
          <p:nvPr/>
        </p:nvGrpSpPr>
        <p:grpSpPr>
          <a:xfrm>
            <a:off x="17022121" y="8070890"/>
            <a:ext cx="2974200" cy="1158572"/>
            <a:chOff x="17022121" y="8070890"/>
            <a:chExt cx="2974200" cy="1158572"/>
          </a:xfrm>
        </p:grpSpPr>
        <p:sp>
          <p:nvSpPr>
            <p:cNvPr id="42" name="Google Shape;211;p23"/>
            <p:cNvSpPr txBox="1"/>
            <p:nvPr/>
          </p:nvSpPr>
          <p:spPr>
            <a:xfrm>
              <a:off x="18990109" y="8070890"/>
              <a:ext cx="1006212" cy="115857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82802" tIns="91376" rIns="182802" bIns="91376" anchor="t" anchorCtr="0">
              <a:noAutofit/>
            </a:bodyPr>
            <a:lstStyle/>
            <a:p>
              <a:r>
                <a:rPr lang="en-US" sz="6398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✓</a:t>
              </a:r>
              <a:endParaRPr sz="6398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44" name="Google Shape;213;p23"/>
            <p:cNvCxnSpPr/>
            <p:nvPr/>
          </p:nvCxnSpPr>
          <p:spPr>
            <a:xfrm>
              <a:off x="17022121" y="8654937"/>
              <a:ext cx="1929897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4" name="Группа 3"/>
          <p:cNvGrpSpPr/>
          <p:nvPr/>
        </p:nvGrpSpPr>
        <p:grpSpPr>
          <a:xfrm>
            <a:off x="11308609" y="9458002"/>
            <a:ext cx="2821840" cy="1158574"/>
            <a:chOff x="11308609" y="9458002"/>
            <a:chExt cx="2821840" cy="1158574"/>
          </a:xfrm>
        </p:grpSpPr>
        <p:sp>
          <p:nvSpPr>
            <p:cNvPr id="38" name="Google Shape;207;p23"/>
            <p:cNvSpPr txBox="1"/>
            <p:nvPr/>
          </p:nvSpPr>
          <p:spPr>
            <a:xfrm>
              <a:off x="13124237" y="9458002"/>
              <a:ext cx="1006212" cy="11585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82802" tIns="91376" rIns="182802" bIns="91376" anchor="t" anchorCtr="0">
              <a:noAutofit/>
            </a:bodyPr>
            <a:lstStyle/>
            <a:p>
              <a:r>
                <a:rPr lang="en-US" sz="6398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✓</a:t>
              </a:r>
              <a:endParaRPr sz="6398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45" name="Google Shape;214;p23"/>
            <p:cNvCxnSpPr/>
            <p:nvPr/>
          </p:nvCxnSpPr>
          <p:spPr>
            <a:xfrm>
              <a:off x="11308609" y="10026179"/>
              <a:ext cx="1929897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6" name="Группа 5"/>
          <p:cNvGrpSpPr/>
          <p:nvPr/>
        </p:nvGrpSpPr>
        <p:grpSpPr>
          <a:xfrm>
            <a:off x="11308610" y="10803851"/>
            <a:ext cx="5792865" cy="1158574"/>
            <a:chOff x="11308610" y="10803851"/>
            <a:chExt cx="5792865" cy="1158574"/>
          </a:xfrm>
        </p:grpSpPr>
        <p:sp>
          <p:nvSpPr>
            <p:cNvPr id="40" name="Google Shape;209;p23"/>
            <p:cNvSpPr txBox="1"/>
            <p:nvPr/>
          </p:nvSpPr>
          <p:spPr>
            <a:xfrm>
              <a:off x="16095263" y="10803851"/>
              <a:ext cx="1006212" cy="11585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82802" tIns="91376" rIns="182802" bIns="91376" anchor="t" anchorCtr="0">
              <a:noAutofit/>
            </a:bodyPr>
            <a:lstStyle/>
            <a:p>
              <a:r>
                <a:rPr lang="en-US" sz="6398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✓</a:t>
              </a:r>
              <a:endParaRPr sz="6398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46" name="Google Shape;215;p23"/>
            <p:cNvCxnSpPr/>
            <p:nvPr/>
          </p:nvCxnSpPr>
          <p:spPr>
            <a:xfrm>
              <a:off x="11308610" y="11346635"/>
              <a:ext cx="4789826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18152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xmlns="" id="{8EDBD7FF-EBFF-4E67-9C3D-4D68B859099A}"/>
              </a:ext>
            </a:extLst>
          </p:cNvPr>
          <p:cNvCxnSpPr>
            <a:cxnSpLocks/>
          </p:cNvCxnSpPr>
          <p:nvPr/>
        </p:nvCxnSpPr>
        <p:spPr>
          <a:xfrm>
            <a:off x="8557019" y="6944725"/>
            <a:ext cx="0" cy="1654857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>
            <a:off x="2894217" y="7019741"/>
            <a:ext cx="0" cy="1654857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xmlns="" id="{AF8EEB7E-31B8-4745-ABE9-B0E918D45026}"/>
              </a:ext>
            </a:extLst>
          </p:cNvPr>
          <p:cNvCxnSpPr>
            <a:cxnSpLocks/>
          </p:cNvCxnSpPr>
          <p:nvPr/>
        </p:nvCxnSpPr>
        <p:spPr>
          <a:xfrm>
            <a:off x="20810387" y="7563559"/>
            <a:ext cx="17190" cy="1174902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5363" y="3666447"/>
            <a:ext cx="5147878" cy="38971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95975" tIns="95975" rIns="95975" bIns="95975" rtlCol="0" anchor="ctr"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3199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Отбор пилотных регионов на основе двух этапов  и экспертизы заявок</a:t>
            </a:r>
          </a:p>
          <a:p>
            <a:pPr algn="ctr">
              <a:lnSpc>
                <a:spcPct val="107000"/>
              </a:lnSpc>
            </a:pPr>
            <a:endParaRPr lang="ru-RU" sz="3199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2946" y="9532946"/>
            <a:ext cx="6370333" cy="32272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95975" tIns="95975" rIns="95975" bIns="95975" rtlCol="0" anchor="ctr"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3199">
                <a:solidFill>
                  <a:schemeClr val="tx2"/>
                </a:solidFill>
              </a:rPr>
              <a:t>Анализ региональных систем образования на основе информационно-аналитического инструментария</a:t>
            </a:r>
            <a:endParaRPr lang="ru-RU" sz="3199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49499" y="3656577"/>
            <a:ext cx="5938933" cy="39645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95975" tIns="95975" rIns="95975" bIns="95975" rtlCol="0" anchor="ctr"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3199" dirty="0">
                <a:solidFill>
                  <a:schemeClr val="tx2"/>
                </a:solidFill>
              </a:rPr>
              <a:t>Разработка регионами Моделей, разработка нормативно-правовых актов, обеспечивающих реализацию проекта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390163" y="3649804"/>
            <a:ext cx="5299566" cy="39414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95975" tIns="95975" rIns="95975" bIns="95975" rtlCol="0" anchor="ctr">
            <a:noAutofit/>
          </a:bodyPr>
          <a:lstStyle/>
          <a:p>
            <a:pPr algn="ctr"/>
            <a:r>
              <a:rPr lang="ru-RU" sz="3199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Общественные обсуждения предложенных моделей</a:t>
            </a:r>
            <a:endParaRPr lang="ru-RU" sz="3199" dirty="0">
              <a:solidFill>
                <a:schemeClr val="tx2"/>
              </a:solidFill>
            </a:endParaRPr>
          </a:p>
        </p:txBody>
      </p:sp>
      <p:cxnSp>
        <p:nvCxnSpPr>
          <p:cNvPr id="34" name="Прямая соединительная линия 33"/>
          <p:cNvCxnSpPr>
            <a:cxnSpLocks/>
          </p:cNvCxnSpPr>
          <p:nvPr/>
        </p:nvCxnSpPr>
        <p:spPr>
          <a:xfrm>
            <a:off x="14721853" y="7591269"/>
            <a:ext cx="0" cy="1045821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1368852" y="8637091"/>
            <a:ext cx="0" cy="1406407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cxnSpLocks/>
          </p:cNvCxnSpPr>
          <p:nvPr/>
        </p:nvCxnSpPr>
        <p:spPr>
          <a:xfrm>
            <a:off x="18637260" y="8599581"/>
            <a:ext cx="0" cy="1545283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5534731" y="9480891"/>
            <a:ext cx="7300261" cy="3251044"/>
          </a:xfrm>
          <a:prstGeom prst="rect">
            <a:avLst/>
          </a:prstGeom>
          <a:solidFill>
            <a:srgbClr val="FFC000"/>
          </a:solidFill>
        </p:spPr>
        <p:txBody>
          <a:bodyPr wrap="square" lIns="95975" tIns="95975" rIns="95975" bIns="95975" rtlCol="0" anchor="ctr">
            <a:noAutofit/>
          </a:bodyPr>
          <a:lstStyle/>
          <a:p>
            <a:pPr algn="ctr"/>
            <a:r>
              <a:rPr lang="ru-RU" sz="3199" dirty="0">
                <a:solidFill>
                  <a:schemeClr val="tx2"/>
                </a:solidFill>
              </a:rPr>
              <a:t>Доработка нормативно-правовой базы, организационная подготовка к началу передачи учредительства</a:t>
            </a:r>
          </a:p>
        </p:txBody>
      </p:sp>
      <p:sp>
        <p:nvSpPr>
          <p:cNvPr id="41" name="Овал 40"/>
          <p:cNvSpPr/>
          <p:nvPr/>
        </p:nvSpPr>
        <p:spPr>
          <a:xfrm>
            <a:off x="4647051" y="2800747"/>
            <a:ext cx="1284130" cy="128413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3199" dirty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43" name="Овал 42"/>
          <p:cNvSpPr/>
          <p:nvPr/>
        </p:nvSpPr>
        <p:spPr>
          <a:xfrm>
            <a:off x="6297045" y="12064150"/>
            <a:ext cx="1284130" cy="128413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3199" dirty="0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44" name="Овал 43"/>
          <p:cNvSpPr/>
          <p:nvPr/>
        </p:nvSpPr>
        <p:spPr>
          <a:xfrm>
            <a:off x="10870114" y="2812773"/>
            <a:ext cx="1284130" cy="128413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3199" dirty="0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50" name="Овал 49"/>
          <p:cNvSpPr/>
          <p:nvPr/>
        </p:nvSpPr>
        <p:spPr>
          <a:xfrm>
            <a:off x="21117526" y="11999690"/>
            <a:ext cx="1284130" cy="128413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3199" dirty="0">
                <a:solidFill>
                  <a:schemeClr val="bg2"/>
                </a:solidFill>
              </a:rPr>
              <a:t>6</a:t>
            </a:r>
          </a:p>
        </p:txBody>
      </p:sp>
      <p:sp>
        <p:nvSpPr>
          <p:cNvPr id="51" name="Овал 50"/>
          <p:cNvSpPr/>
          <p:nvPr/>
        </p:nvSpPr>
        <p:spPr>
          <a:xfrm>
            <a:off x="16705609" y="2789918"/>
            <a:ext cx="1284130" cy="128413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3199" dirty="0">
                <a:solidFill>
                  <a:schemeClr val="bg2"/>
                </a:solidFill>
              </a:rPr>
              <a:t>5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92246" y="8637086"/>
            <a:ext cx="23205649" cy="0"/>
          </a:xfrm>
          <a:prstGeom prst="line">
            <a:avLst/>
          </a:prstGeom>
          <a:ln w="762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063657" y="9509172"/>
            <a:ext cx="6500691" cy="32510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95975" tIns="95975" rIns="95975" bIns="95975" rtlCol="0" anchor="ctr"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3199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Дистанционные консультации, экспертное сопровождение</a:t>
            </a:r>
          </a:p>
        </p:txBody>
      </p:sp>
      <p:sp>
        <p:nvSpPr>
          <p:cNvPr id="39" name="Овал 38"/>
          <p:cNvSpPr/>
          <p:nvPr/>
        </p:nvSpPr>
        <p:spPr>
          <a:xfrm>
            <a:off x="14004797" y="11992150"/>
            <a:ext cx="1284130" cy="128413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3199" dirty="0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335B6D92-C32C-400D-B297-2D8F56F0ED11}"/>
              </a:ext>
            </a:extLst>
          </p:cNvPr>
          <p:cNvSpPr txBox="1"/>
          <p:nvPr/>
        </p:nvSpPr>
        <p:spPr>
          <a:xfrm>
            <a:off x="18064761" y="3644621"/>
            <a:ext cx="5633130" cy="3992443"/>
          </a:xfrm>
          <a:prstGeom prst="rect">
            <a:avLst/>
          </a:prstGeom>
          <a:solidFill>
            <a:srgbClr val="FFC000"/>
          </a:solidFill>
        </p:spPr>
        <p:txBody>
          <a:bodyPr wrap="square" lIns="95975" tIns="95975" rIns="95975" bIns="95975" rtlCol="0" anchor="ctr">
            <a:noAutofit/>
          </a:bodyPr>
          <a:lstStyle/>
          <a:p>
            <a:pPr algn="ctr"/>
            <a:r>
              <a:rPr lang="ru-RU" sz="3199" b="1" dirty="0">
                <a:solidFill>
                  <a:schemeClr val="tx2"/>
                </a:solidFill>
              </a:rPr>
              <a:t>Начало реализации проекта </a:t>
            </a:r>
            <a:r>
              <a:rPr lang="ru-RU" sz="3199" dirty="0">
                <a:solidFill>
                  <a:schemeClr val="tx2"/>
                </a:solidFill>
              </a:rPr>
              <a:t>– передача полномочий управления, подписание соглашений и т.д. </a:t>
            </a:r>
          </a:p>
          <a:p>
            <a:pPr algn="ctr"/>
            <a:r>
              <a:rPr lang="ru-RU" sz="3199" dirty="0">
                <a:solidFill>
                  <a:schemeClr val="tx2"/>
                </a:solidFill>
              </a:rPr>
              <a:t>(старт проекта в части регионов:  сентябрь 2018 г.)</a:t>
            </a:r>
          </a:p>
        </p:txBody>
      </p:sp>
      <p:sp>
        <p:nvSpPr>
          <p:cNvPr id="63" name="Овал 62"/>
          <p:cNvSpPr/>
          <p:nvPr/>
        </p:nvSpPr>
        <p:spPr>
          <a:xfrm>
            <a:off x="22834990" y="2800747"/>
            <a:ext cx="1284130" cy="128413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3199" dirty="0">
                <a:solidFill>
                  <a:schemeClr val="bg2"/>
                </a:solidFill>
              </a:rPr>
              <a:t>7</a:t>
            </a:r>
          </a:p>
        </p:txBody>
      </p: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xmlns="" id="{A55B9E4B-983D-4F66-BE08-6506B6882F47}"/>
              </a:ext>
            </a:extLst>
          </p:cNvPr>
          <p:cNvCxnSpPr>
            <a:cxnSpLocks/>
            <a:endCxn id="26" idx="0"/>
          </p:cNvCxnSpPr>
          <p:nvPr/>
        </p:nvCxnSpPr>
        <p:spPr>
          <a:xfrm flipH="1">
            <a:off x="3908113" y="8637091"/>
            <a:ext cx="1" cy="895855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оловок 2">
            <a:extLst>
              <a:ext uri="{FF2B5EF4-FFF2-40B4-BE49-F238E27FC236}">
                <a16:creationId xmlns:a16="http://schemas.microsoft.com/office/drawing/2014/main" xmlns="" id="{A9973FB9-30C8-42E9-8603-D6DAC6A1468C}"/>
              </a:ext>
            </a:extLst>
          </p:cNvPr>
          <p:cNvSpPr txBox="1">
            <a:spLocks/>
          </p:cNvSpPr>
          <p:nvPr/>
        </p:nvSpPr>
        <p:spPr>
          <a:xfrm>
            <a:off x="-1" y="-10755"/>
            <a:ext cx="17249035" cy="2525358"/>
          </a:xfrm>
          <a:prstGeom prst="rect">
            <a:avLst/>
          </a:prstGeom>
          <a:solidFill>
            <a:srgbClr val="B4C7E7"/>
          </a:solidFill>
        </p:spPr>
        <p:txBody>
          <a:bodyPr vert="horz" wrap="square" lIns="143963" tIns="143963" rIns="143963" bIns="143963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43172" indent="-8465">
              <a:lnSpc>
                <a:spcPct val="88000"/>
              </a:lnSpc>
            </a:pPr>
            <a:r>
              <a:rPr lang="ru-RU" sz="8531" dirty="0">
                <a:solidFill>
                  <a:schemeClr val="tx2"/>
                </a:solidFill>
                <a:latin typeface="+mn-lt"/>
              </a:rPr>
              <a:t>Реализованные этапы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31535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471791" y="1722769"/>
            <a:ext cx="87296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1"/>
                </a:solidFill>
                <a:latin typeface="Helvetica" charset="0"/>
                <a:ea typeface="Helvetica" charset="0"/>
                <a:cs typeface="Helvetica" charset="0"/>
              </a:rPr>
              <a:t>ПОДХОДЫ И МЕТОДЫ</a:t>
            </a:r>
            <a:endParaRPr lang="en-US" sz="6000" b="1" dirty="0">
              <a:solidFill>
                <a:schemeClr val="accent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19866" y="1"/>
            <a:ext cx="545253" cy="27384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Google Shape;134;p18"/>
          <p:cNvPicPr preferRelativeResize="0"/>
          <p:nvPr/>
        </p:nvPicPr>
        <p:blipFill rotWithShape="1">
          <a:blip r:embed="rId2">
            <a:alphaModFix amt="61000"/>
          </a:blip>
          <a:srcRect/>
          <a:stretch/>
        </p:blipFill>
        <p:spPr>
          <a:xfrm>
            <a:off x="13041318" y="6195776"/>
            <a:ext cx="11336333" cy="6234984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133;p18"/>
          <p:cNvSpPr txBox="1"/>
          <p:nvPr/>
        </p:nvSpPr>
        <p:spPr>
          <a:xfrm>
            <a:off x="2319866" y="5306343"/>
            <a:ext cx="14387166" cy="5723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02" tIns="91376" rIns="182802" bIns="91376" anchor="t" anchorCtr="0">
            <a:noAutofit/>
          </a:bodyPr>
          <a:lstStyle/>
          <a:p>
            <a:pPr marL="914171" indent="-914171">
              <a:buClr>
                <a:schemeClr val="dk1"/>
              </a:buClr>
              <a:buSzPts val="2800"/>
              <a:buFont typeface="Arial"/>
              <a:buChar char="•"/>
            </a:pPr>
            <a:r>
              <a:rPr lang="ru-RU" sz="5599" dirty="0" smtClean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Бережливое производство</a:t>
            </a:r>
            <a:endParaRPr sz="7198" dirty="0">
              <a:solidFill>
                <a:schemeClr val="tx2"/>
              </a:solidFill>
            </a:endParaRPr>
          </a:p>
          <a:p>
            <a:pPr marL="914171" indent="-914171">
              <a:spcBef>
                <a:spcPts val="2399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ru-RU" sz="5599" dirty="0" smtClean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6 Сигм</a:t>
            </a:r>
            <a:endParaRPr sz="7198" dirty="0">
              <a:solidFill>
                <a:schemeClr val="tx2"/>
              </a:solidFill>
            </a:endParaRPr>
          </a:p>
          <a:p>
            <a:pPr marL="914171" indent="-914171">
              <a:spcBef>
                <a:spcPts val="2399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ru-RU" sz="5599" dirty="0" smtClean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Гибкие методологии</a:t>
            </a:r>
          </a:p>
          <a:p>
            <a:pPr marL="914171" indent="-914171">
              <a:spcBef>
                <a:spcPts val="2399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ru-RU" sz="5599" dirty="0" smtClean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«Дизайн-мышление»</a:t>
            </a:r>
            <a:endParaRPr sz="5599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171" indent="-914171">
              <a:spcBef>
                <a:spcPts val="2399"/>
              </a:spcBef>
              <a:buClr>
                <a:schemeClr val="dk1"/>
              </a:buClr>
              <a:buSzPts val="2800"/>
              <a:buFont typeface="Arial"/>
              <a:buChar char="•"/>
            </a:pPr>
            <a:r>
              <a:rPr lang="ru-RU" sz="5599" dirty="0" smtClean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И т.д. </a:t>
            </a:r>
            <a:endParaRPr sz="5599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427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471791" y="1722769"/>
            <a:ext cx="30123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1"/>
                </a:solidFill>
                <a:latin typeface="Helvetica" charset="0"/>
                <a:ea typeface="Helvetica" charset="0"/>
                <a:cs typeface="Helvetica" charset="0"/>
              </a:rPr>
              <a:t>6 СИГМ</a:t>
            </a:r>
            <a:endParaRPr lang="en-US" sz="6000" b="1" dirty="0">
              <a:solidFill>
                <a:schemeClr val="accent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19866" y="1"/>
            <a:ext cx="545253" cy="27384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oogle Shape;141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066584" y="1552860"/>
            <a:ext cx="12825234" cy="81953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1066584" y="4515672"/>
            <a:ext cx="69400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392615" y="3938954"/>
            <a:ext cx="53457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tx2"/>
                </a:solidFill>
              </a:rPr>
              <a:t>Бездефектные «выходы». Отклонение от 0 = дефект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0" name="Google Shape;133;p18"/>
          <p:cNvSpPr txBox="1"/>
          <p:nvPr/>
        </p:nvSpPr>
        <p:spPr>
          <a:xfrm>
            <a:off x="548842" y="5233067"/>
            <a:ext cx="10189496" cy="5723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02" tIns="91376" rIns="182802" bIns="91376" anchor="t" anchorCtr="0">
            <a:noAutofit/>
          </a:bodyPr>
          <a:lstStyle/>
          <a:p>
            <a:pPr>
              <a:buClr>
                <a:schemeClr val="dk1"/>
              </a:buClr>
              <a:buSzPts val="2800"/>
            </a:pPr>
            <a:r>
              <a:rPr lang="ru-RU" sz="4600" b="1" dirty="0" smtClean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Принципы:</a:t>
            </a:r>
          </a:p>
          <a:p>
            <a:pPr>
              <a:buClr>
                <a:schemeClr val="dk1"/>
              </a:buClr>
              <a:buSzPts val="2800"/>
            </a:pPr>
            <a:endParaRPr lang="ru-RU" sz="4600" dirty="0" smtClean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indent="-68580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</a:pPr>
            <a:r>
              <a:rPr lang="ru-RU" sz="4600" dirty="0" smtClean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«Стандартизация всего», конкретные и измеряемые </a:t>
            </a:r>
            <a:r>
              <a:rPr lang="en-US" sz="4600" dirty="0" smtClean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KPI;</a:t>
            </a:r>
            <a:endParaRPr lang="ru-RU" sz="4600" dirty="0" smtClean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indent="-68580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</a:pPr>
            <a:r>
              <a:rPr lang="ru-RU" sz="4600" dirty="0" smtClean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Управление на основе данных, без допущений и предположений;</a:t>
            </a:r>
          </a:p>
          <a:p>
            <a:pPr marL="685800" indent="-68580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</a:pPr>
            <a:r>
              <a:rPr lang="ru-RU" sz="4600" dirty="0" smtClean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Прозрачность внутрикорпоративных барьеров;</a:t>
            </a:r>
          </a:p>
          <a:p>
            <a:pPr marL="685800" indent="-68580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</a:pPr>
            <a:r>
              <a:rPr lang="ru-RU" sz="4600" dirty="0" smtClean="0">
                <a:solidFill>
                  <a:schemeClr val="tx2"/>
                </a:solidFill>
                <a:latin typeface="Calibri"/>
                <a:ea typeface="Calibri"/>
                <a:cs typeface="Calibri"/>
                <a:sym typeface="Calibri"/>
              </a:rPr>
              <a:t>Вовлечение персонала на всех уровнях.</a:t>
            </a:r>
          </a:p>
          <a:p>
            <a:pPr>
              <a:buClr>
                <a:schemeClr val="dk1"/>
              </a:buClr>
              <a:buSzPts val="2800"/>
            </a:pPr>
            <a:endParaRPr sz="4600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557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471791" y="1722769"/>
            <a:ext cx="124308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1"/>
                </a:solidFill>
                <a:latin typeface="Helvetica" charset="0"/>
                <a:ea typeface="Helvetica" charset="0"/>
                <a:cs typeface="Helvetica" charset="0"/>
              </a:rPr>
              <a:t>БЕРЕЖЛИВОЕ ПРОИЗВОДСТВО</a:t>
            </a:r>
            <a:endParaRPr lang="en-US" sz="6000" b="1" dirty="0">
              <a:solidFill>
                <a:schemeClr val="accent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19866" y="1"/>
            <a:ext cx="545253" cy="27384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46285" y="3553725"/>
            <a:ext cx="1887239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>
                <a:solidFill>
                  <a:srgbClr val="002060"/>
                </a:solidFill>
              </a:rPr>
              <a:t>= стремление к устранению «потерь» на всех этапах производства</a:t>
            </a:r>
            <a:endParaRPr lang="en-US" sz="4600" b="1" dirty="0" smtClean="0">
              <a:solidFill>
                <a:srgbClr val="002060"/>
              </a:solidFill>
            </a:endParaRPr>
          </a:p>
          <a:p>
            <a:r>
              <a:rPr lang="en-US" sz="4600" b="1" dirty="0" smtClean="0">
                <a:solidFill>
                  <a:srgbClr val="002060"/>
                </a:solidFill>
              </a:rPr>
              <a:t>= kaizen (</a:t>
            </a:r>
            <a:r>
              <a:rPr lang="ru-RU" sz="4600" b="1" dirty="0" smtClean="0">
                <a:solidFill>
                  <a:srgbClr val="002060"/>
                </a:solidFill>
              </a:rPr>
              <a:t>непрерывное улучшение)</a:t>
            </a:r>
            <a:endParaRPr lang="ru-RU" sz="46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20846462">
            <a:off x="16485496" y="7526335"/>
            <a:ext cx="60488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C00000"/>
                </a:solidFill>
              </a:rPr>
              <a:t>С какими потерями вы сталкиваетесь при управлении?</a:t>
            </a:r>
          </a:p>
        </p:txBody>
      </p:sp>
      <p:sp>
        <p:nvSpPr>
          <p:cNvPr id="13" name="Google Shape;133;p18"/>
          <p:cNvSpPr txBox="1"/>
          <p:nvPr/>
        </p:nvSpPr>
        <p:spPr>
          <a:xfrm>
            <a:off x="1158441" y="5320330"/>
            <a:ext cx="17364021" cy="7802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02" tIns="91376" rIns="182802" bIns="91376" anchor="t" anchorCtr="0">
            <a:noAutofit/>
          </a:bodyPr>
          <a:lstStyle/>
          <a:p>
            <a:pPr marL="1171575" indent="-1077913">
              <a:lnSpc>
                <a:spcPts val="7100"/>
              </a:lnSpc>
              <a:buBlip>
                <a:blip r:embed="rId2"/>
              </a:buBlip>
            </a:pPr>
            <a:r>
              <a:rPr lang="ru-RU" sz="4800" dirty="0">
                <a:solidFill>
                  <a:schemeClr val="tx2"/>
                </a:solidFill>
              </a:rPr>
              <a:t>потери из-за </a:t>
            </a:r>
            <a:r>
              <a:rPr lang="ru-RU" sz="4800" b="1" dirty="0" smtClean="0">
                <a:solidFill>
                  <a:schemeClr val="tx2"/>
                </a:solidFill>
              </a:rPr>
              <a:t>перепроизводства</a:t>
            </a:r>
            <a:endParaRPr lang="ru-RU" sz="4800" dirty="0">
              <a:solidFill>
                <a:schemeClr val="tx2"/>
              </a:solidFill>
            </a:endParaRPr>
          </a:p>
          <a:p>
            <a:pPr marL="1171575" indent="-1077913">
              <a:lnSpc>
                <a:spcPts val="7100"/>
              </a:lnSpc>
              <a:buBlip>
                <a:blip r:embed="rId2"/>
              </a:buBlip>
            </a:pPr>
            <a:r>
              <a:rPr lang="ru-RU" sz="4800" dirty="0">
                <a:solidFill>
                  <a:schemeClr val="tx2"/>
                </a:solidFill>
              </a:rPr>
              <a:t>потери времени из-за </a:t>
            </a:r>
            <a:r>
              <a:rPr lang="ru-RU" sz="4800" b="1" dirty="0" smtClean="0">
                <a:solidFill>
                  <a:schemeClr val="tx2"/>
                </a:solidFill>
              </a:rPr>
              <a:t>ожидания</a:t>
            </a:r>
            <a:endParaRPr lang="ru-RU" sz="4800" b="1" dirty="0">
              <a:solidFill>
                <a:schemeClr val="tx2"/>
              </a:solidFill>
            </a:endParaRPr>
          </a:p>
          <a:p>
            <a:pPr marL="1171575" indent="-1077913">
              <a:lnSpc>
                <a:spcPts val="7100"/>
              </a:lnSpc>
              <a:buBlip>
                <a:blip r:embed="rId2"/>
              </a:buBlip>
            </a:pPr>
            <a:r>
              <a:rPr lang="ru-RU" sz="4800" dirty="0">
                <a:solidFill>
                  <a:schemeClr val="tx2"/>
                </a:solidFill>
              </a:rPr>
              <a:t>потери при </a:t>
            </a:r>
            <a:r>
              <a:rPr lang="ru-RU" sz="4800" b="1" dirty="0">
                <a:solidFill>
                  <a:schemeClr val="tx2"/>
                </a:solidFill>
              </a:rPr>
              <a:t>ненужной </a:t>
            </a:r>
            <a:r>
              <a:rPr lang="ru-RU" sz="4800" b="1" dirty="0" smtClean="0">
                <a:solidFill>
                  <a:schemeClr val="tx2"/>
                </a:solidFill>
              </a:rPr>
              <a:t>транспортировке</a:t>
            </a:r>
            <a:endParaRPr lang="ru-RU" sz="4800" b="1" dirty="0">
              <a:solidFill>
                <a:schemeClr val="tx2"/>
              </a:solidFill>
            </a:endParaRPr>
          </a:p>
          <a:p>
            <a:pPr marL="1171575" indent="-1077913">
              <a:lnSpc>
                <a:spcPts val="7100"/>
              </a:lnSpc>
              <a:buBlip>
                <a:blip r:embed="rId2"/>
              </a:buBlip>
            </a:pPr>
            <a:r>
              <a:rPr lang="ru-RU" sz="4800" dirty="0">
                <a:solidFill>
                  <a:schemeClr val="tx2"/>
                </a:solidFill>
              </a:rPr>
              <a:t>потери из-за </a:t>
            </a:r>
            <a:r>
              <a:rPr lang="ru-RU" sz="4800" b="1" dirty="0">
                <a:solidFill>
                  <a:schemeClr val="tx2"/>
                </a:solidFill>
              </a:rPr>
              <a:t>лишних этапов </a:t>
            </a:r>
            <a:r>
              <a:rPr lang="ru-RU" sz="4800" b="1" dirty="0" smtClean="0">
                <a:solidFill>
                  <a:schemeClr val="tx2"/>
                </a:solidFill>
              </a:rPr>
              <a:t>обработки</a:t>
            </a:r>
            <a:endParaRPr lang="ru-RU" sz="4800" b="1" dirty="0">
              <a:solidFill>
                <a:schemeClr val="tx2"/>
              </a:solidFill>
            </a:endParaRPr>
          </a:p>
          <a:p>
            <a:pPr marL="1171575" indent="-1077913">
              <a:lnSpc>
                <a:spcPts val="7100"/>
              </a:lnSpc>
              <a:buBlip>
                <a:blip r:embed="rId2"/>
              </a:buBlip>
            </a:pPr>
            <a:r>
              <a:rPr lang="ru-RU" sz="4800" dirty="0">
                <a:solidFill>
                  <a:schemeClr val="tx2"/>
                </a:solidFill>
              </a:rPr>
              <a:t>потери из-за </a:t>
            </a:r>
            <a:r>
              <a:rPr lang="ru-RU" sz="4800" b="1" dirty="0">
                <a:solidFill>
                  <a:schemeClr val="tx2"/>
                </a:solidFill>
              </a:rPr>
              <a:t>лишних </a:t>
            </a:r>
            <a:r>
              <a:rPr lang="ru-RU" sz="4800" b="1" dirty="0" smtClean="0">
                <a:solidFill>
                  <a:schemeClr val="tx2"/>
                </a:solidFill>
              </a:rPr>
              <a:t>запасов</a:t>
            </a:r>
            <a:endParaRPr lang="ru-RU" sz="4800" b="1" dirty="0">
              <a:solidFill>
                <a:schemeClr val="tx2"/>
              </a:solidFill>
            </a:endParaRPr>
          </a:p>
          <a:p>
            <a:pPr marL="1171575" indent="-1077913">
              <a:lnSpc>
                <a:spcPts val="7100"/>
              </a:lnSpc>
              <a:buBlip>
                <a:blip r:embed="rId2"/>
              </a:buBlip>
            </a:pPr>
            <a:r>
              <a:rPr lang="ru-RU" sz="4800" dirty="0">
                <a:solidFill>
                  <a:schemeClr val="tx2"/>
                </a:solidFill>
              </a:rPr>
              <a:t>потери из-за </a:t>
            </a:r>
            <a:r>
              <a:rPr lang="ru-RU" sz="4800" b="1" dirty="0">
                <a:solidFill>
                  <a:schemeClr val="tx2"/>
                </a:solidFill>
              </a:rPr>
              <a:t>ненужных </a:t>
            </a:r>
            <a:r>
              <a:rPr lang="ru-RU" sz="4800" b="1" dirty="0" smtClean="0">
                <a:solidFill>
                  <a:schemeClr val="tx2"/>
                </a:solidFill>
              </a:rPr>
              <a:t>перемещений</a:t>
            </a:r>
            <a:endParaRPr lang="ru-RU" sz="4800" b="1" dirty="0">
              <a:solidFill>
                <a:schemeClr val="tx2"/>
              </a:solidFill>
            </a:endParaRPr>
          </a:p>
          <a:p>
            <a:pPr marL="1171575" indent="-1077913">
              <a:lnSpc>
                <a:spcPts val="7100"/>
              </a:lnSpc>
              <a:buBlip>
                <a:blip r:embed="rId2"/>
              </a:buBlip>
            </a:pPr>
            <a:r>
              <a:rPr lang="ru-RU" sz="4800" dirty="0">
                <a:solidFill>
                  <a:schemeClr val="tx2"/>
                </a:solidFill>
              </a:rPr>
              <a:t>потери из-за выпуска </a:t>
            </a:r>
            <a:r>
              <a:rPr lang="ru-RU" sz="4800" b="1" dirty="0">
                <a:solidFill>
                  <a:schemeClr val="tx2"/>
                </a:solidFill>
              </a:rPr>
              <a:t>дефектной </a:t>
            </a:r>
            <a:r>
              <a:rPr lang="ru-RU" sz="4800" b="1" dirty="0" smtClean="0">
                <a:solidFill>
                  <a:schemeClr val="tx2"/>
                </a:solidFill>
              </a:rPr>
              <a:t>продукции</a:t>
            </a:r>
          </a:p>
          <a:p>
            <a:pPr marL="1171575" indent="-1077913">
              <a:lnSpc>
                <a:spcPts val="7100"/>
              </a:lnSpc>
              <a:buBlip>
                <a:blip r:embed="rId2"/>
              </a:buBlip>
            </a:pPr>
            <a:r>
              <a:rPr lang="ru-RU" sz="4800" dirty="0">
                <a:solidFill>
                  <a:schemeClr val="tx2"/>
                </a:solidFill>
              </a:rPr>
              <a:t>п</a:t>
            </a:r>
            <a:r>
              <a:rPr lang="ru-RU" sz="4800" dirty="0" smtClean="0">
                <a:solidFill>
                  <a:schemeClr val="tx2"/>
                </a:solidFill>
              </a:rPr>
              <a:t>отери из-за </a:t>
            </a:r>
            <a:r>
              <a:rPr lang="ru-RU" sz="4800" b="1" dirty="0" smtClean="0">
                <a:solidFill>
                  <a:schemeClr val="tx2"/>
                </a:solidFill>
              </a:rPr>
              <a:t>неиспользованного кадрового потенциала</a:t>
            </a:r>
            <a:endParaRPr lang="ru-RU" sz="4800" b="1" dirty="0">
              <a:solidFill>
                <a:schemeClr val="tx2"/>
              </a:solidFill>
            </a:endParaRPr>
          </a:p>
          <a:p>
            <a:pPr>
              <a:buClr>
                <a:schemeClr val="dk1"/>
              </a:buClr>
              <a:buSzPts val="2800"/>
            </a:pPr>
            <a:endParaRPr sz="4600" dirty="0">
              <a:solidFill>
                <a:schemeClr val="tx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240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471791" y="1722769"/>
            <a:ext cx="48445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chemeClr val="accent1"/>
                </a:solidFill>
                <a:latin typeface="Helvetica" charset="0"/>
                <a:ea typeface="Helvetica" charset="0"/>
                <a:cs typeface="Helvetica" charset="0"/>
              </a:rPr>
              <a:t>POKE-YOKA</a:t>
            </a:r>
            <a:endParaRPr lang="en-US" sz="6000" b="1" dirty="0">
              <a:solidFill>
                <a:schemeClr val="accent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19866" y="1"/>
            <a:ext cx="545253" cy="27384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oogle Shape;290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319866" y="5010545"/>
            <a:ext cx="7863227" cy="5266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291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817975" y="3595162"/>
            <a:ext cx="8129510" cy="81295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61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471791" y="1722769"/>
            <a:ext cx="94752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1"/>
                </a:solidFill>
                <a:latin typeface="Helvetica" charset="0"/>
                <a:ea typeface="Helvetica" charset="0"/>
                <a:cs typeface="Helvetica" charset="0"/>
              </a:rPr>
              <a:t>ГИБКИЕ МЕТОДОЛОГИИ</a:t>
            </a:r>
            <a:endParaRPr lang="en-US" sz="6000" b="1" dirty="0">
              <a:solidFill>
                <a:schemeClr val="accent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19866" y="1"/>
            <a:ext cx="545253" cy="27384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Google Shape;133;p18"/>
          <p:cNvSpPr txBox="1"/>
          <p:nvPr/>
        </p:nvSpPr>
        <p:spPr>
          <a:xfrm>
            <a:off x="1055077" y="4813974"/>
            <a:ext cx="22391077" cy="5723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02" tIns="91376" rIns="182802" bIns="91376" anchor="t" anchorCtr="0">
            <a:noAutofit/>
          </a:bodyPr>
          <a:lstStyle/>
          <a:p>
            <a:r>
              <a:rPr lang="ru-RU" sz="5400" b="1" dirty="0">
                <a:solidFill>
                  <a:schemeClr val="tx2"/>
                </a:solidFill>
              </a:rPr>
              <a:t>Основные </a:t>
            </a:r>
            <a:r>
              <a:rPr lang="ru-RU" sz="5400" b="1" dirty="0" smtClean="0">
                <a:solidFill>
                  <a:schemeClr val="tx2"/>
                </a:solidFill>
              </a:rPr>
              <a:t>идеи</a:t>
            </a:r>
          </a:p>
          <a:p>
            <a:endParaRPr lang="ru-RU" sz="5400" dirty="0">
              <a:solidFill>
                <a:schemeClr val="tx2"/>
              </a:solidFill>
            </a:endParaRPr>
          </a:p>
          <a:p>
            <a:pPr marL="1266825" indent="-117316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5400" dirty="0">
                <a:solidFill>
                  <a:schemeClr val="tx2"/>
                </a:solidFill>
              </a:rPr>
              <a:t>люди и взаимодействие важнее процессов и </a:t>
            </a:r>
            <a:r>
              <a:rPr lang="ru-RU" sz="5400" dirty="0" smtClean="0">
                <a:solidFill>
                  <a:schemeClr val="tx2"/>
                </a:solidFill>
              </a:rPr>
              <a:t>инструментов</a:t>
            </a:r>
            <a:endParaRPr lang="ru-RU" sz="5400" dirty="0">
              <a:solidFill>
                <a:schemeClr val="tx2"/>
              </a:solidFill>
            </a:endParaRPr>
          </a:p>
          <a:p>
            <a:pPr marL="1266825" indent="-117316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5400" dirty="0">
                <a:solidFill>
                  <a:schemeClr val="tx2"/>
                </a:solidFill>
              </a:rPr>
              <a:t>работающий продукт важнее исчерпывающей </a:t>
            </a:r>
            <a:r>
              <a:rPr lang="ru-RU" sz="5400" dirty="0" smtClean="0">
                <a:solidFill>
                  <a:schemeClr val="tx2"/>
                </a:solidFill>
              </a:rPr>
              <a:t>документации</a:t>
            </a:r>
            <a:endParaRPr lang="ru-RU" sz="5400" dirty="0">
              <a:solidFill>
                <a:schemeClr val="tx2"/>
              </a:solidFill>
            </a:endParaRPr>
          </a:p>
          <a:p>
            <a:pPr marL="1266825" indent="-117316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5400" dirty="0">
                <a:solidFill>
                  <a:schemeClr val="tx2"/>
                </a:solidFill>
              </a:rPr>
              <a:t>сотрудничество с заказчиком важнее согласования условий </a:t>
            </a:r>
            <a:r>
              <a:rPr lang="ru-RU" sz="5400" dirty="0" smtClean="0">
                <a:solidFill>
                  <a:schemeClr val="tx2"/>
                </a:solidFill>
              </a:rPr>
              <a:t>контракта</a:t>
            </a:r>
            <a:endParaRPr lang="ru-RU" sz="5400" dirty="0">
              <a:solidFill>
                <a:schemeClr val="tx2"/>
              </a:solidFill>
            </a:endParaRPr>
          </a:p>
          <a:p>
            <a:pPr marL="1266825" indent="-117316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5400" dirty="0">
                <a:solidFill>
                  <a:schemeClr val="tx2"/>
                </a:solidFill>
              </a:rPr>
              <a:t>готовность к изменениям важнее следования первоначальному </a:t>
            </a:r>
            <a:r>
              <a:rPr lang="ru-RU" sz="5400" dirty="0" smtClean="0">
                <a:solidFill>
                  <a:schemeClr val="tx2"/>
                </a:solidFill>
              </a:rPr>
              <a:t>плану</a:t>
            </a:r>
            <a:endParaRPr lang="ru-RU" sz="5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87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471791" y="1722769"/>
            <a:ext cx="4977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chemeClr val="accent1"/>
                </a:solidFill>
                <a:latin typeface="Helvetica" charset="0"/>
                <a:ea typeface="Helvetica" charset="0"/>
                <a:cs typeface="Helvetica" charset="0"/>
              </a:rPr>
              <a:t>5</a:t>
            </a:r>
            <a:r>
              <a:rPr lang="en-US" sz="6000" b="1" dirty="0" smtClean="0">
                <a:solidFill>
                  <a:schemeClr val="accent1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ru-RU" sz="6000" b="1" dirty="0" smtClean="0">
                <a:solidFill>
                  <a:schemeClr val="accent1"/>
                </a:solidFill>
                <a:latin typeface="Helvetica" charset="0"/>
                <a:ea typeface="Helvetica" charset="0"/>
                <a:cs typeface="Helvetica" charset="0"/>
              </a:rPr>
              <a:t>«ПОЧЕМУ»</a:t>
            </a:r>
            <a:endParaRPr lang="en-US" sz="6000" b="1" dirty="0">
              <a:solidFill>
                <a:schemeClr val="accent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19866" y="1"/>
            <a:ext cx="545253" cy="27384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65119" y="5107405"/>
            <a:ext cx="18872394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4600" b="1" dirty="0" smtClean="0">
                <a:solidFill>
                  <a:srgbClr val="002060"/>
                </a:solidFill>
              </a:rPr>
              <a:t>Метод работы с типичными проблемами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4600" b="1" dirty="0" smtClean="0">
                <a:solidFill>
                  <a:srgbClr val="002060"/>
                </a:solidFill>
              </a:rPr>
              <a:t>Инструмент для определения истинной мотивации или запроса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4600" b="1" dirty="0" smtClean="0">
                <a:solidFill>
                  <a:srgbClr val="002060"/>
                </a:solidFill>
              </a:rPr>
              <a:t>Дедукция, декомпозиция абстрактных явлений или процессов</a:t>
            </a:r>
            <a:endParaRPr lang="ru-RU" sz="4600" b="1" dirty="0">
              <a:solidFill>
                <a:srgbClr val="002060"/>
              </a:solidFill>
            </a:endParaRPr>
          </a:p>
        </p:txBody>
      </p:sp>
      <p:sp>
        <p:nvSpPr>
          <p:cNvPr id="9" name="Google Shape;133;p18"/>
          <p:cNvSpPr txBox="1"/>
          <p:nvPr/>
        </p:nvSpPr>
        <p:spPr>
          <a:xfrm>
            <a:off x="2615487" y="9786242"/>
            <a:ext cx="19507200" cy="1581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02" tIns="91376" rIns="182802" bIns="91376" anchor="t" anchorCtr="0">
            <a:noAutofit/>
          </a:bodyPr>
          <a:lstStyle/>
          <a:p>
            <a:pPr algn="ctr">
              <a:lnSpc>
                <a:spcPct val="150000"/>
              </a:lnSpc>
              <a:buClr>
                <a:schemeClr val="dk1"/>
              </a:buClr>
              <a:buSzPct val="100000"/>
            </a:pPr>
            <a:r>
              <a:rPr lang="ru-RU" sz="4600" b="1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Почему вы выбрали </a:t>
            </a:r>
            <a:r>
              <a:rPr lang="ru-RU" sz="4600" b="1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ваш</a:t>
            </a:r>
            <a:r>
              <a:rPr lang="ru-RU" sz="4600" b="1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600" b="1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проект</a:t>
            </a:r>
            <a:r>
              <a:rPr lang="ru-RU" sz="4600" b="1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lang="ru-RU" sz="4600" b="1" dirty="0" smtClean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141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471791" y="1722769"/>
            <a:ext cx="40633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1"/>
                </a:solidFill>
                <a:latin typeface="Helvetica" charset="0"/>
                <a:ea typeface="Helvetica" charset="0"/>
                <a:cs typeface="Helvetica" charset="0"/>
              </a:rPr>
              <a:t>ПРОЕКТЫ</a:t>
            </a:r>
            <a:endParaRPr lang="en-US" sz="6000" b="1" dirty="0">
              <a:solidFill>
                <a:schemeClr val="accent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19866" y="1"/>
            <a:ext cx="545253" cy="27384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99914" y="4695029"/>
            <a:ext cx="21357517" cy="6778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lnSpc>
                <a:spcPct val="150000"/>
              </a:lnSpc>
              <a:buFont typeface="+mj-lt"/>
              <a:buAutoNum type="arabicPeriod"/>
            </a:pPr>
            <a:r>
              <a:rPr lang="ru-RU" sz="4200" b="1" dirty="0" smtClean="0">
                <a:solidFill>
                  <a:srgbClr val="002060"/>
                </a:solidFill>
              </a:rPr>
              <a:t>Кирово-Чепецкий школьный округ</a:t>
            </a:r>
            <a:endParaRPr lang="ru-RU" sz="4200" b="1" dirty="0" smtClean="0">
              <a:solidFill>
                <a:srgbClr val="002060"/>
              </a:solidFill>
            </a:endParaRPr>
          </a:p>
          <a:p>
            <a:pPr marL="914400" indent="-914400">
              <a:lnSpc>
                <a:spcPct val="150000"/>
              </a:lnSpc>
              <a:buFont typeface="+mj-lt"/>
              <a:buAutoNum type="arabicPeriod"/>
            </a:pPr>
            <a:r>
              <a:rPr lang="ru-RU" sz="4200" b="1" dirty="0" smtClean="0">
                <a:solidFill>
                  <a:srgbClr val="002060"/>
                </a:solidFill>
              </a:rPr>
              <a:t>Проект положения о системе оплаты труда в образовательных организациях</a:t>
            </a:r>
            <a:endParaRPr lang="ru-RU" sz="4200" b="1" dirty="0" smtClean="0">
              <a:solidFill>
                <a:srgbClr val="002060"/>
              </a:solidFill>
            </a:endParaRPr>
          </a:p>
          <a:p>
            <a:pPr marL="914400" indent="-914400">
              <a:lnSpc>
                <a:spcPct val="150000"/>
              </a:lnSpc>
              <a:buFont typeface="+mj-lt"/>
              <a:buAutoNum type="arabicPeriod"/>
            </a:pPr>
            <a:r>
              <a:rPr lang="ru-RU" sz="4200" b="1" dirty="0" smtClean="0">
                <a:solidFill>
                  <a:srgbClr val="002060"/>
                </a:solidFill>
              </a:rPr>
              <a:t>(Приказ) Положение об оплате труда работников МКОУ СОШ с. Петровского </a:t>
            </a:r>
            <a:r>
              <a:rPr lang="ru-RU" sz="4200" b="1" dirty="0" err="1" smtClean="0">
                <a:solidFill>
                  <a:srgbClr val="002060"/>
                </a:solidFill>
              </a:rPr>
              <a:t>Уржуимского</a:t>
            </a:r>
            <a:r>
              <a:rPr lang="ru-RU" sz="4200" b="1" dirty="0" smtClean="0">
                <a:solidFill>
                  <a:srgbClr val="002060"/>
                </a:solidFill>
              </a:rPr>
              <a:t> района </a:t>
            </a:r>
          </a:p>
          <a:p>
            <a:pPr marL="914400" indent="-914400">
              <a:lnSpc>
                <a:spcPct val="150000"/>
              </a:lnSpc>
              <a:buFont typeface="+mj-lt"/>
              <a:buAutoNum type="arabicPeriod"/>
            </a:pPr>
            <a:r>
              <a:rPr lang="ru-RU" sz="4200" b="1" dirty="0" smtClean="0">
                <a:solidFill>
                  <a:srgbClr val="002060"/>
                </a:solidFill>
              </a:rPr>
              <a:t>Проект положения об оплате труда работников КОГОБУ СШ С УИОП </a:t>
            </a:r>
            <a:r>
              <a:rPr lang="ru-RU" sz="4200" b="1" dirty="0" err="1" smtClean="0">
                <a:solidFill>
                  <a:srgbClr val="002060"/>
                </a:solidFill>
              </a:rPr>
              <a:t>пгт</a:t>
            </a:r>
            <a:r>
              <a:rPr lang="ru-RU" sz="4200" b="1" dirty="0" smtClean="0">
                <a:solidFill>
                  <a:srgbClr val="002060"/>
                </a:solidFill>
              </a:rPr>
              <a:t> Санчурск</a:t>
            </a:r>
          </a:p>
          <a:p>
            <a:pPr marL="914400" indent="-914400">
              <a:lnSpc>
                <a:spcPct val="150000"/>
              </a:lnSpc>
              <a:buFont typeface="+mj-lt"/>
              <a:buAutoNum type="arabicPeriod"/>
            </a:pPr>
            <a:r>
              <a:rPr lang="ru-RU" sz="4200" b="1" dirty="0" smtClean="0">
                <a:solidFill>
                  <a:srgbClr val="002060"/>
                </a:solidFill>
              </a:rPr>
              <a:t>«Современной школе – современный учитель» - </a:t>
            </a:r>
            <a:r>
              <a:rPr lang="ru-RU" sz="4200" b="1" dirty="0">
                <a:solidFill>
                  <a:srgbClr val="002060"/>
                </a:solidFill>
              </a:rPr>
              <a:t>КОГОБУ СШ С УИОП </a:t>
            </a:r>
            <a:r>
              <a:rPr lang="ru-RU" sz="4200" b="1" dirty="0" err="1">
                <a:solidFill>
                  <a:srgbClr val="002060"/>
                </a:solidFill>
              </a:rPr>
              <a:t>пгт</a:t>
            </a:r>
            <a:r>
              <a:rPr lang="ru-RU" sz="4200" b="1" dirty="0">
                <a:solidFill>
                  <a:srgbClr val="002060"/>
                </a:solidFill>
              </a:rPr>
              <a:t> Санчурск</a:t>
            </a:r>
          </a:p>
          <a:p>
            <a:pPr marL="914400" indent="-914400">
              <a:lnSpc>
                <a:spcPct val="150000"/>
              </a:lnSpc>
              <a:buFont typeface="+mj-lt"/>
              <a:buAutoNum type="arabicPeriod"/>
            </a:pPr>
            <a:r>
              <a:rPr lang="ru-RU" sz="4200" b="1" dirty="0" err="1" smtClean="0">
                <a:solidFill>
                  <a:srgbClr val="002060"/>
                </a:solidFill>
              </a:rPr>
              <a:t>Цифровизация</a:t>
            </a:r>
            <a:r>
              <a:rPr lang="ru-RU" sz="4200" b="1" dirty="0" smtClean="0">
                <a:solidFill>
                  <a:srgbClr val="002060"/>
                </a:solidFill>
              </a:rPr>
              <a:t> образовательного учреждения на основе облачных технологий</a:t>
            </a:r>
            <a:endParaRPr lang="ru-RU" sz="4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467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Заголовок 2">
            <a:extLst>
              <a:ext uri="{FF2B5EF4-FFF2-40B4-BE49-F238E27FC236}">
                <a16:creationId xmlns:a16="http://schemas.microsoft.com/office/drawing/2014/main" xmlns="" id="{996E3447-873A-42D5-9392-1F8224FE2449}"/>
              </a:ext>
            </a:extLst>
          </p:cNvPr>
          <p:cNvSpPr txBox="1">
            <a:spLocks/>
          </p:cNvSpPr>
          <p:nvPr/>
        </p:nvSpPr>
        <p:spPr>
          <a:xfrm>
            <a:off x="0" y="-10755"/>
            <a:ext cx="14995950" cy="2525358"/>
          </a:xfrm>
          <a:prstGeom prst="rect">
            <a:avLst/>
          </a:prstGeom>
          <a:solidFill>
            <a:srgbClr val="B4C7E7"/>
          </a:solidFill>
        </p:spPr>
        <p:txBody>
          <a:bodyPr vert="horz" wrap="square" lIns="143963" tIns="143963" rIns="143963" bIns="143963" numCol="1" rtlCol="0" anchor="ctr" anchorCtr="0" compatLnSpc="1">
            <a:prstTxWarp prst="textNoShape">
              <a:avLst/>
            </a:prstTxWarp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43172" indent="-8465">
              <a:lnSpc>
                <a:spcPct val="88000"/>
              </a:lnSpc>
            </a:pPr>
            <a:r>
              <a:rPr lang="ru-RU" sz="8531" dirty="0">
                <a:solidFill>
                  <a:schemeClr val="tx2"/>
                </a:solidFill>
                <a:latin typeface="+mn-lt"/>
              </a:rPr>
              <a:t>Направления реализации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2C1A930-DB1A-4832-A5AD-7D1D005FAAD9}"/>
              </a:ext>
            </a:extLst>
          </p:cNvPr>
          <p:cNvSpPr/>
          <p:nvPr/>
        </p:nvSpPr>
        <p:spPr>
          <a:xfrm>
            <a:off x="3268814" y="3949048"/>
            <a:ext cx="8273629" cy="4190498"/>
          </a:xfrm>
          <a:prstGeom prst="rect">
            <a:avLst/>
          </a:prstGeom>
        </p:spPr>
        <p:txBody>
          <a:bodyPr wrap="square" lIns="191950" tIns="191950" rIns="191950" bIns="191950">
            <a:noAutofit/>
          </a:bodyPr>
          <a:lstStyle/>
          <a:p>
            <a:r>
              <a:rPr lang="ru-RU" sz="3199" b="1" dirty="0">
                <a:cs typeface="Calibri"/>
                <a:sym typeface="Calibri"/>
              </a:rPr>
              <a:t>Отработка эффективных управленческих моделей </a:t>
            </a:r>
            <a:r>
              <a:rPr lang="ru-RU" sz="3199" dirty="0">
                <a:cs typeface="Calibri"/>
                <a:sym typeface="Calibri"/>
              </a:rPr>
              <a:t>и организационно-финансовых механизмов управления ОО в субъектах РФ за счет формирования единого регионального образовательного пространства, обеспечивающего доступность качественного образования независимо от границ муниципалитета.</a:t>
            </a:r>
            <a:endParaRPr lang="ru-RU" sz="3199" dirty="0">
              <a:cs typeface="Calibri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86F755C-206A-484C-AC2D-00A995579D3B}"/>
              </a:ext>
            </a:extLst>
          </p:cNvPr>
          <p:cNvSpPr/>
          <p:nvPr/>
        </p:nvSpPr>
        <p:spPr>
          <a:xfrm>
            <a:off x="3268815" y="2953554"/>
            <a:ext cx="5345322" cy="1126120"/>
          </a:xfrm>
          <a:prstGeom prst="rect">
            <a:avLst/>
          </a:prstGeom>
        </p:spPr>
        <p:txBody>
          <a:bodyPr wrap="none" lIns="191950" tIns="191950" rIns="191950" bIns="191950">
            <a:noAutofit/>
          </a:bodyPr>
          <a:lstStyle/>
          <a:p>
            <a:r>
              <a:rPr lang="ru-RU" sz="6398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Регионализация</a:t>
            </a:r>
            <a:endParaRPr lang="ru-RU" sz="6398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BB501D33-E11F-41A1-BBCE-5B98AE8C0816}"/>
              </a:ext>
            </a:extLst>
          </p:cNvPr>
          <p:cNvSpPr/>
          <p:nvPr/>
        </p:nvSpPr>
        <p:spPr>
          <a:xfrm>
            <a:off x="14777346" y="3876439"/>
            <a:ext cx="9267877" cy="4184670"/>
          </a:xfrm>
          <a:prstGeom prst="rect">
            <a:avLst/>
          </a:prstGeom>
        </p:spPr>
        <p:txBody>
          <a:bodyPr wrap="square" lIns="191950" tIns="191950" rIns="191950" bIns="191950">
            <a:noAutofit/>
          </a:bodyPr>
          <a:lstStyle/>
          <a:p>
            <a:r>
              <a:rPr lang="ru-RU" sz="3199" b="1" dirty="0">
                <a:ea typeface="Calibri"/>
                <a:cs typeface="Calibri"/>
                <a:sym typeface="Calibri"/>
              </a:rPr>
              <a:t>Создание облачного центра ситуационного</a:t>
            </a:r>
            <a:br>
              <a:rPr lang="ru-RU" sz="3199" b="1" dirty="0">
                <a:ea typeface="Calibri"/>
                <a:cs typeface="Calibri"/>
                <a:sym typeface="Calibri"/>
              </a:rPr>
            </a:br>
            <a:r>
              <a:rPr lang="ru-RU" sz="3199" b="1" dirty="0">
                <a:ea typeface="Calibri"/>
                <a:cs typeface="Calibri"/>
                <a:sym typeface="Calibri"/>
              </a:rPr>
              <a:t>анализа и прогноза на основе:</a:t>
            </a:r>
          </a:p>
          <a:p>
            <a:pPr marL="478248" indent="-478248"/>
            <a:r>
              <a:rPr lang="ru-RU" sz="3199" dirty="0">
                <a:ea typeface="Calibri"/>
                <a:cs typeface="Calibri"/>
                <a:sym typeface="Calibri"/>
              </a:rPr>
              <a:t>— оперативного электронного мониторинга</a:t>
            </a:r>
            <a:br>
              <a:rPr lang="ru-RU" sz="3199" dirty="0">
                <a:ea typeface="Calibri"/>
                <a:cs typeface="Calibri"/>
                <a:sym typeface="Calibri"/>
              </a:rPr>
            </a:br>
            <a:r>
              <a:rPr lang="ru-RU" sz="3199" dirty="0">
                <a:ea typeface="Calibri"/>
                <a:cs typeface="Calibri"/>
                <a:sym typeface="Calibri"/>
              </a:rPr>
              <a:t>с уровня школ и сбора данных в момент</a:t>
            </a:r>
            <a:br>
              <a:rPr lang="ru-RU" sz="3199" dirty="0">
                <a:ea typeface="Calibri"/>
                <a:cs typeface="Calibri"/>
                <a:sym typeface="Calibri"/>
              </a:rPr>
            </a:br>
            <a:r>
              <a:rPr lang="ru-RU" sz="3199" dirty="0">
                <a:ea typeface="Calibri"/>
                <a:cs typeface="Calibri"/>
                <a:sym typeface="Calibri"/>
              </a:rPr>
              <a:t>их появления</a:t>
            </a:r>
          </a:p>
          <a:p>
            <a:pPr marL="478248" indent="-478248"/>
            <a:r>
              <a:rPr lang="ru-RU" sz="3199" dirty="0">
                <a:ea typeface="Calibri"/>
                <a:cs typeface="Calibri"/>
                <a:sym typeface="Calibri"/>
              </a:rPr>
              <a:t>— мониторинга  информационного поля системы образования через семантический анализ сетевого контента и онтологий смыслов.</a:t>
            </a:r>
            <a:endParaRPr lang="ru-RU" sz="3199" dirty="0">
              <a:cs typeface="Calibri"/>
            </a:endParaRP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A0E8C76D-70B3-49AD-989E-EFEF34B1BBE8}"/>
              </a:ext>
            </a:extLst>
          </p:cNvPr>
          <p:cNvSpPr/>
          <p:nvPr/>
        </p:nvSpPr>
        <p:spPr>
          <a:xfrm>
            <a:off x="14777345" y="2892893"/>
            <a:ext cx="4146845" cy="1126120"/>
          </a:xfrm>
          <a:prstGeom prst="rect">
            <a:avLst/>
          </a:prstGeom>
        </p:spPr>
        <p:txBody>
          <a:bodyPr wrap="none" lIns="191950" tIns="191950" rIns="191950" bIns="191950">
            <a:noAutofit/>
          </a:bodyPr>
          <a:lstStyle/>
          <a:p>
            <a:r>
              <a:rPr lang="ru-RU" sz="6398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Мониторинг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22232B22-8678-4949-8F00-0DC1973790C5}"/>
              </a:ext>
            </a:extLst>
          </p:cNvPr>
          <p:cNvSpPr/>
          <p:nvPr/>
        </p:nvSpPr>
        <p:spPr>
          <a:xfrm>
            <a:off x="3268815" y="9432782"/>
            <a:ext cx="7793463" cy="3692358"/>
          </a:xfrm>
          <a:prstGeom prst="rect">
            <a:avLst/>
          </a:prstGeom>
        </p:spPr>
        <p:txBody>
          <a:bodyPr wrap="square" lIns="191950" tIns="191950" rIns="191950" bIns="191950">
            <a:noAutofit/>
          </a:bodyPr>
          <a:lstStyle/>
          <a:p>
            <a:r>
              <a:rPr lang="ru-RU" sz="3199" b="1" dirty="0">
                <a:cs typeface="Calibri"/>
                <a:sym typeface="Calibri"/>
              </a:rPr>
              <a:t>Внедрение механизмов инвестирования</a:t>
            </a:r>
            <a:r>
              <a:rPr lang="ru-RU" sz="3199" dirty="0">
                <a:cs typeface="Calibri"/>
                <a:sym typeface="Calibri"/>
              </a:rPr>
              <a:t/>
            </a:r>
            <a:br>
              <a:rPr lang="ru-RU" sz="3199" dirty="0">
                <a:cs typeface="Calibri"/>
                <a:sym typeface="Calibri"/>
              </a:rPr>
            </a:br>
            <a:r>
              <a:rPr lang="ru-RU" sz="3199" dirty="0">
                <a:cs typeface="Calibri"/>
                <a:sym typeface="Calibri"/>
              </a:rPr>
              <a:t>в современную (в том числе цифровую) инфраструктуру образования и формирование федеральной сети региональных центров образования, реализующих программы общего</a:t>
            </a:r>
            <a:br>
              <a:rPr lang="ru-RU" sz="3199" dirty="0">
                <a:cs typeface="Calibri"/>
                <a:sym typeface="Calibri"/>
              </a:rPr>
            </a:br>
            <a:r>
              <a:rPr lang="ru-RU" sz="3199" dirty="0">
                <a:cs typeface="Calibri"/>
                <a:sym typeface="Calibri"/>
              </a:rPr>
              <a:t>и дополнительного образования.</a:t>
            </a:r>
            <a:endParaRPr lang="ru-RU" sz="3199" dirty="0">
              <a:cs typeface="Calibri"/>
            </a:endParaRP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18492597-5E27-49F8-9537-EF7FDF4A3323}"/>
              </a:ext>
            </a:extLst>
          </p:cNvPr>
          <p:cNvSpPr/>
          <p:nvPr/>
        </p:nvSpPr>
        <p:spPr>
          <a:xfrm>
            <a:off x="3268817" y="8410774"/>
            <a:ext cx="5178019" cy="984629"/>
          </a:xfrm>
          <a:prstGeom prst="rect">
            <a:avLst/>
          </a:prstGeom>
        </p:spPr>
        <p:txBody>
          <a:bodyPr wrap="none" lIns="191950" tIns="191950" rIns="191950" bIns="191950">
            <a:noAutofit/>
          </a:bodyPr>
          <a:lstStyle/>
          <a:p>
            <a:r>
              <a:rPr lang="ru-RU" sz="6398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Инфраструктура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xmlns="" id="{F19C71FF-66CD-4A16-BDD0-59F515EB3C84}"/>
              </a:ext>
            </a:extLst>
          </p:cNvPr>
          <p:cNvSpPr/>
          <p:nvPr/>
        </p:nvSpPr>
        <p:spPr>
          <a:xfrm>
            <a:off x="14777344" y="9289349"/>
            <a:ext cx="9046265" cy="4184670"/>
          </a:xfrm>
          <a:prstGeom prst="rect">
            <a:avLst/>
          </a:prstGeom>
        </p:spPr>
        <p:txBody>
          <a:bodyPr wrap="square" lIns="191950" tIns="191950" rIns="191950" bIns="191950">
            <a:noAutofit/>
          </a:bodyPr>
          <a:lstStyle/>
          <a:p>
            <a:r>
              <a:rPr lang="ru-RU" sz="3199" b="1" dirty="0">
                <a:cs typeface="Calibri"/>
                <a:sym typeface="Calibri"/>
              </a:rPr>
              <a:t>Внедрение организационно-финансовых механизмов  поддержки реализации в субъектах РФ государственных работ, </a:t>
            </a:r>
            <a:r>
              <a:rPr lang="ru-RU" sz="3199" dirty="0">
                <a:cs typeface="Calibri"/>
                <a:sym typeface="Calibri"/>
              </a:rPr>
              <a:t/>
            </a:r>
            <a:br>
              <a:rPr lang="ru-RU" sz="3199" dirty="0">
                <a:cs typeface="Calibri"/>
                <a:sym typeface="Calibri"/>
              </a:rPr>
            </a:br>
            <a:r>
              <a:rPr lang="ru-RU" sz="3199" dirty="0">
                <a:cs typeface="Calibri"/>
                <a:sym typeface="Calibri"/>
              </a:rPr>
              <a:t>грантовых программ и конкурсов, направленных на решение задач в сфере воспитания с привлечением в т.ч. частных инициатив, компаний негосударственного сектора.</a:t>
            </a:r>
            <a:endParaRPr lang="ru-RU" sz="3199" dirty="0">
              <a:cs typeface="Calibri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xmlns="" id="{B0D3FDC8-071A-4A67-8C45-F69A95254503}"/>
              </a:ext>
            </a:extLst>
          </p:cNvPr>
          <p:cNvSpPr/>
          <p:nvPr/>
        </p:nvSpPr>
        <p:spPr>
          <a:xfrm>
            <a:off x="14777345" y="8355374"/>
            <a:ext cx="6640212" cy="1126120"/>
          </a:xfrm>
          <a:prstGeom prst="rect">
            <a:avLst/>
          </a:prstGeom>
        </p:spPr>
        <p:txBody>
          <a:bodyPr wrap="none" lIns="191950" tIns="191950" rIns="191950" bIns="191950">
            <a:noAutofit/>
          </a:bodyPr>
          <a:lstStyle/>
          <a:p>
            <a:r>
              <a:rPr lang="ru-RU" sz="6398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Система воспитания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579535" y="3896483"/>
            <a:ext cx="2569245" cy="2569245"/>
            <a:chOff x="670897" y="3895982"/>
            <a:chExt cx="2569245" cy="2569245"/>
          </a:xfrm>
        </p:grpSpPr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C588991E-2947-483D-A6E2-22A3E022ED7B}"/>
                </a:ext>
              </a:extLst>
            </p:cNvPr>
            <p:cNvSpPr/>
            <p:nvPr/>
          </p:nvSpPr>
          <p:spPr>
            <a:xfrm>
              <a:off x="670897" y="3895982"/>
              <a:ext cx="2569245" cy="256924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598"/>
            </a:p>
          </p:txBody>
        </p:sp>
        <p:pic>
          <p:nvPicPr>
            <p:cNvPr id="50" name="Рисунок 49">
              <a:extLst>
                <a:ext uri="{FF2B5EF4-FFF2-40B4-BE49-F238E27FC236}">
                  <a16:creationId xmlns:a16="http://schemas.microsoft.com/office/drawing/2014/main" xmlns="" id="{D82433B0-07EA-4644-B9E9-22BB342F2A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953797" y="4131673"/>
              <a:ext cx="2045952" cy="2045952"/>
            </a:xfrm>
            <a:prstGeom prst="rect">
              <a:avLst/>
            </a:prstGeom>
          </p:spPr>
        </p:pic>
      </p:grpSp>
      <p:grpSp>
        <p:nvGrpSpPr>
          <p:cNvPr id="2" name="Группа 1"/>
          <p:cNvGrpSpPr/>
          <p:nvPr/>
        </p:nvGrpSpPr>
        <p:grpSpPr>
          <a:xfrm>
            <a:off x="11969679" y="8624098"/>
            <a:ext cx="2699332" cy="2699332"/>
            <a:chOff x="12048198" y="8355374"/>
            <a:chExt cx="2699332" cy="2699332"/>
          </a:xfrm>
        </p:grpSpPr>
        <p:sp>
          <p:nvSpPr>
            <p:cNvPr id="54" name="Овал 53">
              <a:extLst>
                <a:ext uri="{FF2B5EF4-FFF2-40B4-BE49-F238E27FC236}">
                  <a16:creationId xmlns:a16="http://schemas.microsoft.com/office/drawing/2014/main" xmlns="" id="{B44C29B8-2384-48EB-94F3-32C5885AD38D}"/>
                </a:ext>
              </a:extLst>
            </p:cNvPr>
            <p:cNvSpPr/>
            <p:nvPr/>
          </p:nvSpPr>
          <p:spPr>
            <a:xfrm>
              <a:off x="12048198" y="8355374"/>
              <a:ext cx="2699332" cy="269933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598"/>
            </a:p>
          </p:txBody>
        </p:sp>
        <p:pic>
          <p:nvPicPr>
            <p:cNvPr id="55" name="Рисунок 54">
              <a:extLst>
                <a:ext uri="{FF2B5EF4-FFF2-40B4-BE49-F238E27FC236}">
                  <a16:creationId xmlns:a16="http://schemas.microsoft.com/office/drawing/2014/main" xmlns="" id="{E7DE8C40-6F94-4A30-8FFA-D543B868E4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2611633" y="8868576"/>
              <a:ext cx="1611226" cy="1611226"/>
            </a:xfrm>
            <a:prstGeom prst="rect">
              <a:avLst/>
            </a:prstGeom>
          </p:spPr>
        </p:pic>
      </p:grpSp>
      <p:grpSp>
        <p:nvGrpSpPr>
          <p:cNvPr id="7" name="Группа 6"/>
          <p:cNvGrpSpPr/>
          <p:nvPr/>
        </p:nvGrpSpPr>
        <p:grpSpPr>
          <a:xfrm>
            <a:off x="11924715" y="3831440"/>
            <a:ext cx="2699332" cy="2699332"/>
            <a:chOff x="12022616" y="3831440"/>
            <a:chExt cx="2699332" cy="2699332"/>
          </a:xfrm>
        </p:grpSpPr>
        <p:sp>
          <p:nvSpPr>
            <p:cNvPr id="52" name="Овал 51">
              <a:extLst>
                <a:ext uri="{FF2B5EF4-FFF2-40B4-BE49-F238E27FC236}">
                  <a16:creationId xmlns:a16="http://schemas.microsoft.com/office/drawing/2014/main" xmlns="" id="{484434FB-E103-499D-BC51-C7DFB0DB1BDE}"/>
                </a:ext>
              </a:extLst>
            </p:cNvPr>
            <p:cNvSpPr/>
            <p:nvPr/>
          </p:nvSpPr>
          <p:spPr>
            <a:xfrm>
              <a:off x="12022616" y="3831440"/>
              <a:ext cx="2699332" cy="269933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598"/>
            </a:p>
          </p:txBody>
        </p:sp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xmlns="" id="{D51B1292-1F11-41DA-BEF8-2AAC872F5BB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2674308" y="4398169"/>
              <a:ext cx="1485877" cy="1485877"/>
            </a:xfrm>
            <a:prstGeom prst="rect">
              <a:avLst/>
            </a:prstGeom>
          </p:spPr>
        </p:pic>
      </p:grpSp>
      <p:grpSp>
        <p:nvGrpSpPr>
          <p:cNvPr id="3" name="Группа 2"/>
          <p:cNvGrpSpPr/>
          <p:nvPr/>
        </p:nvGrpSpPr>
        <p:grpSpPr>
          <a:xfrm>
            <a:off x="579535" y="8624098"/>
            <a:ext cx="2569245" cy="2569245"/>
            <a:chOff x="579535" y="8624098"/>
            <a:chExt cx="2569245" cy="2569245"/>
          </a:xfrm>
        </p:grpSpPr>
        <p:sp>
          <p:nvSpPr>
            <p:cNvPr id="82" name="Овал 81">
              <a:extLst>
                <a:ext uri="{FF2B5EF4-FFF2-40B4-BE49-F238E27FC236}">
                  <a16:creationId xmlns:a16="http://schemas.microsoft.com/office/drawing/2014/main" xmlns="" id="{322FADA5-57B7-4885-A81E-E9B1AF73CCD5}"/>
                </a:ext>
              </a:extLst>
            </p:cNvPr>
            <p:cNvSpPr/>
            <p:nvPr/>
          </p:nvSpPr>
          <p:spPr>
            <a:xfrm>
              <a:off x="579535" y="8624098"/>
              <a:ext cx="2569245" cy="256924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598"/>
            </a:p>
          </p:txBody>
        </p:sp>
        <p:pic>
          <p:nvPicPr>
            <p:cNvPr id="83" name="Рисунок 82">
              <a:extLst>
                <a:ext uri="{FF2B5EF4-FFF2-40B4-BE49-F238E27FC236}">
                  <a16:creationId xmlns:a16="http://schemas.microsoft.com/office/drawing/2014/main" xmlns="" id="{EF7D2B05-6E5B-4FC7-803B-D5E62AFB6E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050303" y="9094866"/>
              <a:ext cx="1627707" cy="16277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7573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>
            <a:extLst>
              <a:ext uri="{FF2B5EF4-FFF2-40B4-BE49-F238E27FC236}">
                <a16:creationId xmlns:a16="http://schemas.microsoft.com/office/drawing/2014/main" xmlns="" id="{CF23D9DF-D7CE-469B-A390-1D42D798594E}"/>
              </a:ext>
            </a:extLst>
          </p:cNvPr>
          <p:cNvSpPr txBox="1">
            <a:spLocks/>
          </p:cNvSpPr>
          <p:nvPr/>
        </p:nvSpPr>
        <p:spPr>
          <a:xfrm>
            <a:off x="3" y="1793"/>
            <a:ext cx="17377021" cy="2535102"/>
          </a:xfrm>
          <a:prstGeom prst="rect">
            <a:avLst/>
          </a:prstGeom>
          <a:solidFill>
            <a:srgbClr val="002060">
              <a:alpha val="80000"/>
            </a:srgbClr>
          </a:solidFill>
        </p:spPr>
        <p:txBody>
          <a:bodyPr vert="horz" wrap="square" lIns="143963" tIns="143963" rIns="143963" bIns="143963" numCol="1" rtlCol="0" anchor="ctr" anchorCtr="0" compatLnSpc="1">
            <a:prstTxWarp prst="textNoShape">
              <a:avLst/>
            </a:prstTxWarp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443172" indent="-8465">
              <a:lnSpc>
                <a:spcPct val="88000"/>
              </a:lnSpc>
            </a:pPr>
            <a:r>
              <a:rPr lang="ru-RU" sz="7465" dirty="0">
                <a:solidFill>
                  <a:schemeClr val="bg1"/>
                </a:solidFill>
                <a:latin typeface="+mn-lt"/>
              </a:rPr>
              <a:t>Инфраструктура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85148" y="4307966"/>
            <a:ext cx="4526778" cy="1086453"/>
          </a:xfrm>
          <a:prstGeom prst="rect">
            <a:avLst/>
          </a:prstGeom>
          <a:solidFill>
            <a:schemeClr val="bg1">
              <a:alpha val="69000"/>
            </a:schemeClr>
          </a:solidFill>
        </p:spPr>
        <p:txBody>
          <a:bodyPr wrap="square" lIns="0" tIns="0" rIns="0" bIns="0">
            <a:noAutofit/>
          </a:bodyPr>
          <a:lstStyle/>
          <a:p>
            <a:pPr>
              <a:lnSpc>
                <a:spcPct val="88000"/>
              </a:lnSpc>
            </a:pPr>
            <a:r>
              <a:rPr lang="ru-RU" sz="3466" dirty="0">
                <a:solidFill>
                  <a:schemeClr val="accent1"/>
                </a:solidFill>
              </a:rPr>
              <a:t>Потребность новых</a:t>
            </a:r>
            <a:br>
              <a:rPr lang="ru-RU" sz="3466" dirty="0">
                <a:solidFill>
                  <a:schemeClr val="accent1"/>
                </a:solidFill>
              </a:rPr>
            </a:br>
            <a:r>
              <a:rPr lang="ru-RU" sz="3466" dirty="0">
                <a:solidFill>
                  <a:schemeClr val="accent1"/>
                </a:solidFill>
              </a:rPr>
              <a:t>мест в школах к 2025 </a:t>
            </a:r>
            <a:r>
              <a:rPr lang="ru-RU" sz="270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4" name="Правая круглая скобка 13">
            <a:extLst>
              <a:ext uri="{FF2B5EF4-FFF2-40B4-BE49-F238E27FC236}">
                <a16:creationId xmlns:a16="http://schemas.microsoft.com/office/drawing/2014/main" xmlns="" id="{FFEDA02C-CCF5-46C6-AF45-F6A00562C337}"/>
              </a:ext>
            </a:extLst>
          </p:cNvPr>
          <p:cNvSpPr/>
          <p:nvPr/>
        </p:nvSpPr>
        <p:spPr>
          <a:xfrm>
            <a:off x="16543468" y="3161379"/>
            <a:ext cx="833556" cy="9435574"/>
          </a:xfrm>
          <a:prstGeom prst="rightBracket">
            <a:avLst>
              <a:gd name="adj" fmla="val 104167"/>
            </a:avLst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9598">
              <a:solidFill>
                <a:schemeClr val="accent1"/>
              </a:solidFill>
            </a:endParaRP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xmlns="" id="{C7FC2281-D481-4941-ACE0-7ADFFA2280B5}"/>
              </a:ext>
            </a:extLst>
          </p:cNvPr>
          <p:cNvSpPr/>
          <p:nvPr/>
        </p:nvSpPr>
        <p:spPr>
          <a:xfrm>
            <a:off x="1465013" y="3567705"/>
            <a:ext cx="2569245" cy="256924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7000"/>
              </a:lnSpc>
            </a:pPr>
            <a:r>
              <a:rPr lang="ru-RU" sz="3800" b="1" dirty="0">
                <a:solidFill>
                  <a:schemeClr val="accent1"/>
                </a:solidFill>
              </a:rPr>
              <a:t>6,5 млн</a:t>
            </a:r>
            <a:endParaRPr lang="ru-RU" sz="3800" dirty="0">
              <a:solidFill>
                <a:schemeClr val="accent1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E3BD3508-0B39-400B-8568-203FAEEBF821}"/>
              </a:ext>
            </a:extLst>
          </p:cNvPr>
          <p:cNvSpPr/>
          <p:nvPr/>
        </p:nvSpPr>
        <p:spPr>
          <a:xfrm>
            <a:off x="12654996" y="4320129"/>
            <a:ext cx="3888472" cy="886609"/>
          </a:xfrm>
          <a:prstGeom prst="rect">
            <a:avLst/>
          </a:prstGeom>
          <a:solidFill>
            <a:schemeClr val="bg1">
              <a:alpha val="69000"/>
            </a:schemeClr>
          </a:solidFill>
        </p:spPr>
        <p:txBody>
          <a:bodyPr wrap="square" lIns="0" tIns="0" rIns="0" bIns="0">
            <a:noAutofit/>
          </a:bodyPr>
          <a:lstStyle/>
          <a:p>
            <a:pPr>
              <a:lnSpc>
                <a:spcPct val="88000"/>
              </a:lnSpc>
            </a:pPr>
            <a:r>
              <a:rPr lang="ru-RU" sz="3466" dirty="0">
                <a:solidFill>
                  <a:schemeClr val="accent1"/>
                </a:solidFill>
              </a:rPr>
              <a:t>Мест создано</a:t>
            </a:r>
            <a:br>
              <a:rPr lang="ru-RU" sz="3466" dirty="0">
                <a:solidFill>
                  <a:schemeClr val="accent1"/>
                </a:solidFill>
              </a:rPr>
            </a:br>
            <a:r>
              <a:rPr lang="ru-RU" sz="3466" dirty="0">
                <a:solidFill>
                  <a:schemeClr val="accent1"/>
                </a:solidFill>
              </a:rPr>
              <a:t>в 2016-2017 </a:t>
            </a:r>
            <a:r>
              <a:rPr lang="ru-RU" sz="3466" dirty="0" err="1">
                <a:solidFill>
                  <a:schemeClr val="accent1"/>
                </a:solidFill>
              </a:rPr>
              <a:t>г.г</a:t>
            </a:r>
            <a:r>
              <a:rPr lang="ru-RU" sz="3466" dirty="0">
                <a:solidFill>
                  <a:schemeClr val="accent1"/>
                </a:solidFill>
              </a:rPr>
              <a:t>.</a:t>
            </a:r>
            <a:endParaRPr lang="ru-RU" sz="2701" dirty="0">
              <a:solidFill>
                <a:schemeClr val="accent1"/>
              </a:solidFill>
            </a:endParaRP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xmlns="" id="{9F149A68-CAFD-49D4-99A4-08066A8C13DA}"/>
              </a:ext>
            </a:extLst>
          </p:cNvPr>
          <p:cNvSpPr/>
          <p:nvPr/>
        </p:nvSpPr>
        <p:spPr>
          <a:xfrm>
            <a:off x="9734859" y="3413657"/>
            <a:ext cx="2569245" cy="256924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7000"/>
              </a:lnSpc>
            </a:pPr>
            <a:r>
              <a:rPr lang="ru-RU" sz="3800" b="1" dirty="0">
                <a:solidFill>
                  <a:schemeClr val="accent1"/>
                </a:solidFill>
              </a:rPr>
              <a:t>114 тыс.</a:t>
            </a:r>
            <a:endParaRPr lang="ru-RU" sz="3800" dirty="0">
              <a:solidFill>
                <a:schemeClr val="accent1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625FCF24-6F3F-4E49-81D4-1AD7C8FA5E13}"/>
              </a:ext>
            </a:extLst>
          </p:cNvPr>
          <p:cNvSpPr/>
          <p:nvPr/>
        </p:nvSpPr>
        <p:spPr>
          <a:xfrm>
            <a:off x="4385151" y="10678961"/>
            <a:ext cx="3408307" cy="886609"/>
          </a:xfrm>
          <a:prstGeom prst="rect">
            <a:avLst/>
          </a:prstGeom>
          <a:solidFill>
            <a:schemeClr val="bg1">
              <a:alpha val="69000"/>
            </a:schemeClr>
          </a:solidFill>
        </p:spPr>
        <p:txBody>
          <a:bodyPr wrap="square" lIns="0" tIns="0" rIns="0" bIns="0">
            <a:noAutofit/>
          </a:bodyPr>
          <a:lstStyle/>
          <a:p>
            <a:pPr>
              <a:lnSpc>
                <a:spcPct val="88000"/>
              </a:lnSpc>
            </a:pPr>
            <a:r>
              <a:rPr lang="ru-RU" sz="3466" dirty="0">
                <a:solidFill>
                  <a:schemeClr val="accent1"/>
                </a:solidFill>
              </a:rPr>
              <a:t>Обучающихся</a:t>
            </a:r>
            <a:br>
              <a:rPr lang="ru-RU" sz="3466" dirty="0">
                <a:solidFill>
                  <a:schemeClr val="accent1"/>
                </a:solidFill>
              </a:rPr>
            </a:br>
            <a:r>
              <a:rPr lang="ru-RU" sz="3466" dirty="0">
                <a:solidFill>
                  <a:schemeClr val="accent1"/>
                </a:solidFill>
              </a:rPr>
              <a:t>в третью смену</a:t>
            </a:r>
            <a:endParaRPr lang="ru-RU" sz="2701" dirty="0">
              <a:solidFill>
                <a:schemeClr val="accent1"/>
              </a:solidFill>
            </a:endParaRP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xmlns="" id="{B136AFB5-2D06-4897-B9FB-95A1F2879E40}"/>
              </a:ext>
            </a:extLst>
          </p:cNvPr>
          <p:cNvSpPr/>
          <p:nvPr/>
        </p:nvSpPr>
        <p:spPr>
          <a:xfrm>
            <a:off x="1465013" y="9772489"/>
            <a:ext cx="2569245" cy="256924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7000"/>
              </a:lnSpc>
            </a:pPr>
            <a:r>
              <a:rPr lang="ru-RU" sz="3800" b="1" dirty="0">
                <a:solidFill>
                  <a:schemeClr val="accent1"/>
                </a:solidFill>
              </a:rPr>
              <a:t>10,1</a:t>
            </a:r>
            <a:br>
              <a:rPr lang="ru-RU" sz="3800" b="1" dirty="0">
                <a:solidFill>
                  <a:schemeClr val="accent1"/>
                </a:solidFill>
              </a:rPr>
            </a:br>
            <a:r>
              <a:rPr lang="ru-RU" sz="3800" b="1" dirty="0">
                <a:solidFill>
                  <a:schemeClr val="accent1"/>
                </a:solidFill>
              </a:rPr>
              <a:t>тыс.</a:t>
            </a:r>
            <a:endParaRPr lang="ru-RU" sz="3800" dirty="0">
              <a:solidFill>
                <a:schemeClr val="accent1"/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67A8584B-9358-436E-8DA7-EE104E22DF4F}"/>
              </a:ext>
            </a:extLst>
          </p:cNvPr>
          <p:cNvSpPr/>
          <p:nvPr/>
        </p:nvSpPr>
        <p:spPr>
          <a:xfrm>
            <a:off x="12654996" y="10541578"/>
            <a:ext cx="3917345" cy="886609"/>
          </a:xfrm>
          <a:prstGeom prst="rect">
            <a:avLst/>
          </a:prstGeom>
          <a:solidFill>
            <a:schemeClr val="bg1">
              <a:alpha val="69000"/>
            </a:schemeClr>
          </a:solidFill>
        </p:spPr>
        <p:txBody>
          <a:bodyPr wrap="square" lIns="0" tIns="0" rIns="0" bIns="0">
            <a:noAutofit/>
          </a:bodyPr>
          <a:lstStyle/>
          <a:p>
            <a:pPr>
              <a:lnSpc>
                <a:spcPct val="88000"/>
              </a:lnSpc>
            </a:pPr>
            <a:r>
              <a:rPr lang="ru-RU" sz="3466" dirty="0">
                <a:solidFill>
                  <a:schemeClr val="accent1"/>
                </a:solidFill>
              </a:rPr>
              <a:t>Обучающихся во вторую смену</a:t>
            </a:r>
            <a:br>
              <a:rPr lang="ru-RU" sz="3466" dirty="0">
                <a:solidFill>
                  <a:schemeClr val="accent1"/>
                </a:solidFill>
              </a:rPr>
            </a:br>
            <a:r>
              <a:rPr lang="ru-RU" sz="3466" dirty="0">
                <a:solidFill>
                  <a:schemeClr val="accent1"/>
                </a:solidFill>
              </a:rPr>
              <a:t>(+40 тыс. за год)</a:t>
            </a:r>
            <a:endParaRPr lang="ru-RU" sz="2701" dirty="0">
              <a:solidFill>
                <a:schemeClr val="accent1"/>
              </a:solidFill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xmlns="" id="{ADDF852D-FA81-4290-BC29-3BF5F87ADD85}"/>
              </a:ext>
            </a:extLst>
          </p:cNvPr>
          <p:cNvSpPr/>
          <p:nvPr/>
        </p:nvSpPr>
        <p:spPr>
          <a:xfrm>
            <a:off x="9734859" y="9837640"/>
            <a:ext cx="2569245" cy="256924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7000"/>
              </a:lnSpc>
            </a:pPr>
            <a:r>
              <a:rPr lang="ru-RU" sz="3800" b="1" dirty="0">
                <a:solidFill>
                  <a:schemeClr val="accent1"/>
                </a:solidFill>
              </a:rPr>
              <a:t>1,9</a:t>
            </a:r>
            <a:br>
              <a:rPr lang="ru-RU" sz="3800" b="1" dirty="0">
                <a:solidFill>
                  <a:schemeClr val="accent1"/>
                </a:solidFill>
              </a:rPr>
            </a:br>
            <a:r>
              <a:rPr lang="ru-RU" sz="3800" b="1" dirty="0">
                <a:solidFill>
                  <a:schemeClr val="accent1"/>
                </a:solidFill>
              </a:rPr>
              <a:t>млн.</a:t>
            </a:r>
            <a:endParaRPr lang="ru-RU" sz="3800" dirty="0">
              <a:solidFill>
                <a:schemeClr val="accent1"/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F96A0F3A-8843-42D6-BC12-E42F155963A7}"/>
              </a:ext>
            </a:extLst>
          </p:cNvPr>
          <p:cNvSpPr/>
          <p:nvPr/>
        </p:nvSpPr>
        <p:spPr>
          <a:xfrm>
            <a:off x="8516836" y="7249345"/>
            <a:ext cx="5919943" cy="1662775"/>
          </a:xfrm>
          <a:prstGeom prst="rect">
            <a:avLst/>
          </a:prstGeom>
          <a:solidFill>
            <a:schemeClr val="bg1">
              <a:alpha val="69000"/>
            </a:schemeClr>
          </a:solidFill>
        </p:spPr>
        <p:txBody>
          <a:bodyPr wrap="square" lIns="0" tIns="0" rIns="0" bIns="0">
            <a:noAutofit/>
          </a:bodyPr>
          <a:lstStyle/>
          <a:p>
            <a:pPr>
              <a:lnSpc>
                <a:spcPct val="88000"/>
              </a:lnSpc>
            </a:pPr>
            <a:r>
              <a:rPr lang="ru-RU" sz="3466" dirty="0">
                <a:solidFill>
                  <a:schemeClr val="accent1"/>
                </a:solidFill>
              </a:rPr>
              <a:t>Рост количества школ, нуждающихся в капитальном ремонте, за год</a:t>
            </a:r>
            <a:endParaRPr lang="ru-RU" sz="2701" dirty="0">
              <a:solidFill>
                <a:schemeClr val="accent1"/>
              </a:solidFill>
            </a:endParaRPr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xmlns="" id="{C645BE3E-5DD2-4C3E-B737-4A81B99C154B}"/>
              </a:ext>
            </a:extLst>
          </p:cNvPr>
          <p:cNvSpPr/>
          <p:nvPr/>
        </p:nvSpPr>
        <p:spPr>
          <a:xfrm>
            <a:off x="5596700" y="6679911"/>
            <a:ext cx="2569245" cy="256924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7000"/>
              </a:lnSpc>
            </a:pPr>
            <a:r>
              <a:rPr lang="ru-RU" sz="3800" b="1" dirty="0">
                <a:solidFill>
                  <a:schemeClr val="accent1"/>
                </a:solidFill>
              </a:rPr>
              <a:t>12%</a:t>
            </a:r>
            <a:endParaRPr lang="ru-RU" sz="3800" dirty="0">
              <a:solidFill>
                <a:schemeClr val="accent1"/>
              </a:solidFill>
            </a:endParaRPr>
          </a:p>
        </p:txBody>
      </p:sp>
      <p:sp>
        <p:nvSpPr>
          <p:cNvPr id="24" name="Облачко с текстом: прямоугольное 23">
            <a:extLst>
              <a:ext uri="{FF2B5EF4-FFF2-40B4-BE49-F238E27FC236}">
                <a16:creationId xmlns:a16="http://schemas.microsoft.com/office/drawing/2014/main" xmlns="" id="{7CF9C5FE-5DCD-40D0-BFA1-9862EF82DB0A}"/>
              </a:ext>
            </a:extLst>
          </p:cNvPr>
          <p:cNvSpPr/>
          <p:nvPr/>
        </p:nvSpPr>
        <p:spPr>
          <a:xfrm>
            <a:off x="18043153" y="5560678"/>
            <a:ext cx="5814896" cy="2788652"/>
          </a:xfrm>
          <a:prstGeom prst="wedgeRectCallout">
            <a:avLst>
              <a:gd name="adj1" fmla="val -53264"/>
              <a:gd name="adj2" fmla="val 81455"/>
            </a:avLst>
          </a:prstGeom>
          <a:solidFill>
            <a:srgbClr val="C00000"/>
          </a:solidFill>
          <a:ln w="1905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950" tIns="191950" rIns="191950" bIns="191950" rtlCol="0" anchor="ctr"/>
          <a:lstStyle/>
          <a:p>
            <a:pPr marL="478248">
              <a:lnSpc>
                <a:spcPct val="88000"/>
              </a:lnSpc>
            </a:pPr>
            <a:r>
              <a:rPr lang="ru-RU" sz="3732" dirty="0">
                <a:solidFill>
                  <a:schemeClr val="bg1"/>
                </a:solidFill>
              </a:rPr>
              <a:t>Необходимость привлечения частных инвестиций</a:t>
            </a:r>
          </a:p>
        </p:txBody>
      </p:sp>
      <p:sp>
        <p:nvSpPr>
          <p:cNvPr id="25" name="Правая круглая скобка 24">
            <a:extLst>
              <a:ext uri="{FF2B5EF4-FFF2-40B4-BE49-F238E27FC236}">
                <a16:creationId xmlns:a16="http://schemas.microsoft.com/office/drawing/2014/main" xmlns="" id="{4908246E-84F6-4F50-94BB-13C80C421951}"/>
              </a:ext>
            </a:extLst>
          </p:cNvPr>
          <p:cNvSpPr/>
          <p:nvPr/>
        </p:nvSpPr>
        <p:spPr>
          <a:xfrm rot="10800000">
            <a:off x="845096" y="3161379"/>
            <a:ext cx="833556" cy="9435574"/>
          </a:xfrm>
          <a:prstGeom prst="rightBracket">
            <a:avLst>
              <a:gd name="adj" fmla="val 104167"/>
            </a:avLst>
          </a:prstGeom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9598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18" grpId="0" animBg="1"/>
      <p:bldP spid="20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471791" y="1722769"/>
            <a:ext cx="122543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1"/>
                </a:solidFill>
                <a:latin typeface="Helvetica" charset="0"/>
                <a:ea typeface="Helvetica" charset="0"/>
                <a:cs typeface="Helvetica" charset="0"/>
              </a:rPr>
              <a:t>СОДЕРЖАНИЕ </a:t>
            </a:r>
            <a:r>
              <a:rPr lang="en-US" sz="6000" b="1" dirty="0" smtClean="0">
                <a:solidFill>
                  <a:schemeClr val="accent1"/>
                </a:solidFill>
                <a:latin typeface="Helvetica" charset="0"/>
                <a:ea typeface="Helvetica" charset="0"/>
                <a:cs typeface="Helvetica" charset="0"/>
              </a:rPr>
              <a:t>VS. </a:t>
            </a:r>
            <a:r>
              <a:rPr lang="ru-RU" sz="6000" b="1" dirty="0" smtClean="0">
                <a:solidFill>
                  <a:schemeClr val="accent1"/>
                </a:solidFill>
                <a:latin typeface="Helvetica" charset="0"/>
                <a:ea typeface="Helvetica" charset="0"/>
                <a:cs typeface="Helvetica" charset="0"/>
              </a:rPr>
              <a:t>ИНСТИТУТЫ</a:t>
            </a:r>
            <a:endParaRPr lang="en-US" sz="6000" b="1" dirty="0">
              <a:solidFill>
                <a:schemeClr val="accent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19866" y="1"/>
            <a:ext cx="545253" cy="27384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Стрелка вправо 22"/>
          <p:cNvSpPr/>
          <p:nvPr/>
        </p:nvSpPr>
        <p:spPr>
          <a:xfrm>
            <a:off x="0" y="5943597"/>
            <a:ext cx="9797143" cy="3744686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/>
            <a:r>
              <a:rPr lang="ru-RU" b="1" dirty="0" smtClean="0">
                <a:solidFill>
                  <a:schemeClr val="tx2"/>
                </a:solidFill>
              </a:rPr>
              <a:t>Нормативные и финансовые институты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-1" y="7794169"/>
            <a:ext cx="23273657" cy="3744686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/>
            <a:r>
              <a:rPr lang="ru-RU" b="1" dirty="0" smtClean="0">
                <a:solidFill>
                  <a:schemeClr val="bg1"/>
                </a:solidFill>
              </a:rPr>
              <a:t>Проектное управление, системы мотивации, ИУП, </a:t>
            </a:r>
            <a:r>
              <a:rPr lang="ru-RU" b="1" dirty="0" err="1" smtClean="0">
                <a:solidFill>
                  <a:schemeClr val="bg1"/>
                </a:solidFill>
              </a:rPr>
              <a:t>конкурентность</a:t>
            </a:r>
            <a:r>
              <a:rPr lang="ru-RU" b="1" dirty="0" smtClean="0">
                <a:solidFill>
                  <a:schemeClr val="bg1"/>
                </a:solidFill>
              </a:rPr>
              <a:t> школ, цифровые технологии…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821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471791" y="1722769"/>
            <a:ext cx="85504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1"/>
                </a:solidFill>
                <a:latin typeface="Helvetica" charset="0"/>
                <a:ea typeface="Helvetica" charset="0"/>
                <a:cs typeface="Helvetica" charset="0"/>
              </a:rPr>
              <a:t>РАЗВИТИЕ СИСТЕМЫ</a:t>
            </a:r>
            <a:endParaRPr lang="en-US" sz="6000" b="1" dirty="0">
              <a:solidFill>
                <a:schemeClr val="accent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19866" y="1"/>
            <a:ext cx="545253" cy="27384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1088572" y="3607756"/>
            <a:ext cx="196595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200" b="1" dirty="0">
                <a:solidFill>
                  <a:srgbClr val="222222"/>
                </a:solidFill>
              </a:rPr>
              <a:t>Развитие</a:t>
            </a:r>
            <a:r>
              <a:rPr lang="ru-RU" sz="4200" dirty="0">
                <a:solidFill>
                  <a:srgbClr val="222222"/>
                </a:solidFill>
              </a:rPr>
              <a:t> — это тип движения и изменения в природе и обществе, связанный с переходом от одного качества, состояния к другому, от старого к новому</a:t>
            </a:r>
            <a:endParaRPr lang="ru-RU" sz="4200" dirty="0"/>
          </a:p>
        </p:txBody>
      </p:sp>
      <p:sp>
        <p:nvSpPr>
          <p:cNvPr id="6" name="TextBox 5"/>
          <p:cNvSpPr txBox="1"/>
          <p:nvPr/>
        </p:nvSpPr>
        <p:spPr>
          <a:xfrm>
            <a:off x="3471791" y="5642213"/>
            <a:ext cx="4627180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Деятельность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20991" y="5642213"/>
            <a:ext cx="4627180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Норма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16" name="Пятиугольник 15"/>
          <p:cNvSpPr/>
          <p:nvPr/>
        </p:nvSpPr>
        <p:spPr>
          <a:xfrm>
            <a:off x="-21771" y="10143464"/>
            <a:ext cx="10689772" cy="1338943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Сетевое взаимодействие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0" name="Пятиугольник 19"/>
          <p:cNvSpPr/>
          <p:nvPr/>
        </p:nvSpPr>
        <p:spPr>
          <a:xfrm>
            <a:off x="0" y="7068631"/>
            <a:ext cx="10689772" cy="1338943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СОТ, ориентированная на качество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1" name="Пятиугольник 20"/>
          <p:cNvSpPr/>
          <p:nvPr/>
        </p:nvSpPr>
        <p:spPr>
          <a:xfrm>
            <a:off x="-21771" y="8604396"/>
            <a:ext cx="10689772" cy="1338943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Индивидуализация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5" name="Пятиугольник 24"/>
          <p:cNvSpPr/>
          <p:nvPr/>
        </p:nvSpPr>
        <p:spPr>
          <a:xfrm>
            <a:off x="-21771" y="11679229"/>
            <a:ext cx="10689772" cy="1338943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Развитие инфраструктуры, </a:t>
            </a:r>
            <a:r>
              <a:rPr lang="ru-RU" dirty="0" err="1" smtClean="0">
                <a:solidFill>
                  <a:schemeClr val="tx2"/>
                </a:solidFill>
              </a:rPr>
              <a:t>цифровизация</a:t>
            </a:r>
            <a:endParaRPr lang="ru-RU" dirty="0">
              <a:solidFill>
                <a:schemeClr val="tx2"/>
              </a:solidFill>
            </a:endParaRPr>
          </a:p>
        </p:txBody>
      </p:sp>
      <p:cxnSp>
        <p:nvCxnSpPr>
          <p:cNvPr id="27" name="Прямая со стрелкой 26"/>
          <p:cNvCxnSpPr>
            <a:stCxn id="6" idx="3"/>
            <a:endCxn id="10" idx="1"/>
          </p:cNvCxnSpPr>
          <p:nvPr/>
        </p:nvCxnSpPr>
        <p:spPr>
          <a:xfrm>
            <a:off x="8098971" y="5965379"/>
            <a:ext cx="80220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Нашивка 34"/>
          <p:cNvSpPr/>
          <p:nvPr/>
        </p:nvSpPr>
        <p:spPr>
          <a:xfrm>
            <a:off x="11581646" y="7068631"/>
            <a:ext cx="11081657" cy="1335640"/>
          </a:xfrm>
          <a:prstGeom prst="chevr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Выравнивание уровней управления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6" name="Нашивка 35"/>
          <p:cNvSpPr/>
          <p:nvPr/>
        </p:nvSpPr>
        <p:spPr>
          <a:xfrm>
            <a:off x="11581645" y="8607699"/>
            <a:ext cx="11081657" cy="1335640"/>
          </a:xfrm>
          <a:prstGeom prst="chevr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Гибкое финансирование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7" name="Нашивка 36"/>
          <p:cNvSpPr/>
          <p:nvPr/>
        </p:nvSpPr>
        <p:spPr>
          <a:xfrm>
            <a:off x="11581645" y="10146767"/>
            <a:ext cx="11081657" cy="1335640"/>
          </a:xfrm>
          <a:prstGeom prst="chevr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Инфраструктура, Сетевой норматив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8" name="Нашивка 37"/>
          <p:cNvSpPr/>
          <p:nvPr/>
        </p:nvSpPr>
        <p:spPr>
          <a:xfrm>
            <a:off x="11581646" y="11679229"/>
            <a:ext cx="11081657" cy="1335640"/>
          </a:xfrm>
          <a:prstGeom prst="chevr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Механизмы ГЧП, повышение квалификации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557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21" grpId="0" animBg="1"/>
      <p:bldP spid="25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471791" y="1722769"/>
            <a:ext cx="70663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1"/>
                </a:solidFill>
                <a:latin typeface="Helvetica" charset="0"/>
                <a:ea typeface="Helvetica" charset="0"/>
                <a:cs typeface="Helvetica" charset="0"/>
              </a:rPr>
              <a:t>ПРАВОВОЕ ПОЛЕ</a:t>
            </a:r>
            <a:endParaRPr lang="en-US" sz="6000" b="1" dirty="0">
              <a:solidFill>
                <a:schemeClr val="accent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19866" y="1"/>
            <a:ext cx="545253" cy="27384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Группа 48"/>
          <p:cNvGrpSpPr/>
          <p:nvPr/>
        </p:nvGrpSpPr>
        <p:grpSpPr>
          <a:xfrm>
            <a:off x="11643167" y="1369216"/>
            <a:ext cx="12734483" cy="9663009"/>
            <a:chOff x="5792767" y="1123763"/>
            <a:chExt cx="6399233" cy="4855780"/>
          </a:xfrm>
        </p:grpSpPr>
        <p:sp>
          <p:nvSpPr>
            <p:cNvPr id="50" name="Стрелка влево 49"/>
            <p:cNvSpPr/>
            <p:nvPr/>
          </p:nvSpPr>
          <p:spPr>
            <a:xfrm>
              <a:off x="5792767" y="1123763"/>
              <a:ext cx="6399233" cy="4855780"/>
            </a:xfrm>
            <a:prstGeom prst="lef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4288" indent="-14288" algn="r">
                <a:tabLst>
                  <a:tab pos="4797425" algn="l"/>
                </a:tabLst>
              </a:pPr>
              <a:endParaRPr lang="ru-RU" sz="3800" dirty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841827" y="2582157"/>
              <a:ext cx="4098121" cy="21033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3800" dirty="0">
                  <a:solidFill>
                    <a:schemeClr val="tx2"/>
                  </a:solidFill>
                  <a:latin typeface="Helvetica" charset="0"/>
                  <a:ea typeface="Helvetica" charset="0"/>
                  <a:cs typeface="Helvetica" charset="0"/>
                </a:rPr>
                <a:t>Необходимость в государственном контроле и реализации нормативно-правовых актов федерального и регионального </a:t>
              </a:r>
              <a:r>
                <a:rPr lang="ru-RU" sz="3800" dirty="0" smtClean="0">
                  <a:solidFill>
                    <a:schemeClr val="tx2"/>
                  </a:solidFill>
                  <a:latin typeface="Helvetica" charset="0"/>
                  <a:ea typeface="Helvetica" charset="0"/>
                  <a:cs typeface="Helvetica" charset="0"/>
                </a:rPr>
                <a:t>уровней, обеспечение государственных гарантий</a:t>
              </a: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0" y="4373635"/>
            <a:ext cx="12768976" cy="10008116"/>
            <a:chOff x="1" y="2412125"/>
            <a:chExt cx="6416566" cy="5029200"/>
          </a:xfrm>
        </p:grpSpPr>
        <p:sp>
          <p:nvSpPr>
            <p:cNvPr id="53" name="Стрелка вправо 52"/>
            <p:cNvSpPr/>
            <p:nvPr/>
          </p:nvSpPr>
          <p:spPr>
            <a:xfrm>
              <a:off x="1" y="2412125"/>
              <a:ext cx="6416566" cy="5029200"/>
            </a:xfrm>
            <a:prstGeom prst="right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4025"/>
              <a:endParaRPr lang="ru-RU" sz="3800" dirty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21083" y="3957229"/>
              <a:ext cx="4248298" cy="21033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800" dirty="0" smtClean="0">
                  <a:solidFill>
                    <a:schemeClr val="tx2"/>
                  </a:solidFill>
                  <a:latin typeface="Helvetica" charset="0"/>
                  <a:ea typeface="Helvetica" charset="0"/>
                  <a:cs typeface="Helvetica" charset="0"/>
                </a:rPr>
                <a:t>Самостоятельность </a:t>
              </a:r>
              <a:r>
                <a:rPr lang="ru-RU" sz="3800" dirty="0">
                  <a:solidFill>
                    <a:schemeClr val="tx2"/>
                  </a:solidFill>
                  <a:latin typeface="Helvetica" charset="0"/>
                  <a:ea typeface="Helvetica" charset="0"/>
                  <a:cs typeface="Helvetica" charset="0"/>
                </a:rPr>
                <a:t>органов местного самоуправления в решении вопросов местного значения, разграничение полномочий между ОМСУ и органами государственной власти субъекта </a:t>
              </a:r>
              <a:r>
                <a:rPr lang="ru-RU" sz="3800" dirty="0" smtClean="0">
                  <a:solidFill>
                    <a:schemeClr val="tx2"/>
                  </a:solidFill>
                  <a:latin typeface="Helvetica" charset="0"/>
                  <a:ea typeface="Helvetica" charset="0"/>
                  <a:cs typeface="Helvetica" charset="0"/>
                </a:rPr>
                <a:t>РФ</a:t>
              </a:r>
              <a:endParaRPr lang="ru-RU" sz="3800" dirty="0">
                <a:solidFill>
                  <a:schemeClr val="tx2"/>
                </a:solidFill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302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471791" y="1722769"/>
            <a:ext cx="104839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1"/>
                </a:solidFill>
                <a:latin typeface="Helvetica" charset="0"/>
                <a:ea typeface="Helvetica" charset="0"/>
                <a:cs typeface="Helvetica" charset="0"/>
              </a:rPr>
              <a:t>ПРЕДЛАГАЕМЫЕ МОДЕЛИ</a:t>
            </a:r>
            <a:endParaRPr lang="en-US" sz="6000" b="1" dirty="0">
              <a:solidFill>
                <a:schemeClr val="accent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19866" y="1"/>
            <a:ext cx="545253" cy="27384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534" y="4157182"/>
            <a:ext cx="1010472" cy="1010472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534" y="5470875"/>
            <a:ext cx="1010472" cy="1010472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534" y="6830007"/>
            <a:ext cx="1010472" cy="1010472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534" y="9597307"/>
            <a:ext cx="1010472" cy="1010472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3094006" y="4266270"/>
            <a:ext cx="207749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200" dirty="0" smtClean="0">
                <a:solidFill>
                  <a:schemeClr val="tx2"/>
                </a:solidFill>
              </a:rPr>
              <a:t>Перевод учредительства с передачей имущества в безвозмездное пользование </a:t>
            </a:r>
            <a:r>
              <a:rPr lang="ru-RU" b="1" dirty="0" smtClean="0">
                <a:solidFill>
                  <a:schemeClr val="tx2"/>
                </a:solidFill>
              </a:rPr>
              <a:t>(7 пилотов)</a:t>
            </a:r>
            <a:endParaRPr lang="ru-RU" sz="4200" b="1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094006" y="5665939"/>
            <a:ext cx="205542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200" dirty="0" smtClean="0">
                <a:solidFill>
                  <a:schemeClr val="tx2"/>
                </a:solidFill>
              </a:rPr>
              <a:t>Перевод учредительства с передачей имущества в собственность </a:t>
            </a:r>
            <a:r>
              <a:rPr lang="ru-RU" b="1" dirty="0" smtClean="0">
                <a:solidFill>
                  <a:schemeClr val="tx2"/>
                </a:solidFill>
              </a:rPr>
              <a:t>(6 пилотов)</a:t>
            </a:r>
            <a:endParaRPr lang="ru-RU" sz="4200" b="1" dirty="0">
              <a:solidFill>
                <a:schemeClr val="tx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094006" y="7028909"/>
            <a:ext cx="198290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200" dirty="0" err="1" smtClean="0">
                <a:solidFill>
                  <a:schemeClr val="tx2"/>
                </a:solidFill>
              </a:rPr>
              <a:t>Муниципально</a:t>
            </a:r>
            <a:r>
              <a:rPr lang="ru-RU" sz="4200" dirty="0" smtClean="0">
                <a:solidFill>
                  <a:schemeClr val="tx2"/>
                </a:solidFill>
              </a:rPr>
              <a:t>-региональные соглашения о взаимодействии </a:t>
            </a:r>
            <a:r>
              <a:rPr lang="ru-RU" b="1" dirty="0" smtClean="0">
                <a:solidFill>
                  <a:schemeClr val="tx2"/>
                </a:solidFill>
              </a:rPr>
              <a:t>(6 пилотов)</a:t>
            </a:r>
            <a:endParaRPr lang="ru-RU" sz="4200" b="1" dirty="0">
              <a:solidFill>
                <a:schemeClr val="tx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94006" y="9741600"/>
            <a:ext cx="202704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200" dirty="0" err="1" smtClean="0">
                <a:solidFill>
                  <a:schemeClr val="tx2"/>
                </a:solidFill>
              </a:rPr>
              <a:t>Соучредительство</a:t>
            </a:r>
            <a:r>
              <a:rPr lang="ru-RU" sz="4200" dirty="0">
                <a:solidFill>
                  <a:schemeClr val="tx2"/>
                </a:solidFill>
              </a:rPr>
              <a:t> </a:t>
            </a:r>
            <a:r>
              <a:rPr lang="ru-RU" sz="4200" dirty="0" smtClean="0">
                <a:solidFill>
                  <a:schemeClr val="tx2"/>
                </a:solidFill>
              </a:rPr>
              <a:t>субъекта РФ и органа местного самоуправления</a:t>
            </a:r>
            <a:r>
              <a:rPr lang="ru-RU" sz="4200" b="1" dirty="0" smtClean="0">
                <a:solidFill>
                  <a:schemeClr val="tx2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</a:rPr>
              <a:t>(1 пилот)</a:t>
            </a:r>
            <a:endParaRPr lang="ru-RU" sz="4200" b="1" dirty="0">
              <a:solidFill>
                <a:schemeClr val="tx2"/>
              </a:solidFill>
            </a:endParaRPr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534" y="11008286"/>
            <a:ext cx="1010472" cy="1010472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3094006" y="11174968"/>
            <a:ext cx="209957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200" dirty="0" smtClean="0">
                <a:solidFill>
                  <a:schemeClr val="tx2"/>
                </a:solidFill>
              </a:rPr>
              <a:t>Прямое финансирование образовательной организации с уровня субъекта РФ</a:t>
            </a:r>
            <a:endParaRPr lang="ru-RU" sz="4200" dirty="0">
              <a:solidFill>
                <a:schemeClr val="tx2"/>
              </a:solidFill>
            </a:endParaRPr>
          </a:p>
        </p:txBody>
      </p:sp>
      <p:pic>
        <p:nvPicPr>
          <p:cNvPr id="59" name="Рисунок 5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534" y="8186328"/>
            <a:ext cx="1010472" cy="1010472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3094006" y="8343434"/>
            <a:ext cx="1954527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200" dirty="0" smtClean="0">
                <a:solidFill>
                  <a:schemeClr val="tx2"/>
                </a:solidFill>
              </a:rPr>
              <a:t>Формирование образовательных округов и опорных школ</a:t>
            </a:r>
            <a:endParaRPr lang="ru-RU" sz="4200" dirty="0">
              <a:solidFill>
                <a:schemeClr val="tx2"/>
              </a:solidFill>
            </a:endParaRPr>
          </a:p>
        </p:txBody>
      </p:sp>
      <p:grpSp>
        <p:nvGrpSpPr>
          <p:cNvPr id="61" name="Группа 60"/>
          <p:cNvGrpSpPr/>
          <p:nvPr/>
        </p:nvGrpSpPr>
        <p:grpSpPr>
          <a:xfrm>
            <a:off x="662152" y="9657959"/>
            <a:ext cx="22702344" cy="2786520"/>
            <a:chOff x="371259" y="4843990"/>
            <a:chExt cx="11474823" cy="1744846"/>
          </a:xfrm>
        </p:grpSpPr>
        <p:sp>
          <p:nvSpPr>
            <p:cNvPr id="62" name="Прямоугольник 61"/>
            <p:cNvSpPr/>
            <p:nvPr/>
          </p:nvSpPr>
          <p:spPr>
            <a:xfrm>
              <a:off x="371259" y="4852732"/>
              <a:ext cx="11474823" cy="17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>
                  <a:solidFill>
                    <a:schemeClr val="tx2"/>
                  </a:solidFill>
                </a:rPr>
                <a:t>Наиболее распространенные модели</a:t>
              </a:r>
              <a:endParaRPr lang="ru-RU" sz="4400" dirty="0">
                <a:solidFill>
                  <a:schemeClr val="tx2"/>
                </a:solidFill>
              </a:endParaRPr>
            </a:p>
          </p:txBody>
        </p:sp>
        <p:sp>
          <p:nvSpPr>
            <p:cNvPr id="63" name="Пятиугольник 62"/>
            <p:cNvSpPr/>
            <p:nvPr/>
          </p:nvSpPr>
          <p:spPr>
            <a:xfrm rot="5400000">
              <a:off x="5915142" y="4714996"/>
              <a:ext cx="387058" cy="662531"/>
            </a:xfrm>
            <a:prstGeom prst="homePlate">
              <a:avLst/>
            </a:prstGeom>
            <a:solidFill>
              <a:schemeClr val="accent1">
                <a:alpha val="5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800"/>
            </a:p>
          </p:txBody>
        </p:sp>
        <p:cxnSp>
          <p:nvCxnSpPr>
            <p:cNvPr id="64" name="Прямая соединительная линия 63"/>
            <p:cNvCxnSpPr/>
            <p:nvPr/>
          </p:nvCxnSpPr>
          <p:spPr>
            <a:xfrm>
              <a:off x="1003991" y="4843990"/>
              <a:ext cx="10237750" cy="0"/>
            </a:xfrm>
            <a:prstGeom prst="line">
              <a:avLst/>
            </a:prstGeom>
            <a:ln w="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90166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50720" y="5660949"/>
            <a:ext cx="7641456" cy="2061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797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ПРОЕКТ - ?</a:t>
            </a:r>
            <a:endParaRPr lang="ru-RU" sz="12797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97723" y="9781621"/>
            <a:ext cx="1974166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i="1" dirty="0" smtClean="0">
                <a:solidFill>
                  <a:schemeClr val="tx2"/>
                </a:solidFill>
              </a:rPr>
              <a:t>от лат. </a:t>
            </a:r>
            <a:r>
              <a:rPr lang="en-US" sz="4600" i="1" dirty="0" err="1" smtClean="0">
                <a:solidFill>
                  <a:schemeClr val="tx2"/>
                </a:solidFill>
              </a:rPr>
              <a:t>Projectus</a:t>
            </a:r>
            <a:r>
              <a:rPr lang="en-US" sz="4600" i="1" dirty="0" smtClean="0">
                <a:solidFill>
                  <a:schemeClr val="tx2"/>
                </a:solidFill>
              </a:rPr>
              <a:t> – </a:t>
            </a:r>
            <a:r>
              <a:rPr lang="ru-RU" sz="4600" i="1" dirty="0" smtClean="0">
                <a:solidFill>
                  <a:schemeClr val="tx2"/>
                </a:solidFill>
              </a:rPr>
              <a:t>«брошенный вперед, выступающий, выдающийся вперед» - временное предприятие, направленное на создание уникального продукта, услуги или результата (</a:t>
            </a:r>
            <a:r>
              <a:rPr lang="en-US" sz="4600" i="1" dirty="0" smtClean="0">
                <a:solidFill>
                  <a:schemeClr val="tx2"/>
                </a:solidFill>
              </a:rPr>
              <a:t>PMBOK)</a:t>
            </a:r>
            <a:endParaRPr lang="ru-RU" sz="46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42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Empires 12 1">
      <a:dk1>
        <a:srgbClr val="7F7F7F"/>
      </a:dk1>
      <a:lt1>
        <a:srgbClr val="FFFFFF"/>
      </a:lt1>
      <a:dk2>
        <a:srgbClr val="000000"/>
      </a:dk2>
      <a:lt2>
        <a:srgbClr val="FFFFFF"/>
      </a:lt2>
      <a:accent1>
        <a:srgbClr val="3B363D"/>
      </a:accent1>
      <a:accent2>
        <a:srgbClr val="E0D825"/>
      </a:accent2>
      <a:accent3>
        <a:srgbClr val="F2F1ED"/>
      </a:accent3>
      <a:accent4>
        <a:srgbClr val="FDFFFD"/>
      </a:accent4>
      <a:accent5>
        <a:srgbClr val="ECEDEC"/>
      </a:accent5>
      <a:accent6>
        <a:srgbClr val="91969B"/>
      </a:accent6>
      <a:hlink>
        <a:srgbClr val="4B5050"/>
      </a:hlink>
      <a:folHlink>
        <a:srgbClr val="19BB9B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38979</TotalTime>
  <Words>1085</Words>
  <Application>Microsoft Office PowerPoint</Application>
  <PresentationFormat>Произвольный</PresentationFormat>
  <Paragraphs>239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Calibri</vt:lpstr>
      <vt:lpstr>Helvetica</vt:lpstr>
      <vt:lpstr>Lato Regular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Presentations</dc:title>
  <dc:subject/>
  <dc:creator>Наталья</dc:creator>
  <cp:keywords/>
  <dc:description/>
  <cp:lastModifiedBy>Наталья</cp:lastModifiedBy>
  <cp:revision>7887</cp:revision>
  <dcterms:created xsi:type="dcterms:W3CDTF">2014-11-12T21:47:38Z</dcterms:created>
  <dcterms:modified xsi:type="dcterms:W3CDTF">2018-09-23T18:42:01Z</dcterms:modified>
  <cp:category/>
</cp:coreProperties>
</file>