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63" r:id="rId9"/>
    <p:sldId id="258" r:id="rId10"/>
    <p:sldId id="259" r:id="rId11"/>
    <p:sldId id="260" r:id="rId12"/>
    <p:sldId id="261" r:id="rId13"/>
    <p:sldId id="262" r:id="rId14"/>
    <p:sldId id="26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5239570155287405E-2"/>
          <c:y val="0.23187760461603557"/>
          <c:w val="0.48333333333333334"/>
          <c:h val="0.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3"/>
            <c:spPr>
              <a:ln>
                <a:solidFill>
                  <a:schemeClr val="tx2"/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 организациях дополнительного образования в сфере образования</c:v>
                </c:pt>
                <c:pt idx="1">
                  <c:v>В организациях дополнительного образования в сфере культуры</c:v>
                </c:pt>
                <c:pt idx="2">
                  <c:v>В организациях дополнительного образования в сфере физической культуры и спорта</c:v>
                </c:pt>
                <c:pt idx="3">
                  <c:v>В общеобразовательных организациях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82529</c:v>
                </c:pt>
                <c:pt idx="1">
                  <c:v>18694</c:v>
                </c:pt>
                <c:pt idx="2">
                  <c:v>11802</c:v>
                </c:pt>
                <c:pt idx="3">
                  <c:v>100639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003925970707443"/>
          <c:y val="9.4169446288913647E-2"/>
          <c:w val="0.46138578688389464"/>
          <c:h val="0.90583055371108634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Организациии ДО в сфере образования</c:v>
                </c:pt>
                <c:pt idx="1">
                  <c:v>Организации ДО в сфере культуры</c:v>
                </c:pt>
                <c:pt idx="2">
                  <c:v>Организации ДО в сфере физической культуры и спорта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</c:v>
                </c:pt>
                <c:pt idx="1">
                  <c:v>71</c:v>
                </c:pt>
                <c:pt idx="2">
                  <c:v>16</c:v>
                </c:pt>
              </c:numCache>
            </c:numRef>
          </c:val>
        </c:ser>
        <c:shape val="cylinder"/>
        <c:axId val="59504896"/>
        <c:axId val="64312064"/>
        <c:axId val="0"/>
      </c:bar3DChart>
      <c:catAx>
        <c:axId val="5950489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312064"/>
        <c:crosses val="autoZero"/>
        <c:auto val="1"/>
        <c:lblAlgn val="ctr"/>
        <c:lblOffset val="100"/>
      </c:catAx>
      <c:valAx>
        <c:axId val="64312064"/>
        <c:scaling>
          <c:orientation val="minMax"/>
        </c:scaling>
        <c:delete val="1"/>
        <c:axPos val="l"/>
        <c:numFmt formatCode="General" sourceLinked="1"/>
        <c:tickLblPos val="none"/>
        <c:crossAx val="59504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6795798730696593E-2"/>
          <c:y val="9.0651543767864176E-2"/>
          <c:w val="0.92845455173985458"/>
          <c:h val="0.606447574201157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1.465340936952856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9728434219420565E-3"/>
                  <c:y val="1.465340936952856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9728434219420565E-3"/>
                  <c:y val="7.3267046847644065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9728434219420565E-3"/>
                  <c:y val="1.4653409369528561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(план)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0.89100000000000001</c:v>
                </c:pt>
                <c:pt idx="1">
                  <c:v>0.89200000000000002</c:v>
                </c:pt>
                <c:pt idx="2">
                  <c:v>0.90100000000000002</c:v>
                </c:pt>
                <c:pt idx="3">
                  <c:v>0.90200000000000002</c:v>
                </c:pt>
                <c:pt idx="4">
                  <c:v>0.90300000000000002</c:v>
                </c:pt>
              </c:numCache>
            </c:numRef>
          </c:val>
        </c:ser>
        <c:gapWidth val="56"/>
        <c:axId val="218854528"/>
        <c:axId val="218856832"/>
      </c:barChart>
      <c:catAx>
        <c:axId val="2188545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856832"/>
        <c:crosses val="autoZero"/>
        <c:auto val="1"/>
        <c:lblAlgn val="ctr"/>
        <c:lblOffset val="100"/>
      </c:catAx>
      <c:valAx>
        <c:axId val="218856832"/>
        <c:scaling>
          <c:orientation val="minMax"/>
        </c:scaling>
        <c:delete val="1"/>
        <c:axPos val="l"/>
        <c:majorGridlines/>
        <c:numFmt formatCode="0%" sourceLinked="0"/>
        <c:majorTickMark val="none"/>
        <c:tickLblPos val="none"/>
        <c:crossAx val="218854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2351180556657725E-2"/>
          <c:y val="0"/>
          <c:w val="0.75701575486321626"/>
          <c:h val="1"/>
        </c:manualLayout>
      </c:layout>
      <c:pie3DChart>
        <c:varyColors val="1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explosion val="21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Лист1!$A$2</c:f>
              <c:strCache>
                <c:ptCount val="1"/>
                <c:pt idx="0">
                  <c:v>Объединения технической направленности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4014119932867748"/>
          <c:y val="4.9544291196514136E-2"/>
        </c:manualLayout>
      </c:layout>
    </c:title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2998118892149743"/>
          <c:y val="0.20943925454544349"/>
          <c:w val="0.82617608811677012"/>
          <c:h val="0.3707429068245779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Не удовлетворен</c:v>
                </c:pt>
                <c:pt idx="1">
                  <c:v>Удовлетворены</c:v>
                </c:pt>
                <c:pt idx="2">
                  <c:v>Затруднились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6.9</c:v>
                </c:pt>
                <c:pt idx="1">
                  <c:v>89.8</c:v>
                </c:pt>
                <c:pt idx="2">
                  <c:v>3.3</c:v>
                </c:pt>
              </c:numCache>
            </c:numRef>
          </c:val>
        </c:ser>
        <c:shape val="cylinder"/>
        <c:axId val="92250880"/>
        <c:axId val="93480832"/>
        <c:axId val="0"/>
      </c:bar3DChart>
      <c:catAx>
        <c:axId val="92250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480832"/>
        <c:crosses val="autoZero"/>
        <c:auto val="1"/>
        <c:lblAlgn val="ctr"/>
        <c:lblOffset val="100"/>
      </c:catAx>
      <c:valAx>
        <c:axId val="93480832"/>
        <c:scaling>
          <c:orientation val="minMax"/>
        </c:scaling>
        <c:delete val="1"/>
        <c:axPos val="l"/>
        <c:numFmt formatCode="General" sourceLinked="1"/>
        <c:tickLblPos val="none"/>
        <c:crossAx val="92250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solidFill>
                  <a:srgbClr val="C00000"/>
                </a:solidFill>
              </a:defRPr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Сравнительные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</a:t>
            </a:r>
          </a:p>
          <a:p>
            <a:pPr>
              <a:defRPr sz="1800">
                <a:solidFill>
                  <a:srgbClr val="C00000"/>
                </a:solidFill>
              </a:defRPr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удовлетворенности населения</a:t>
            </a:r>
          </a:p>
          <a:p>
            <a:pPr>
              <a:defRPr sz="1800">
                <a:solidFill>
                  <a:srgbClr val="C00000"/>
                </a:solidFill>
              </a:defRPr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дополнительным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образованием</a:t>
            </a:r>
          </a:p>
        </c:rich>
      </c:tx>
      <c:layout>
        <c:manualLayout>
          <c:xMode val="edge"/>
          <c:yMode val="edge"/>
          <c:x val="0.18312340295522736"/>
          <c:y val="1.6161503045234414E-2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Сравнительные данные доли опршенных, удовлетвореных дополнительным образованием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88.8</c:v>
                </c:pt>
                <c:pt idx="1">
                  <c:v>86.9</c:v>
                </c:pt>
                <c:pt idx="2">
                  <c:v>87.8</c:v>
                </c:pt>
                <c:pt idx="3">
                  <c:v>89.8</c:v>
                </c:pt>
              </c:numCache>
            </c:numRef>
          </c:val>
        </c:ser>
        <c:shape val="cylinder"/>
        <c:axId val="120691712"/>
        <c:axId val="122807040"/>
        <c:axId val="0"/>
      </c:bar3DChart>
      <c:catAx>
        <c:axId val="120691712"/>
        <c:scaling>
          <c:orientation val="minMax"/>
        </c:scaling>
        <c:axPos val="b"/>
        <c:numFmt formatCode="General" sourceLinked="1"/>
        <c:tickLblPos val="nextTo"/>
        <c:crossAx val="122807040"/>
        <c:crosses val="autoZero"/>
        <c:auto val="1"/>
        <c:lblAlgn val="ctr"/>
        <c:lblOffset val="100"/>
      </c:catAx>
      <c:valAx>
        <c:axId val="122807040"/>
        <c:scaling>
          <c:orientation val="minMax"/>
        </c:scaling>
        <c:delete val="1"/>
        <c:axPos val="l"/>
        <c:numFmt formatCode="General" sourceLinked="1"/>
        <c:tickLblPos val="none"/>
        <c:crossAx val="120691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0.06977</cdr:y>
    </cdr:from>
    <cdr:to>
      <cdr:x>0.53731</cdr:x>
      <cdr:y>0.31024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72008" y="216024"/>
          <a:ext cx="2398834" cy="744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Охват детей дополнительным образованием (человек)</a:t>
          </a:r>
          <a:endParaRPr lang="ru-RU" sz="14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0.28571</cdr:x>
      <cdr:y>0.29167</cdr:y>
    </cdr:from>
    <cdr:to>
      <cdr:x>0.62827</cdr:x>
      <cdr:y>0.68819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504056"/>
          <a:ext cx="1036010" cy="685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Всего 458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0.83333</cdr:x>
      <cdr:y>0</cdr:y>
    </cdr:from>
    <cdr:to>
      <cdr:x>1</cdr:x>
      <cdr:y>0.7534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>
          <a:off x="2880320" y="0"/>
          <a:ext cx="504056" cy="1302016"/>
        </a:xfrm>
        <a:prstGeom xmlns:a="http://schemas.openxmlformats.org/drawingml/2006/main" prst="leftBrace">
          <a:avLst>
            <a:gd name="adj1" fmla="val 27381"/>
            <a:gd name="adj2" fmla="val 86313"/>
          </a:avLst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9BBB59">
              <a:lumMod val="50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A16F-1E77-4286-9339-7B71E02A0C74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3150-2238-41E9-B224-74F01CC9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rtaldod43@mail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 bwMode="auto">
          <a:xfrm>
            <a:off x="395536" y="1412776"/>
            <a:ext cx="8424936" cy="33930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419872" y="6237312"/>
            <a:ext cx="28803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г. </a:t>
            </a:r>
            <a:r>
              <a:rPr lang="ru-RU" dirty="0" smtClean="0">
                <a:solidFill>
                  <a:srgbClr val="002060"/>
                </a:solidFill>
              </a:rPr>
              <a:t>Киров, декабрь 2017 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93296"/>
            <a:ext cx="7092280" cy="0"/>
          </a:xfrm>
          <a:prstGeom prst="line">
            <a:avLst/>
          </a:prstGeom>
          <a:ln>
            <a:solidFill>
              <a:srgbClr val="2C56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22432" y="6572850"/>
            <a:ext cx="7521568" cy="28515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45232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/>
          <a:srcRect l="17171" r="42088"/>
          <a:stretch>
            <a:fillRect/>
          </a:stretch>
        </p:blipFill>
        <p:spPr bwMode="auto">
          <a:xfrm>
            <a:off x="0" y="0"/>
            <a:ext cx="2627784" cy="173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ый треугольник 16"/>
          <p:cNvSpPr/>
          <p:nvPr/>
        </p:nvSpPr>
        <p:spPr>
          <a:xfrm rot="5400000">
            <a:off x="7378467" y="73853"/>
            <a:ext cx="1008112" cy="86040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267744" y="1189484"/>
            <a:ext cx="6822107" cy="7268"/>
          </a:xfrm>
          <a:prstGeom prst="line">
            <a:avLst/>
          </a:prstGeom>
          <a:ln>
            <a:solidFill>
              <a:srgbClr val="2C56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2067" y="2089974"/>
            <a:ext cx="8639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Региональная система дополнительного образования детей: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традиции и достижения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427984" y="4869160"/>
            <a:ext cx="44644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Е.С. Воронкина,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отдела общего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дополнительного образования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образования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Кировской  области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42" t="7094" r="2620" b="3785"/>
          <a:stretch>
            <a:fillRect/>
          </a:stretch>
        </p:blipFill>
        <p:spPr bwMode="auto">
          <a:xfrm>
            <a:off x="0" y="1628800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63" t="7049" r="1176" b="3352"/>
          <a:stretch>
            <a:fillRect/>
          </a:stretch>
        </p:blipFill>
        <p:spPr bwMode="auto">
          <a:xfrm>
            <a:off x="10236" y="1412776"/>
            <a:ext cx="91337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83" t="7042" r="1370" b="2817"/>
          <a:stretch>
            <a:fillRect/>
          </a:stretch>
        </p:blipFill>
        <p:spPr bwMode="auto">
          <a:xfrm>
            <a:off x="10236" y="1484784"/>
            <a:ext cx="91337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433" t="6792" r="1823" b="3558"/>
          <a:stretch>
            <a:fillRect/>
          </a:stretch>
        </p:blipFill>
        <p:spPr bwMode="auto">
          <a:xfrm>
            <a:off x="0" y="1484784"/>
            <a:ext cx="91995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10" t="6540" r="2111" b="3213"/>
          <a:stretch>
            <a:fillRect/>
          </a:stretch>
        </p:blipFill>
        <p:spPr bwMode="auto">
          <a:xfrm>
            <a:off x="4427984" y="476672"/>
            <a:ext cx="458786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ЭМБЛЕМЫ ЦЕНТРА и АВТОШКОЛЫ\ЭМБЛЕМА ПРОЗР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3969612" cy="28926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Региональный куратор – КОГОБУ ДО «Центр технического творчества»</a:t>
            </a:r>
          </a:p>
          <a:p>
            <a:endParaRPr lang="ru-RU" dirty="0" smtClean="0"/>
          </a:p>
          <a:p>
            <a:r>
              <a:rPr lang="ru-RU" dirty="0" smtClean="0"/>
              <a:t>Представитель – Игумнова Екатерина Александровна, тел. (8332) 54-40-98</a:t>
            </a:r>
          </a:p>
          <a:p>
            <a:r>
              <a:rPr lang="en-US" dirty="0" smtClean="0">
                <a:hlinkClick r:id="rId4"/>
              </a:rPr>
              <a:t>portaldod43@mail.ru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До 01.12.2017. – регистрация на портале, заполнение паспорта организации</a:t>
            </a:r>
          </a:p>
          <a:p>
            <a:r>
              <a:rPr lang="ru-RU" dirty="0" smtClean="0"/>
              <a:t>До 15.12.2017. – заполнение Календаря мероприятий</a:t>
            </a:r>
          </a:p>
          <a:p>
            <a:endParaRPr lang="en-US" dirty="0" smtClean="0"/>
          </a:p>
          <a:p>
            <a:r>
              <a:rPr lang="ru-RU" dirty="0" smtClean="0"/>
              <a:t>Рекомендации для представителей организаций и Руководство пользователя портала размещены на сайте Центра </a:t>
            </a:r>
            <a:r>
              <a:rPr lang="en-US" dirty="0" smtClean="0"/>
              <a:t>cdutt-kirov.ucoz.ru </a:t>
            </a:r>
            <a:r>
              <a:rPr lang="ru-RU" dirty="0" smtClean="0"/>
              <a:t>на страничке Единый национальный портал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 bwMode="auto">
          <a:xfrm>
            <a:off x="395536" y="1412776"/>
            <a:ext cx="8424936" cy="33930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2432" y="6572850"/>
            <a:ext cx="7521568" cy="28515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45232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/>
          <a:srcRect l="17171" r="42088"/>
          <a:stretch>
            <a:fillRect/>
          </a:stretch>
        </p:blipFill>
        <p:spPr bwMode="auto">
          <a:xfrm>
            <a:off x="0" y="0"/>
            <a:ext cx="2627784" cy="173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ый треугольник 16"/>
          <p:cNvSpPr/>
          <p:nvPr/>
        </p:nvSpPr>
        <p:spPr>
          <a:xfrm rot="5400000">
            <a:off x="7378467" y="73853"/>
            <a:ext cx="1008112" cy="86040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323528" y="1556792"/>
          <a:ext cx="4043362" cy="435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355976" y="1484784"/>
          <a:ext cx="4320480" cy="414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31840" y="26064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Удовлетворенность населения области дополнительным образованием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 bwMode="auto">
          <a:xfrm>
            <a:off x="395536" y="1412776"/>
            <a:ext cx="8424936" cy="33930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2432" y="6572850"/>
            <a:ext cx="7521568" cy="28515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221088"/>
            <a:ext cx="745232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/>
          <a:srcRect l="17171" r="42088"/>
          <a:stretch>
            <a:fillRect/>
          </a:stretch>
        </p:blipFill>
        <p:spPr bwMode="auto">
          <a:xfrm>
            <a:off x="0" y="0"/>
            <a:ext cx="2627784" cy="173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ый треугольник 16"/>
          <p:cNvSpPr/>
          <p:nvPr/>
        </p:nvSpPr>
        <p:spPr>
          <a:xfrm rot="5400000">
            <a:off x="7378467" y="73853"/>
            <a:ext cx="1008112" cy="86040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624442"/>
            <a:ext cx="83529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√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Концепция развития дополнительного образования детей, утвержденная распоряжением Правительства Российской Федерации                     от 04.09.2014 № 1726-р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√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приоритетный проект «Доступное дополнительное образование для детей», утвержденный протоколом заседания президиума Совета при Президенте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Российской Федерации по стратегическому развитию и приоритетным проектам от 30.11.2016 № 11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haroni" pitchFamily="2" charset="-79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√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«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дорожная карта»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развития кружкового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движения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Национальной технологической инициативы, утвержденная 18.07.2017, утвержденная на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заседании президиума Совета при Президенте РФ по модернизации экономики и инновационному развитию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России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4766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Документы, определяющие стратегию развития дополнительного образования детей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/>
        </p:nvGraphicFramePr>
        <p:xfrm>
          <a:off x="251520" y="1628800"/>
          <a:ext cx="44644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4"/>
          <p:cNvSpPr/>
          <p:nvPr/>
        </p:nvSpPr>
        <p:spPr bwMode="auto">
          <a:xfrm>
            <a:off x="395536" y="1412776"/>
            <a:ext cx="8424936" cy="33930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2432" y="6572850"/>
            <a:ext cx="7521568" cy="28515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45232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 cstate="print"/>
          <a:srcRect l="17171" r="42088"/>
          <a:stretch>
            <a:fillRect/>
          </a:stretch>
        </p:blipFill>
        <p:spPr bwMode="auto">
          <a:xfrm>
            <a:off x="0" y="0"/>
            <a:ext cx="2627784" cy="173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ый треугольник 16"/>
          <p:cNvSpPr/>
          <p:nvPr/>
        </p:nvSpPr>
        <p:spPr>
          <a:xfrm rot="5400000">
            <a:off x="7378467" y="73853"/>
            <a:ext cx="1008112" cy="86040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4869160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Доля </a:t>
            </a:r>
            <a:r>
              <a:rPr lang="ru-RU" sz="1400" b="1" dirty="0" smtClean="0">
                <a:solidFill>
                  <a:srgbClr val="C00000"/>
                </a:solidFill>
              </a:rPr>
              <a:t>платных услуг </a:t>
            </a:r>
            <a:r>
              <a:rPr lang="ru-RU" sz="1400" b="1" dirty="0" smtClean="0">
                <a:solidFill>
                  <a:srgbClr val="C00000"/>
                </a:solidFill>
              </a:rPr>
              <a:t>в сфере дополнительного </a:t>
            </a:r>
            <a:r>
              <a:rPr lang="ru-RU" sz="1400" b="1" dirty="0" smtClean="0">
                <a:solidFill>
                  <a:srgbClr val="C00000"/>
                </a:solidFill>
              </a:rPr>
              <a:t>образования составляет 4 </a:t>
            </a:r>
            <a:r>
              <a:rPr lang="ru-RU" sz="1400" b="1" dirty="0" smtClean="0">
                <a:solidFill>
                  <a:srgbClr val="C00000"/>
                </a:solidFill>
              </a:rPr>
              <a:t>%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5816" y="33265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дополнительного образования Кировской области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5148064" y="1268760"/>
          <a:ext cx="36724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220072" y="11967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Сеть организаций дополнительного образования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Содержимое 7"/>
          <p:cNvGraphicFramePr>
            <a:graphicFrameLocks/>
          </p:cNvGraphicFramePr>
          <p:nvPr/>
        </p:nvGraphicFramePr>
        <p:xfrm>
          <a:off x="4139952" y="4797152"/>
          <a:ext cx="4608512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103440" y="429309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Охват детей в возрасте от 5 до 18 лет дополнительным образованием в разрезе лет (%)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 bwMode="auto">
          <a:xfrm>
            <a:off x="395536" y="1412776"/>
            <a:ext cx="8424936" cy="33930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2432" y="6572850"/>
            <a:ext cx="7521568" cy="28515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45232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/>
          <a:srcRect l="17171" r="42088"/>
          <a:stretch>
            <a:fillRect/>
          </a:stretch>
        </p:blipFill>
        <p:spPr bwMode="auto">
          <a:xfrm>
            <a:off x="0" y="0"/>
            <a:ext cx="2627784" cy="173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ый треугольник 16"/>
          <p:cNvSpPr/>
          <p:nvPr/>
        </p:nvSpPr>
        <p:spPr>
          <a:xfrm rot="5400000">
            <a:off x="7378467" y="73853"/>
            <a:ext cx="1008112" cy="86040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43808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Детское техническое творчество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фасад2"/>
          <p:cNvPicPr>
            <a:picLocks noChangeAspect="1" noChangeArrowheads="1"/>
          </p:cNvPicPr>
          <p:nvPr/>
        </p:nvPicPr>
        <p:blipFill>
          <a:blip r:embed="rId3" cstate="print"/>
          <a:srcRect t="19705"/>
          <a:stretch>
            <a:fillRect/>
          </a:stretch>
        </p:blipFill>
        <p:spPr bwMode="auto">
          <a:xfrm>
            <a:off x="323528" y="3429000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816424" cy="25922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07904" y="184482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Робототехника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109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602128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Кванторииум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г. Омутнинске (проект)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594928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промдизайна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Кванториума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Кирово-Чепецка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(проект)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755576" y="1700808"/>
          <a:ext cx="302433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63688" y="134076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Объединения технической направленности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 bwMode="auto">
          <a:xfrm>
            <a:off x="395536" y="1412776"/>
            <a:ext cx="8424936" cy="33930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45232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/>
          <a:srcRect l="17171" r="42088"/>
          <a:stretch>
            <a:fillRect/>
          </a:stretch>
        </p:blipFill>
        <p:spPr bwMode="auto">
          <a:xfrm>
            <a:off x="0" y="0"/>
            <a:ext cx="2627784" cy="173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ый треугольник 16"/>
          <p:cNvSpPr/>
          <p:nvPr/>
        </p:nvSpPr>
        <p:spPr>
          <a:xfrm rot="5400000">
            <a:off x="7378467" y="73853"/>
            <a:ext cx="1008112" cy="86040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7824" y="11663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сети организаций дополнительного образования</a:t>
            </a:r>
          </a:p>
        </p:txBody>
      </p:sp>
      <p:pic>
        <p:nvPicPr>
          <p:cNvPr id="34817" name="Picture 1" descr="C:\Users\voronkina\Desktop\28_dd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933056"/>
            <a:ext cx="2755943" cy="18722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27784" y="602128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Открытие Дома детского творчества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пгт Лебяжье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314096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Региональный центр подготовки граждан Российской Федерации к военной службе и военно-патриотического воспитания Кировской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voronkina\Desktop\C2nMvn0YpK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448272" cy="1728192"/>
          </a:xfrm>
          <a:prstGeom prst="rect">
            <a:avLst/>
          </a:prstGeom>
          <a:noFill/>
        </p:spPr>
      </p:pic>
      <p:pic>
        <p:nvPicPr>
          <p:cNvPr id="34820" name="Picture 4" descr="C:\Users\voronkina\Desktop\IMG_7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340768"/>
            <a:ext cx="2664296" cy="1728192"/>
          </a:xfrm>
          <a:prstGeom prst="rect">
            <a:avLst/>
          </a:prstGeom>
          <a:noFill/>
        </p:spPr>
      </p:pic>
      <p:pic>
        <p:nvPicPr>
          <p:cNvPr id="34821" name="Picture 5" descr="C:\Users\voronkina\Desktop\IMG_16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340768"/>
            <a:ext cx="25922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3491880" y="1844824"/>
            <a:ext cx="2232248" cy="13681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КОГОБУ ДО «Дворец творчества –  Мемориал»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67544" y="1916832"/>
            <a:ext cx="2232248" cy="13681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КОГОБУ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«Центр детского и юношеского туризма и экскурсий»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4"/>
          <p:cNvSpPr/>
          <p:nvPr/>
        </p:nvSpPr>
        <p:spPr bwMode="auto">
          <a:xfrm>
            <a:off x="395536" y="1412776"/>
            <a:ext cx="8424936" cy="33930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2432" y="6572850"/>
            <a:ext cx="7521568" cy="28515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45232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/>
          <a:srcRect l="17171" r="42088"/>
          <a:stretch>
            <a:fillRect/>
          </a:stretch>
        </p:blipFill>
        <p:spPr bwMode="auto">
          <a:xfrm>
            <a:off x="0" y="0"/>
            <a:ext cx="255577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ый треугольник 16"/>
          <p:cNvSpPr/>
          <p:nvPr/>
        </p:nvSpPr>
        <p:spPr>
          <a:xfrm rot="5400000">
            <a:off x="7378467" y="73853"/>
            <a:ext cx="1008112" cy="86040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43808" y="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Областные государственные организации дополнительного образования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 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системообразующие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центры 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novosti33.ru/wp-content/uploads/2016/10/1475561499_yunarm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013176"/>
            <a:ext cx="2448272" cy="1440160"/>
          </a:xfrm>
          <a:prstGeom prst="rect">
            <a:avLst/>
          </a:prstGeom>
          <a:noFill/>
        </p:spPr>
      </p:pic>
      <p:pic>
        <p:nvPicPr>
          <p:cNvPr id="13" name="Picture 2" descr="http://www.ivedu.ru/thumbs/2016/11/rdsh-banner-na-saj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941168"/>
            <a:ext cx="2448272" cy="1441240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660232" y="1772816"/>
            <a:ext cx="2232248" cy="13681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КОГОБУ ДО «Центр технического творчества»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1052737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Региональные ресурсные центры дополнительного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3808" y="3501008"/>
            <a:ext cx="1997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 проблем воспитания личности обучающегося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20272" y="3645024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технического творчества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60032" y="3501008"/>
            <a:ext cx="2267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естественнонаучного дополнительного образования детей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1560" y="3717032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детско-юношеско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 туризма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3707904" y="3140968"/>
            <a:ext cx="360040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право стрелка 31"/>
          <p:cNvSpPr/>
          <p:nvPr/>
        </p:nvSpPr>
        <p:spPr>
          <a:xfrm>
            <a:off x="5220072" y="3140968"/>
            <a:ext cx="360040" cy="4320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1475656" y="335699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7740352" y="321297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 bwMode="auto">
          <a:xfrm>
            <a:off x="395536" y="1412776"/>
            <a:ext cx="8424936" cy="33930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2432" y="6572850"/>
            <a:ext cx="7521568" cy="28515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45232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/>
          <a:srcRect l="17171" r="42088"/>
          <a:stretch>
            <a:fillRect/>
          </a:stretch>
        </p:blipFill>
        <p:spPr bwMode="auto">
          <a:xfrm>
            <a:off x="0" y="0"/>
            <a:ext cx="2627784" cy="173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ый треугольник 16"/>
          <p:cNvSpPr/>
          <p:nvPr/>
        </p:nvSpPr>
        <p:spPr>
          <a:xfrm rot="5400000">
            <a:off x="7378467" y="73853"/>
            <a:ext cx="1008112" cy="86040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59832" y="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дополнительного образования в сфере отдыха и оздоровления детей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7584" y="4221088"/>
          <a:ext cx="7488832" cy="19396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73666"/>
                <a:gridCol w="351516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7800" algn="l"/>
                        </a:tabLs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Победители </a:t>
                      </a:r>
                      <a:r>
                        <a:rPr lang="ru-RU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грантового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конкурса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7800" algn="l"/>
                        </a:tabLs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смены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7800" algn="l"/>
                        </a:tabLst>
                      </a:pPr>
                      <a:r>
                        <a:rPr lang="ru-RU" sz="1400" kern="1200" dirty="0" smtClean="0"/>
                        <a:t>Дворец </a:t>
                      </a:r>
                      <a:r>
                        <a:rPr lang="ru-RU" sz="1400" kern="1200" dirty="0"/>
                        <a:t>творчества – </a:t>
                      </a:r>
                      <a:r>
                        <a:rPr lang="ru-RU" sz="1400" kern="1200" dirty="0" smtClean="0"/>
                        <a:t>Мемориал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7800" algn="l"/>
                        </a:tabLst>
                      </a:pPr>
                      <a:r>
                        <a:rPr lang="ru-RU" sz="1400" dirty="0"/>
                        <a:t>«Лидер и его команда»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7800" algn="l"/>
                        </a:tabLst>
                      </a:pPr>
                      <a:r>
                        <a:rPr lang="ru-RU" sz="1400" dirty="0" smtClean="0"/>
                        <a:t>Региональный </a:t>
                      </a:r>
                      <a:r>
                        <a:rPr lang="ru-RU" sz="1400" dirty="0"/>
                        <a:t>центр подготовки граждан </a:t>
                      </a:r>
                      <a:r>
                        <a:rPr lang="ru-RU" sz="1400" dirty="0" smtClean="0"/>
                        <a:t>к </a:t>
                      </a:r>
                      <a:r>
                        <a:rPr lang="ru-RU" sz="1400" dirty="0"/>
                        <a:t>военной службе </a:t>
                      </a:r>
                      <a:r>
                        <a:rPr lang="ru-RU" sz="1400" dirty="0" smtClean="0"/>
                        <a:t>и военно-патриотического воспитания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7800" algn="l"/>
                        </a:tabLst>
                      </a:pPr>
                      <a:r>
                        <a:rPr lang="ru-RU" sz="1400" kern="1200" dirty="0"/>
                        <a:t>Оборонно-спортивный лагерь  «Юнармейцы»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7800" algn="l"/>
                        </a:tabLst>
                      </a:pPr>
                      <a:r>
                        <a:rPr lang="ru-RU" sz="1400" dirty="0" smtClean="0"/>
                        <a:t>Центр </a:t>
                      </a:r>
                      <a:r>
                        <a:rPr lang="ru-RU" sz="1400" dirty="0"/>
                        <a:t>дополнительного образования одаренных </a:t>
                      </a:r>
                      <a:r>
                        <a:rPr lang="ru-RU" sz="1400" dirty="0" smtClean="0"/>
                        <a:t>школьников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7800" algn="l"/>
                        </a:tabLst>
                      </a:pPr>
                      <a:r>
                        <a:rPr lang="ru-RU" sz="1400" kern="1200" dirty="0"/>
                        <a:t>Летняя многопредметная школа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23728" y="76470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лагерь «Головоломка»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7" descr="IMG_2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4907">
            <a:off x="72225" y="1404809"/>
            <a:ext cx="2718632" cy="1541476"/>
          </a:xfrm>
          <a:prstGeom prst="rect">
            <a:avLst/>
          </a:prstGeom>
          <a:noFill/>
        </p:spPr>
      </p:pic>
      <p:pic>
        <p:nvPicPr>
          <p:cNvPr id="18" name="Picture 9" descr="IMG_39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9783">
            <a:off x="4223357" y="1832456"/>
            <a:ext cx="2839008" cy="1877792"/>
          </a:xfrm>
          <a:prstGeom prst="rect">
            <a:avLst/>
          </a:prstGeom>
          <a:noFill/>
        </p:spPr>
      </p:pic>
      <p:pic>
        <p:nvPicPr>
          <p:cNvPr id="19" name="Picture 8" descr="DSCN25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1732">
            <a:off x="6713199" y="1195964"/>
            <a:ext cx="2265305" cy="1716623"/>
          </a:xfrm>
          <a:prstGeom prst="rect">
            <a:avLst/>
          </a:prstGeom>
          <a:noFill/>
        </p:spPr>
      </p:pic>
      <p:pic>
        <p:nvPicPr>
          <p:cNvPr id="13" name="Picture 7" descr="IMG_2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204864"/>
            <a:ext cx="279630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ЕДИНЫЙ НАЦИОНАЛЬНЫЙ ПОРТАЛ</a:t>
            </a:r>
            <a:br>
              <a:rPr lang="ru-RU" b="1" dirty="0" smtClean="0"/>
            </a:br>
            <a:r>
              <a:rPr lang="ru-RU" b="1" dirty="0" smtClean="0"/>
              <a:t>ДОПОЛНИТЕЛЬНОГО ОБРАЗОВАНИЯ ДЕТЕЙ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10" t="6540" r="2111" b="3213"/>
          <a:stretch>
            <a:fillRect/>
          </a:stretch>
        </p:blipFill>
        <p:spPr bwMode="auto">
          <a:xfrm>
            <a:off x="0" y="188944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7264" r="1220" b="2542"/>
          <a:stretch>
            <a:fillRect/>
          </a:stretch>
        </p:blipFill>
        <p:spPr bwMode="auto">
          <a:xfrm>
            <a:off x="30977" y="1484784"/>
            <a:ext cx="911302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416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ЕДИНЫЙ НАЦИОНАЛЬНЫЙ ПОРТАЛ ДОПОЛНИТЕЛЬНОГО ОБРАЗОВАНИЯ ДЕТЕЙ</vt:lpstr>
      <vt:lpstr>КАЛЕНДАРЬ</vt:lpstr>
      <vt:lpstr>НОВОСТИ</vt:lpstr>
      <vt:lpstr>ДОКУМЕНТЫ</vt:lpstr>
      <vt:lpstr>МЕТОДИКИ</vt:lpstr>
      <vt:lpstr>ОРГАНИЗАЦИИ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voronkina</cp:lastModifiedBy>
  <cp:revision>62</cp:revision>
  <dcterms:created xsi:type="dcterms:W3CDTF">2017-11-14T06:51:23Z</dcterms:created>
  <dcterms:modified xsi:type="dcterms:W3CDTF">2017-11-30T15:10:04Z</dcterms:modified>
</cp:coreProperties>
</file>