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1" r:id="rId3"/>
    <p:sldId id="262" r:id="rId4"/>
    <p:sldId id="266" r:id="rId5"/>
    <p:sldId id="257" r:id="rId6"/>
    <p:sldId id="258" r:id="rId7"/>
    <p:sldId id="259" r:id="rId8"/>
    <p:sldId id="269" r:id="rId9"/>
    <p:sldId id="270" r:id="rId10"/>
    <p:sldId id="27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523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829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45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48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489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3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0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45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175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82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25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193E-6F27-4E09-AB94-945C78EA65C2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3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13856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924791"/>
            <a:ext cx="7772400" cy="3374881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технического сопровождения процедуры внешней оценки качества дошкольного образования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57925"/>
            <a:ext cx="7077807" cy="1064806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Трифонова Ирина Валерьевна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инженер-программист отдела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измерений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оценки качества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275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026485" y="236457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 данных в общую базу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25424" y="890173"/>
            <a:ext cx="7288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анкетирования по 1 группе вопросов (оснащенность ДОО)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85854" y="1934308"/>
            <a:ext cx="73679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397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достаточно обеспечен развивающими игрушками, игровым оборудованием, позволяющим удовлетворять интересы ребёнка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407" y="3147098"/>
            <a:ext cx="8496796" cy="297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914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098964" y="1564498"/>
            <a:ext cx="6068290" cy="13716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lvl="1" algn="ctr">
              <a:spcBef>
                <a:spcPct val="0"/>
              </a:spcBef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571580" y="2936098"/>
            <a:ext cx="6483023" cy="27967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Отдел педагогических измерений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Кировского областного государственного автономного учреждения «Центр оценки качества образования»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г. Киров, ул. Спасская, 67,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202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 (8332) 71-44-45</a:t>
            </a:r>
          </a:p>
          <a:p>
            <a:pPr marL="34290"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opi_coko@e-kirov.ru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xmlns="" val="41147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553" y="399401"/>
            <a:ext cx="8170720" cy="82499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КОГАУ </a:t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оценки качества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8170" y="1454344"/>
            <a:ext cx="7558986" cy="5051963"/>
          </a:xfrm>
        </p:spPr>
        <p:txBody>
          <a:bodyPr>
            <a:noAutofit/>
          </a:bodyPr>
          <a:lstStyle/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машиночитаемых бланков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 и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проекта для автоматизированной обработки аппаратно-программным комплексом машиночитаемых бланков.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заполненных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машиночитаемых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экспертов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сводных статистических данных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КОГОАУ ДПО «ИРО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Кировской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22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52" y="292028"/>
            <a:ext cx="9020908" cy="99417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КОГАУ ЦОКО 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экспертами и образовательными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1802622"/>
              </p:ext>
            </p:extLst>
          </p:nvPr>
        </p:nvGraphicFramePr>
        <p:xfrm>
          <a:off x="992330" y="1467196"/>
          <a:ext cx="7703261" cy="45491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03261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 / образовательная организация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КОГАУ ЦОКО контактных данных экспертов 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ответственных лиц ОО (по форме)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15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по электронной почте машиночитаемых бланков для проведения внешней оценки (самооценки) качества дошкольного образования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внешней оценки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(самооценки) качества дошкольного образования по предложенным критериям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заполненных машиночитаемых бланков 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КОГАУ ЦОКО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32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068" y="1527463"/>
            <a:ext cx="7140960" cy="4520045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печати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заполнению бланков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А4, черно-белая, односторонняя;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заполняются черной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гелевой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ручкой.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заполнении бланков запрещается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заполнения бланков цветные ручки вместо черной, карандаш;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для исправления внесенной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информации («замазку» и др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Категорически запрещается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делать ксерокопии бланков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2058" y="471344"/>
            <a:ext cx="69767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бланками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6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28" y="236457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бланками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01_040001.TIF"/>
          <p:cNvPicPr>
            <a:picLocks noChangeAspect="1"/>
          </p:cNvPicPr>
          <p:nvPr/>
        </p:nvPicPr>
        <p:blipFill>
          <a:blip r:embed="rId3"/>
          <a:srcRect l="3493" t="1736" r="3418" b="46282"/>
          <a:stretch>
            <a:fillRect/>
          </a:stretch>
        </p:blipFill>
        <p:spPr>
          <a:xfrm>
            <a:off x="1696917" y="1099038"/>
            <a:ext cx="5864469" cy="459201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7148160" y="2061389"/>
            <a:ext cx="325315" cy="4316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6" name="Прямоугольник 5"/>
          <p:cNvSpPr/>
          <p:nvPr/>
        </p:nvSpPr>
        <p:spPr>
          <a:xfrm>
            <a:off x="2596676" y="1978271"/>
            <a:ext cx="1289538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8" name="Прямоугольник 7"/>
          <p:cNvSpPr/>
          <p:nvPr/>
        </p:nvSpPr>
        <p:spPr>
          <a:xfrm>
            <a:off x="1937252" y="2609444"/>
            <a:ext cx="3821723" cy="3975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9" name="Прямоугольник 8"/>
          <p:cNvSpPr/>
          <p:nvPr/>
        </p:nvSpPr>
        <p:spPr>
          <a:xfrm>
            <a:off x="6078429" y="4165682"/>
            <a:ext cx="325315" cy="14613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0" name="TextBox 9"/>
          <p:cNvSpPr txBox="1"/>
          <p:nvPr/>
        </p:nvSpPr>
        <p:spPr>
          <a:xfrm>
            <a:off x="167065" y="1204546"/>
            <a:ext cx="1441939" cy="10772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Каждая цифра кода записана в отдельной клетке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>
            <a:off x="1609004" y="1872762"/>
            <a:ext cx="936000" cy="131884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9996" y="2535115"/>
            <a:ext cx="1441939" cy="156966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Краткое наименование ДОО заполнено печатными буквами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609004" y="2778369"/>
            <a:ext cx="288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75686" y="1787769"/>
            <a:ext cx="1346400" cy="83099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Заполнено поле «Возраст»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>
            <a:off x="7489834" y="2229644"/>
            <a:ext cx="180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75685" y="4173337"/>
            <a:ext cx="1345223" cy="10772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Метки заполнены в соответствии с образцом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6420104" y="4580119"/>
            <a:ext cx="1246789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11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729754" y="236457"/>
            <a:ext cx="8154405" cy="57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обработки машиночитаемых бланков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2391503" y="1178173"/>
            <a:ext cx="5864474" cy="4862147"/>
          </a:xfrm>
        </p:spPr>
        <p:txBody>
          <a:bodyPr>
            <a:no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Сканирование заполненных бланков (специалист).</a:t>
            </a:r>
          </a:p>
          <a:p>
            <a:pPr marL="385763" indent="-385763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символов, внесенных в машиночитаемую форму (автоматически).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Верификация или проверка качества распознавания (специалист).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данных (автоматически).</a:t>
            </a:r>
          </a:p>
          <a:p>
            <a:pPr marL="385763" indent="-385763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 данных в общую базу (специалист).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12828" y="236457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бланками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083777" y="1125414"/>
            <a:ext cx="5310554" cy="4923693"/>
            <a:chOff x="2083777" y="1125414"/>
            <a:chExt cx="5310554" cy="492369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083777" y="1125414"/>
              <a:ext cx="5310554" cy="49236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25_040011.TIF"/>
            <p:cNvPicPr>
              <a:picLocks noChangeAspect="1"/>
            </p:cNvPicPr>
            <p:nvPr/>
          </p:nvPicPr>
          <p:blipFill>
            <a:blip r:embed="rId3" cstate="print"/>
            <a:srcRect l="1421" t="36652" r="5556" b="685"/>
            <a:stretch>
              <a:fillRect/>
            </a:stretch>
          </p:blipFill>
          <p:spPr>
            <a:xfrm rot="-60000">
              <a:off x="2145110" y="1187273"/>
              <a:ext cx="5115652" cy="4800554"/>
            </a:xfrm>
            <a:prstGeom prst="rect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2438415" y="5523037"/>
            <a:ext cx="322370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9" name="Прямоугольник 18"/>
          <p:cNvSpPr/>
          <p:nvPr/>
        </p:nvSpPr>
        <p:spPr>
          <a:xfrm>
            <a:off x="7057307" y="5523037"/>
            <a:ext cx="322370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20" name="TextBox 19"/>
          <p:cNvSpPr txBox="1"/>
          <p:nvPr/>
        </p:nvSpPr>
        <p:spPr>
          <a:xfrm>
            <a:off x="474781" y="4724391"/>
            <a:ext cx="1538653" cy="132343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Черная полоса при копировании накладывается на репер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039827" y="5688617"/>
            <a:ext cx="360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5400000">
            <a:off x="7160604" y="5166219"/>
            <a:ext cx="405914" cy="254970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76393" y="4964706"/>
            <a:ext cx="1412630" cy="10772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Репер при копировании не пропечатан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76393" y="1890302"/>
            <a:ext cx="1412630" cy="83099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Бланк откопирован с наклоном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Дуга 28"/>
          <p:cNvSpPr>
            <a:spLocks noChangeAspect="1"/>
          </p:cNvSpPr>
          <p:nvPr/>
        </p:nvSpPr>
        <p:spPr>
          <a:xfrm>
            <a:off x="6603119" y="923189"/>
            <a:ext cx="1090153" cy="975948"/>
          </a:xfrm>
          <a:prstGeom prst="arc">
            <a:avLst>
              <a:gd name="adj1" fmla="val 13467885"/>
              <a:gd name="adj2" fmla="val 3031971"/>
            </a:avLst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14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12828" y="236457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 данных в общую базу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178168" y="2039821"/>
          <a:ext cx="6954714" cy="4255471"/>
        </p:xfrm>
        <a:graphic>
          <a:graphicData uri="http://schemas.openxmlformats.org/drawingml/2006/table">
            <a:tbl>
              <a:tblPr/>
              <a:tblGrid>
                <a:gridCol w="641840"/>
                <a:gridCol w="1460381"/>
                <a:gridCol w="774502"/>
                <a:gridCol w="774502"/>
                <a:gridCol w="774502"/>
                <a:gridCol w="774502"/>
                <a:gridCol w="774502"/>
                <a:gridCol w="979983"/>
              </a:tblGrid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Код ДОО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Сумма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019908" y="890173"/>
            <a:ext cx="7288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анкетирования по 1 группе вопросов (оснащенность ДОО)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4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6.jpg"/>
          <p:cNvPicPr>
            <a:picLocks noChangeAspect="1"/>
          </p:cNvPicPr>
          <p:nvPr/>
        </p:nvPicPr>
        <p:blipFill>
          <a:blip r:embed="rId2"/>
          <a:srcRect l="14281" r="36667" b="4166"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12828" y="236457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 данных в общую базу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19908" y="890173"/>
            <a:ext cx="7288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анкетирования по 1 группе вопросов (оснащенность ДОО)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2223" y="2154116"/>
          <a:ext cx="8801099" cy="2769577"/>
        </p:xfrm>
        <a:graphic>
          <a:graphicData uri="http://schemas.openxmlformats.org/drawingml/2006/table">
            <a:tbl>
              <a:tblPr/>
              <a:tblGrid>
                <a:gridCol w="877859"/>
                <a:gridCol w="594774"/>
                <a:gridCol w="575975"/>
                <a:gridCol w="613573"/>
                <a:gridCol w="573388"/>
                <a:gridCol w="616160"/>
                <a:gridCol w="570802"/>
                <a:gridCol w="618746"/>
                <a:gridCol w="541838"/>
                <a:gridCol w="647710"/>
                <a:gridCol w="556837"/>
                <a:gridCol w="632711"/>
                <a:gridCol w="519081"/>
                <a:gridCol w="861645"/>
              </a:tblGrid>
              <a:tr h="347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Код ДОО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10 баллов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11 баллов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12 баллов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13 баллов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14 баллов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15 баллов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Общий итог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686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1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521012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71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530004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1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571010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71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590010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1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...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03" marR="6403" marT="64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14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1727</TotalTime>
  <Words>449</Words>
  <Application>Microsoft Office PowerPoint</Application>
  <PresentationFormat>Экран (4:3)</PresentationFormat>
  <Paragraphs>230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Особенности технического сопровождения процедуры внешней оценки качества дошкольного образования</vt:lpstr>
      <vt:lpstr>КОГАУ  «Центр оценки качества образования»</vt:lpstr>
      <vt:lpstr>Взаимодействие КОГАУ ЦОКО  с экспертами и образовательными организациями</vt:lpstr>
      <vt:lpstr>Слайд 4</vt:lpstr>
      <vt:lpstr>Работа с машиночитаемыми бланками</vt:lpstr>
      <vt:lpstr>Слайд 6</vt:lpstr>
      <vt:lpstr>Работа с машиночитаемыми бланками</vt:lpstr>
      <vt:lpstr>Свод данных в общую базу</vt:lpstr>
      <vt:lpstr>Свод данных в общую базу</vt:lpstr>
      <vt:lpstr>Свод данных в общую базу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</dc:title>
  <dc:creator>Гранкина Евгения Александровна</dc:creator>
  <cp:lastModifiedBy>Irina</cp:lastModifiedBy>
  <cp:revision>121</cp:revision>
  <dcterms:created xsi:type="dcterms:W3CDTF">2016-05-12T09:56:46Z</dcterms:created>
  <dcterms:modified xsi:type="dcterms:W3CDTF">2016-09-14T10:38:34Z</dcterms:modified>
</cp:coreProperties>
</file>