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8" r:id="rId6"/>
    <p:sldId id="267" r:id="rId7"/>
    <p:sldId id="265" r:id="rId8"/>
    <p:sldId id="258" r:id="rId9"/>
    <p:sldId id="269" r:id="rId10"/>
    <p:sldId id="25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FEAB-4C1C-44EC-BF74-04BC5272727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4A7E3-1789-4ED4-A2B0-B0D5709D2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4A7E3-1789-4ED4-A2B0-B0D5709D2B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2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06" y="299695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Второй региональный форум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педагогических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работников дополнительного образования Кировской области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5509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1 декабря 2017 г.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915988" cy="787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5656" y="356981"/>
            <a:ext cx="59766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ОБЩЕРОССИЙСКАЯ ОБЩЕСТВЕННАЯ ОРГАНИЗАЦИЯ  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«ВСЕРОССИЙСКОЕ ПЕДАГОГИЧЕСКОЕ СОБРАНИЕ»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Кировское региональное 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отделение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C00000"/>
                </a:solidFill>
                <a:latin typeface="Bookman Old Style" pitchFamily="18" charset="0"/>
              </a:rPr>
              <a:t>Ассоциация </a:t>
            </a:r>
            <a:r>
              <a:rPr lang="ru-RU" sz="1100" dirty="0">
                <a:solidFill>
                  <a:srgbClr val="C00000"/>
                </a:solidFill>
                <a:latin typeface="Bookman Old Style" pitchFamily="18" charset="0"/>
              </a:rPr>
              <a:t>педагогических </a:t>
            </a:r>
            <a:r>
              <a:rPr lang="ru-RU" sz="1100" dirty="0" smtClean="0">
                <a:solidFill>
                  <a:srgbClr val="C00000"/>
                </a:solidFill>
                <a:latin typeface="Bookman Old Style" pitchFamily="18" charset="0"/>
              </a:rPr>
              <a:t>работников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100" dirty="0">
                <a:solidFill>
                  <a:srgbClr val="C00000"/>
                </a:solidFill>
                <a:latin typeface="Bookman Old Style" pitchFamily="18" charset="0"/>
              </a:rPr>
              <a:t>дополнительного образования Кировской области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Рисунок 6" descr="bg-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236291"/>
            <a:ext cx="720081" cy="674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8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5760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Координационный совет Ассоциации педагогических работников дополнительного образования Кировской области</a:t>
            </a:r>
            <a:endParaRPr lang="ru-RU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2" name="Picture 4" descr="20140605_115847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5" y="3844660"/>
            <a:ext cx="3578521" cy="2685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87" y="1268760"/>
            <a:ext cx="3601954" cy="2400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/>
          <a:stretch/>
        </p:blipFill>
        <p:spPr bwMode="auto">
          <a:xfrm>
            <a:off x="4702486" y="3844660"/>
            <a:ext cx="3601955" cy="2680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8" y="1268760"/>
            <a:ext cx="3600400" cy="2400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915988" cy="787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030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консолидация </a:t>
            </a:r>
            <a:r>
              <a:rPr lang="ru-RU" dirty="0">
                <a:latin typeface="Bookman Old Style" pitchFamily="18" charset="0"/>
              </a:rPr>
              <a:t>сил педагогов дополнительного образования  для решения профессиональных и социальных проблем;</a:t>
            </a:r>
          </a:p>
          <a:p>
            <a:r>
              <a:rPr lang="ru-RU" dirty="0" smtClean="0">
                <a:latin typeface="Bookman Old Style" pitchFamily="18" charset="0"/>
              </a:rPr>
              <a:t>создание </a:t>
            </a:r>
            <a:r>
              <a:rPr lang="ru-RU" dirty="0">
                <a:latin typeface="Bookman Old Style" pitchFamily="18" charset="0"/>
              </a:rPr>
              <a:t>системы профессионального роста педагогов дополнительного образования;</a:t>
            </a:r>
          </a:p>
          <a:p>
            <a:r>
              <a:rPr lang="ru-RU" dirty="0" smtClean="0">
                <a:latin typeface="Bookman Old Style" pitchFamily="18" charset="0"/>
              </a:rPr>
              <a:t>активизация </a:t>
            </a:r>
            <a:r>
              <a:rPr lang="ru-RU" dirty="0">
                <a:latin typeface="Bookman Old Style" pitchFamily="18" charset="0"/>
              </a:rPr>
              <a:t>научно-методической и общественной работы педагогов дополнительного образования  через систему специально разработанных мероприятий;</a:t>
            </a:r>
          </a:p>
          <a:p>
            <a:r>
              <a:rPr lang="ru-RU" dirty="0" smtClean="0">
                <a:latin typeface="Bookman Old Style" pitchFamily="18" charset="0"/>
              </a:rPr>
              <a:t>сохранение </a:t>
            </a:r>
            <a:r>
              <a:rPr lang="ru-RU" dirty="0">
                <a:latin typeface="Bookman Old Style" pitchFamily="18" charset="0"/>
              </a:rPr>
              <a:t>и укрепление традиций региональной системы </a:t>
            </a:r>
            <a:r>
              <a:rPr lang="ru-RU" dirty="0" smtClean="0">
                <a:latin typeface="Bookman Old Style" pitchFamily="18" charset="0"/>
              </a:rPr>
              <a:t>образования;</a:t>
            </a:r>
            <a:endParaRPr lang="ru-RU" dirty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обеспечение </a:t>
            </a:r>
            <a:r>
              <a:rPr lang="ru-RU" dirty="0">
                <a:latin typeface="Bookman Old Style" pitchFamily="18" charset="0"/>
              </a:rPr>
              <a:t>международных, межрегиональных, межведомственных и корпоративных связей по вопросам профессионального становления и социальной защиты педагогов;</a:t>
            </a:r>
          </a:p>
          <a:p>
            <a:r>
              <a:rPr lang="ru-RU" dirty="0" smtClean="0">
                <a:latin typeface="Bookman Old Style" pitchFamily="18" charset="0"/>
              </a:rPr>
              <a:t>создание </a:t>
            </a:r>
            <a:r>
              <a:rPr lang="ru-RU" dirty="0">
                <a:latin typeface="Bookman Old Style" pitchFamily="18" charset="0"/>
              </a:rPr>
              <a:t>кадрового резерва путем привлечения и закрепления педагогических работников в образовательных  организациях Кировской области.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Задачи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Ассоциации: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176"/>
            <a:ext cx="915988" cy="787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496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Bookman Old Style" pitchFamily="18" charset="0"/>
              </a:rPr>
              <a:t>Взаимодействие с представителями органов государственной власти по актуальным вопросам развития </a:t>
            </a:r>
            <a:r>
              <a:rPr lang="ru-RU" sz="2400" dirty="0" smtClean="0">
                <a:latin typeface="Bookman Old Style" pitchFamily="18" charset="0"/>
              </a:rPr>
              <a:t> дополнительного образования </a:t>
            </a:r>
            <a:r>
              <a:rPr lang="ru-RU" sz="2400" dirty="0">
                <a:latin typeface="Bookman Old Style" pitchFamily="18" charset="0"/>
              </a:rPr>
              <a:t>в Кировской </a:t>
            </a:r>
            <a:r>
              <a:rPr lang="ru-RU" sz="2400" dirty="0" smtClean="0">
                <a:latin typeface="Bookman Old Style" pitchFamily="18" charset="0"/>
              </a:rPr>
              <a:t>области</a:t>
            </a:r>
            <a:endParaRPr lang="ru-RU" sz="2400" dirty="0">
              <a:latin typeface="Bookman Old Style" pitchFamily="18" charset="0"/>
            </a:endParaRPr>
          </a:p>
          <a:p>
            <a:pPr lvl="0"/>
            <a:r>
              <a:rPr lang="ru-RU" sz="2400" dirty="0" smtClean="0">
                <a:latin typeface="Bookman Old Style" pitchFamily="18" charset="0"/>
              </a:rPr>
              <a:t>Профессиональная </a:t>
            </a:r>
            <a:r>
              <a:rPr lang="ru-RU" sz="2400" dirty="0">
                <a:latin typeface="Bookman Old Style" pitchFamily="18" charset="0"/>
              </a:rPr>
              <a:t>и социальная поддержка педагогов дополнительного образования  </a:t>
            </a:r>
            <a:r>
              <a:rPr lang="ru-RU" sz="2400" dirty="0" smtClean="0">
                <a:latin typeface="Bookman Old Style" pitchFamily="18" charset="0"/>
              </a:rPr>
              <a:t>региона</a:t>
            </a:r>
            <a:endParaRPr lang="ru-RU" sz="2400" dirty="0">
              <a:latin typeface="Bookman Old Style" pitchFamily="18" charset="0"/>
            </a:endParaRPr>
          </a:p>
          <a:p>
            <a:pPr lvl="0"/>
            <a:r>
              <a:rPr lang="ru-RU" sz="2400" dirty="0">
                <a:latin typeface="Bookman Old Style" pitchFamily="18" charset="0"/>
              </a:rPr>
              <a:t>Активизация творческой деятельности педагогических </a:t>
            </a:r>
            <a:r>
              <a:rPr lang="ru-RU" sz="2400" dirty="0" smtClean="0">
                <a:latin typeface="Bookman Old Style" pitchFamily="18" charset="0"/>
              </a:rPr>
              <a:t>работников</a:t>
            </a:r>
            <a:endParaRPr lang="ru-RU" sz="2400" dirty="0">
              <a:latin typeface="Bookman Old Style" pitchFamily="18" charset="0"/>
            </a:endParaRPr>
          </a:p>
          <a:p>
            <a:pPr lvl="0"/>
            <a:r>
              <a:rPr lang="ru-RU" sz="2400" dirty="0">
                <a:latin typeface="Bookman Old Style" pitchFamily="18" charset="0"/>
              </a:rPr>
              <a:t>Привлечение внимания широкой общественности  и населения региона к вопросам воспитания подрастающего </a:t>
            </a:r>
            <a:r>
              <a:rPr lang="ru-RU" sz="2400" dirty="0" smtClean="0">
                <a:latin typeface="Bookman Old Style" pitchFamily="18" charset="0"/>
              </a:rPr>
              <a:t>поколения</a:t>
            </a:r>
            <a:endParaRPr lang="ru-RU" sz="2400" dirty="0">
              <a:latin typeface="Bookman Old Style" pitchFamily="18" charset="0"/>
            </a:endParaRPr>
          </a:p>
          <a:p>
            <a:pPr marL="0" indent="0">
              <a:buNone/>
            </a:pP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42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Направления деятельности Ассоциации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915988" cy="787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8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5401"/>
            <a:ext cx="7643192" cy="1143000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>Взаимодействие с представителями органов государственной власти по актуальным вопросам развития образования в Кировской </a:t>
            </a:r>
            <a:r>
              <a:rPr lang="ru-RU" sz="2000" i="1" dirty="0" smtClean="0">
                <a:solidFill>
                  <a:srgbClr val="C00000"/>
                </a:solidFill>
                <a:latin typeface="Bookman Old Style" pitchFamily="18" charset="0"/>
              </a:rPr>
              <a:t>области</a:t>
            </a:r>
            <a:endParaRPr lang="ru-RU" sz="20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759211" y="6177293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00" dirty="0" smtClean="0">
                <a:latin typeface="Bookman Old Style" pitchFamily="18" charset="0"/>
              </a:rPr>
              <a:t>VII </a:t>
            </a:r>
            <a:r>
              <a:rPr lang="ru-RU" sz="1000" dirty="0" smtClean="0">
                <a:latin typeface="Bookman Old Style" pitchFamily="18" charset="0"/>
              </a:rPr>
              <a:t>Съезд ВСП г. Москва 201</a:t>
            </a:r>
            <a:r>
              <a:rPr lang="en-US" sz="1000" dirty="0" smtClean="0">
                <a:latin typeface="Bookman Old Style" pitchFamily="18" charset="0"/>
              </a:rPr>
              <a:t>4</a:t>
            </a:r>
            <a:r>
              <a:rPr lang="ru-RU" sz="1000" dirty="0" smtClean="0">
                <a:latin typeface="Bookman Old Style" pitchFamily="18" charset="0"/>
              </a:rPr>
              <a:t> г.</a:t>
            </a:r>
            <a:endParaRPr lang="ru-RU" sz="1000" dirty="0">
              <a:latin typeface="Bookman Old Style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2" y="3933055"/>
            <a:ext cx="2881717" cy="216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375" y="3300588"/>
            <a:ext cx="3777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Bookman Old Style" pitchFamily="18" charset="0"/>
              </a:rPr>
              <a:t>Круглый стол «Подведение итогов педагогического лагеря фестиваля "</a:t>
            </a:r>
            <a:r>
              <a:rPr lang="ru-RU" sz="1000" dirty="0" err="1" smtClean="0">
                <a:latin typeface="Bookman Old Style" pitchFamily="18" charset="0"/>
              </a:rPr>
              <a:t>Гринландия</a:t>
            </a:r>
            <a:r>
              <a:rPr lang="ru-RU" sz="1000" dirty="0" smtClean="0">
                <a:latin typeface="Bookman Old Style" pitchFamily="18" charset="0"/>
              </a:rPr>
              <a:t>», сентябрь 2017г.</a:t>
            </a:r>
            <a:endParaRPr lang="ru-RU" sz="1000" dirty="0">
              <a:latin typeface="Bookman Old Style" pitchFamily="18" charset="0"/>
            </a:endParaRPr>
          </a:p>
        </p:txBody>
      </p:sp>
      <p:pic>
        <p:nvPicPr>
          <p:cNvPr id="1031" name="Picture 7" descr="https://pp.userapi.com/c837438/v837438709/4fd1d/9F1Xyzshq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8" y="1198825"/>
            <a:ext cx="2881717" cy="1985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297351"/>
            <a:ext cx="3240360" cy="199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Жанна Валереевна\Desktop\КС ВПС 13.09.17\htmlimage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r="10700"/>
          <a:stretch/>
        </p:blipFill>
        <p:spPr bwMode="auto">
          <a:xfrm>
            <a:off x="4499992" y="3933055"/>
            <a:ext cx="3240359" cy="2155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3"/>
          <p:cNvSpPr txBox="1">
            <a:spLocks/>
          </p:cNvSpPr>
          <p:nvPr/>
        </p:nvSpPr>
        <p:spPr>
          <a:xfrm>
            <a:off x="4534505" y="6181249"/>
            <a:ext cx="3205845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Bookman Old Style" pitchFamily="18" charset="0"/>
              </a:rPr>
              <a:t>II </a:t>
            </a:r>
            <a:r>
              <a:rPr lang="ru-RU" sz="1200" dirty="0" smtClean="0">
                <a:latin typeface="Bookman Old Style" pitchFamily="18" charset="0"/>
              </a:rPr>
              <a:t>Международный конгресс </a:t>
            </a:r>
            <a:r>
              <a:rPr lang="ru-RU" sz="1200" dirty="0">
                <a:latin typeface="Bookman Old Style" pitchFamily="18" charset="0"/>
              </a:rPr>
              <a:t>Всероссийского педагогического собрания «Учителя победы - за детство без фашизма"</a:t>
            </a:r>
            <a:r>
              <a:rPr lang="ru-RU" sz="1200" dirty="0" smtClean="0">
                <a:latin typeface="Bookman Old Style" pitchFamily="18" charset="0"/>
              </a:rPr>
              <a:t> г. Москва 201</a:t>
            </a:r>
            <a:r>
              <a:rPr lang="ru-RU" sz="1200" dirty="0">
                <a:latin typeface="Bookman Old Style" pitchFamily="18" charset="0"/>
              </a:rPr>
              <a:t>5</a:t>
            </a:r>
            <a:r>
              <a:rPr lang="ru-RU" sz="1200" dirty="0" smtClean="0">
                <a:latin typeface="Bookman Old Style" pitchFamily="18" charset="0"/>
              </a:rPr>
              <a:t> г.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10" name="AutoShape 5" descr="https://docviewer.yandex.ru/view/131298392/htmlimage?id=2ik1s-434tmv0hrrcfex0irqn3ljsg59m0uihdq9or3gp7zs0o0e99w35gwf3t47l3sf034yed81efyxvzm1htxqa4rh0wp2kvesreaw4&amp;name=43bd.jpg&amp;dsid=fee5a2b1bbaad19b4b23c0eb57555d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8" y="228600"/>
            <a:ext cx="915988" cy="787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412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500" y="116632"/>
            <a:ext cx="7532264" cy="1143000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 smtClean="0">
                <a:solidFill>
                  <a:srgbClr val="C00000"/>
                </a:solidFill>
                <a:latin typeface="Bookman Old Style" pitchFamily="18" charset="0"/>
              </a:rPr>
              <a:t>Социальная </a:t>
            </a:r>
            <a:r>
              <a:rPr lang="ru-RU" sz="1800" i="1" dirty="0">
                <a:solidFill>
                  <a:srgbClr val="C00000"/>
                </a:solidFill>
                <a:latin typeface="Bookman Old Style" pitchFamily="18" charset="0"/>
              </a:rPr>
              <a:t>и профессиональная поддержка педагогических работников дополнительного образования</a:t>
            </a:r>
            <a:endParaRPr lang="ru-RU" sz="1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14447" r="17413"/>
          <a:stretch/>
        </p:blipFill>
        <p:spPr bwMode="auto">
          <a:xfrm>
            <a:off x="179512" y="3739683"/>
            <a:ext cx="269977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179512" y="5589240"/>
            <a:ext cx="269977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800" dirty="0">
                <a:latin typeface="Bookman Old Style" pitchFamily="18" charset="0"/>
              </a:rPr>
              <a:t>Ф</a:t>
            </a:r>
            <a:r>
              <a:rPr lang="ru-RU" sz="800" dirty="0" smtClean="0">
                <a:latin typeface="Bookman Old Style" pitchFamily="18" charset="0"/>
              </a:rPr>
              <a:t>едеральная </a:t>
            </a:r>
            <a:r>
              <a:rPr lang="ru-RU" sz="800" dirty="0" err="1" smtClean="0">
                <a:latin typeface="Bookman Old Style" pitchFamily="18" charset="0"/>
              </a:rPr>
              <a:t>стажировочная</a:t>
            </a:r>
            <a:r>
              <a:rPr lang="ru-RU" sz="800" dirty="0" smtClean="0">
                <a:latin typeface="Bookman Old Style" pitchFamily="18" charset="0"/>
              </a:rPr>
              <a:t> площадка по проблеме государственно-общественного управления в сфере образования, г. Санкт- Петербург 2014г.</a:t>
            </a:r>
            <a:endParaRPr lang="ru-RU" sz="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Picture 6" descr="https://pp.userapi.com/c836525/v836525021/8ac9/RI_gk5Cx7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56" y="1426693"/>
            <a:ext cx="264027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6072893" y="3301598"/>
            <a:ext cx="269977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>
                <a:latin typeface="Bookman Old Style" pitchFamily="18" charset="0"/>
              </a:rPr>
              <a:t>Региональный этап Всероссийского конкурса педагогических работников </a:t>
            </a:r>
            <a:r>
              <a:rPr lang="ru-RU" sz="900" dirty="0" smtClean="0">
                <a:latin typeface="Bookman Old Style" pitchFamily="18" charset="0"/>
              </a:rPr>
              <a:t> «Воспитать человека»</a:t>
            </a:r>
            <a:endParaRPr lang="ru-RU" sz="1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3275856" y="3264072"/>
            <a:ext cx="2448272" cy="477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900" dirty="0" smtClean="0">
                <a:latin typeface="Bookman Old Style" pitchFamily="18" charset="0"/>
              </a:rPr>
              <a:t>Церемония награждения  победителей  областного  конкурса «Учитель года» 2017г.</a:t>
            </a:r>
            <a:endParaRPr lang="ru-RU" sz="9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1" name="Picture 4" descr="https://pp.userapi.com/c837425/v837425021/4eac/OWsWVvg43e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9118"/>
            <a:ext cx="2699774" cy="187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179512" y="3284984"/>
            <a:ext cx="269977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900" dirty="0" smtClean="0">
                <a:latin typeface="Bookman Old Style" pitchFamily="18" charset="0"/>
              </a:rPr>
              <a:t> Церемония награждения нагрудным знаком «Педагогическая слава» 2016г.</a:t>
            </a:r>
            <a:endParaRPr lang="ru-RU" sz="9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98307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3"/>
          <p:cNvSpPr txBox="1">
            <a:spLocks/>
          </p:cNvSpPr>
          <p:nvPr/>
        </p:nvSpPr>
        <p:spPr>
          <a:xfrm>
            <a:off x="3131840" y="5677878"/>
            <a:ext cx="2839063" cy="703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 smtClean="0">
                <a:latin typeface="Bookman Old Style" pitchFamily="18" charset="0"/>
              </a:rPr>
              <a:t> Открытая педагогическая площадка </a:t>
            </a:r>
            <a:r>
              <a:rPr lang="ru-RU" sz="900" dirty="0">
                <a:latin typeface="Bookman Old Style" pitchFamily="18" charset="0"/>
              </a:rPr>
              <a:t>«Дистанционные формы обучения в системе дополнительного образования»</a:t>
            </a:r>
            <a:r>
              <a:rPr lang="ru-RU" sz="900" dirty="0" smtClean="0">
                <a:latin typeface="Bookman Old Style" pitchFamily="18" charset="0"/>
              </a:rPr>
              <a:t>,</a:t>
            </a:r>
          </a:p>
          <a:p>
            <a:pPr marL="0" indent="0">
              <a:buFont typeface="Arial" pitchFamily="34" charset="0"/>
              <a:buNone/>
            </a:pPr>
            <a:r>
              <a:rPr lang="ru-RU" sz="900" dirty="0" smtClean="0">
                <a:latin typeface="Bookman Old Style" pitchFamily="18" charset="0"/>
              </a:rPr>
              <a:t> г.  Котельнич 2014г.</a:t>
            </a:r>
            <a:endParaRPr lang="ru-RU" sz="9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6098956" y="5677879"/>
            <a:ext cx="283539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Bookman Old Style" pitchFamily="18" charset="0"/>
              </a:rPr>
              <a:t> Педагогический форум  </a:t>
            </a:r>
            <a:r>
              <a:rPr lang="ru-RU" sz="1200" dirty="0">
                <a:latin typeface="Bookman Old Style" pitchFamily="18" charset="0"/>
              </a:rPr>
              <a:t>«Обеспечение качества образования  в сельской школе» </a:t>
            </a:r>
            <a:r>
              <a:rPr lang="ru-RU" sz="1200" dirty="0" err="1" smtClean="0">
                <a:latin typeface="Bookman Old Style" pitchFamily="18" charset="0"/>
              </a:rPr>
              <a:t>пгт</a:t>
            </a:r>
            <a:r>
              <a:rPr lang="ru-RU" sz="1200" dirty="0" smtClean="0">
                <a:latin typeface="Bookman Old Style" pitchFamily="18" charset="0"/>
              </a:rPr>
              <a:t>. </a:t>
            </a:r>
            <a:r>
              <a:rPr lang="ru-RU" sz="1200" dirty="0" err="1" smtClean="0">
                <a:latin typeface="Bookman Old Style" pitchFamily="18" charset="0"/>
              </a:rPr>
              <a:t>Арбаж</a:t>
            </a:r>
            <a:r>
              <a:rPr lang="ru-RU" sz="1200" dirty="0" smtClean="0">
                <a:latin typeface="Bookman Old Style" pitchFamily="18" charset="0"/>
              </a:rPr>
              <a:t>, </a:t>
            </a:r>
            <a:endParaRPr lang="ru-RU" sz="1200" dirty="0">
              <a:latin typeface="Bookman Old Style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200" dirty="0" smtClean="0">
                <a:latin typeface="Bookman Old Style" pitchFamily="18" charset="0"/>
              </a:rPr>
              <a:t>2014г.</a:t>
            </a:r>
            <a:endParaRPr lang="ru-RU" sz="1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2" name="Picture 4" descr="IMG_18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56" y="3717032"/>
            <a:ext cx="264027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kirovipk.ru/sites/default/files/novost/dsc_06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99" y="1409118"/>
            <a:ext cx="1234657" cy="185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15988" cy="787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736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638621/v638621021/b292/1bwZXU1XN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52" y="224550"/>
            <a:ext cx="2880321" cy="1951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p.userapi.com/c639616/v639616021/1b974/Pd9MCjFup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71" y="240578"/>
            <a:ext cx="2694109" cy="1936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5990070" y="2276872"/>
            <a:ext cx="290240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 smtClean="0">
                <a:latin typeface="Bookman Old Style" pitchFamily="18" charset="0"/>
              </a:rPr>
              <a:t>Открытая педагогическая площадка «Организация летнего отдыха детей» КОГОБУ ДО «Дворец творчества- Мемориал», 2017г.</a:t>
            </a:r>
            <a:endParaRPr lang="ru-RU" sz="1000" dirty="0">
              <a:latin typeface="Bookman Old Style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" y="224550"/>
            <a:ext cx="2602632" cy="1951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150121" y="2271737"/>
            <a:ext cx="2749184" cy="4486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dirty="0" smtClean="0">
                <a:latin typeface="Bookman Old Style" pitchFamily="18" charset="0"/>
              </a:rPr>
              <a:t> Первый региональный  форум педагогов дополнительного образования секция «Качество учебных достижений  обучающихся», </a:t>
            </a:r>
            <a:r>
              <a:rPr lang="ru-RU" sz="1050" dirty="0" smtClean="0">
                <a:latin typeface="Bookman Old Style" pitchFamily="18" charset="0"/>
              </a:rPr>
              <a:t>2014г.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012" y="306896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Межрегиональные научно-практические </a:t>
            </a:r>
            <a:r>
              <a:rPr lang="ru-RU" dirty="0" err="1" smtClean="0">
                <a:solidFill>
                  <a:srgbClr val="C00000"/>
                </a:solidFill>
                <a:latin typeface="Bookman Old Style" pitchFamily="18" charset="0"/>
              </a:rPr>
              <a:t>вебинары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1" name="Picture 4" descr="https://pp.userapi.com/c604329/v604329410/3bb91/mNNba3Nw38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46" y="3564020"/>
            <a:ext cx="2694109" cy="1953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p.userapi.com/c637128/v637128016/412c9/vATQiheGBC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" y="3564020"/>
            <a:ext cx="2576838" cy="196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docviewer.yandex.ru/view/131298392/htmlimage?id=2ik1s-434tmv0hrrcfex0irqn3ljsg59m0uihdq9or3gp7zs0o0e99w35gwf3t47l3sf034yed81efyxvzm1htxqa4rh0wp2kvesreaw4&amp;name=43bd.jpg&amp;dsid=fee5a2b1bbaad19b4b23c0eb57555d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DSC_01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1"/>
          <a:stretch>
            <a:fillRect/>
          </a:stretch>
        </p:blipFill>
        <p:spPr bwMode="auto">
          <a:xfrm>
            <a:off x="3001248" y="3564020"/>
            <a:ext cx="2631343" cy="196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3"/>
          <p:cNvSpPr txBox="1">
            <a:spLocks/>
          </p:cNvSpPr>
          <p:nvPr/>
        </p:nvSpPr>
        <p:spPr>
          <a:xfrm>
            <a:off x="2876760" y="2262609"/>
            <a:ext cx="288032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 smtClean="0">
                <a:latin typeface="Bookman Old Style" pitchFamily="18" charset="0"/>
              </a:rPr>
              <a:t> Семинар- практикум  для руководителей  детских театральных  коллективов, 2016г.</a:t>
            </a:r>
            <a:endParaRPr lang="ru-RU" sz="10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0039" y="5556713"/>
            <a:ext cx="2893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Bookman Old Style" pitchFamily="18" charset="0"/>
              </a:rPr>
              <a:t>«Патриотическое воспитание: формирование у детей, подростков и молодежи позитивного восприятия современной России»</a:t>
            </a:r>
            <a:endParaRPr lang="ru-RU" sz="1000" dirty="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954" y="5562044"/>
            <a:ext cx="2648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Bookman Old Style" pitchFamily="18" charset="0"/>
              </a:rPr>
              <a:t>«Интеграция общего и дополнительного образования в условиях ФГОС основного общего образования»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53746" y="5569002"/>
            <a:ext cx="3032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Bookman Old Style" pitchFamily="18" charset="0"/>
              </a:rPr>
              <a:t>«Воспитание </a:t>
            </a:r>
            <a:r>
              <a:rPr lang="ru-RU" sz="1000" dirty="0">
                <a:latin typeface="Bookman Old Style" pitchFamily="18" charset="0"/>
              </a:rPr>
              <a:t>ценностно-смысловой сферы личности»</a:t>
            </a:r>
          </a:p>
        </p:txBody>
      </p:sp>
    </p:spTree>
    <p:extLst>
      <p:ext uri="{BB962C8B-B14F-4D97-AF65-F5344CB8AC3E}">
        <p14:creationId xmlns:p14="http://schemas.microsoft.com/office/powerpoint/2010/main" val="32378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536" y="260648"/>
            <a:ext cx="754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Активизация творческой деятельности педагогических </a:t>
            </a:r>
            <a:r>
              <a:rPr lang="ru-RU" sz="1600" i="1" dirty="0" smtClean="0">
                <a:solidFill>
                  <a:srgbClr val="C00000"/>
                </a:solidFill>
                <a:latin typeface="Bookman Old Style" pitchFamily="18" charset="0"/>
              </a:rPr>
              <a:t>работников</a:t>
            </a:r>
            <a:endParaRPr lang="ru-RU" sz="16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Picture 3" descr="DSC0483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26328" r="5083" b="9470"/>
          <a:stretch>
            <a:fillRect/>
          </a:stretch>
        </p:blipFill>
        <p:spPr bwMode="auto">
          <a:xfrm>
            <a:off x="464547" y="3501008"/>
            <a:ext cx="5608002" cy="2832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pp.userapi.com/c841438/v841438524/34a08/QAIDJSI1MH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" r="16157"/>
          <a:stretch/>
        </p:blipFill>
        <p:spPr bwMode="auto">
          <a:xfrm>
            <a:off x="6549524" y="3526437"/>
            <a:ext cx="1766892" cy="2771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637619/v637619410/1c78a/paRoU8N-9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9058"/>
            <a:ext cx="2808312" cy="210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 Вечера поэзии и песни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C:\Users\Lenovo\AppData\Local\Microsoft\Windows\Temporary Internet Files\Content.Word\CAM01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78750"/>
            <a:ext cx="3888432" cy="209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915988" cy="787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483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500" y="91203"/>
            <a:ext cx="657284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Межрегиональный педагогический лагерь </a:t>
            </a:r>
            <a:r>
              <a:rPr lang="ru-RU" sz="2400" dirty="0" err="1" smtClean="0">
                <a:solidFill>
                  <a:srgbClr val="C00000"/>
                </a:solidFill>
                <a:latin typeface="Bookman Old Style" pitchFamily="18" charset="0"/>
              </a:rPr>
              <a:t>Гринландия</a:t>
            </a:r>
            <a:endParaRPr lang="ru-RU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8" name="Picture 6" descr="https://pp.userapi.com/c840224/v840224390/1793b/dqgOqRTXs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959066"/>
            <a:ext cx="3584877" cy="2308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p.userapi.com/c840224/v840224390/1798b/_YHJKcXGX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50" y="3959066"/>
            <a:ext cx="3893065" cy="2363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p.userapi.com/c840222/v840222376/16f4d/tv3yzOgKRjQ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9"/>
          <a:stretch/>
        </p:blipFill>
        <p:spPr bwMode="auto">
          <a:xfrm>
            <a:off x="683568" y="1234201"/>
            <a:ext cx="3584877" cy="2547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grinlandia.ru/userfiles/minigallery/fotogalereya-2016/img_6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50" y="1234201"/>
            <a:ext cx="3905139" cy="2547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915988" cy="7874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0" name="Picture 2" descr="http://goskomsportrk.ru/sites/default/files/styles/watermark/public/news/image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r="10828"/>
          <a:stretch/>
        </p:blipFill>
        <p:spPr bwMode="auto">
          <a:xfrm>
            <a:off x="7989703" y="228600"/>
            <a:ext cx="974785" cy="8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915988" cy="7874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https://avatars.mds.yandex.net/get-altay/226077/2a0000015dcc7ceaab9923385ea42be5200a/X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61" y="2564904"/>
            <a:ext cx="2168812" cy="21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du.tatar.ru/upload/storage/org607/files/%D0%AD%D0%BC%D0%B1%D0%BB%D0%B5%D0%BC%D0%B0%20%D0%A0%D0%94%D0%A8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17080"/>
            <a:ext cx="2366534" cy="23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care.timepad.ru/aeff0939-5b98-4212-aa99-1eb866cee6c5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5" y="4487776"/>
            <a:ext cx="1836338" cy="16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est.mol-pol43.ru/files/_2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8164"/>
            <a:ext cx="2094018" cy="20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15" y="4399957"/>
            <a:ext cx="1872208" cy="17728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75656" y="253702"/>
            <a:ext cx="5842992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Наши партнеры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673</TotalTime>
  <Words>400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Второй региональный форум педагогических работников дополнительного образования Кировской области</vt:lpstr>
      <vt:lpstr>Задачи Ассоциации:</vt:lpstr>
      <vt:lpstr>Направления деятельности Ассоциации</vt:lpstr>
      <vt:lpstr>Взаимодействие с представителями органов государственной власти по актуальным вопросам развития образования в Кировской области</vt:lpstr>
      <vt:lpstr>Социальная и профессиональная поддержка педагогических работников дополнительного образования</vt:lpstr>
      <vt:lpstr>Презентация PowerPoint</vt:lpstr>
      <vt:lpstr>Активизация творческой деятельности педагогических работников</vt:lpstr>
      <vt:lpstr> Межрегиональный педагогический лагерь Гринландия</vt:lpstr>
      <vt:lpstr>Наши партнеры</vt:lpstr>
      <vt:lpstr>Координационный совет Ассоциации педагогических работников дополнительного образования Кировской области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Второй региональный форум Ассоциации педагогических работников дополнительного образования Кировской области</dc:title>
  <dc:creator>Жанна Валереевна</dc:creator>
  <cp:lastModifiedBy>Жанна Валереевна</cp:lastModifiedBy>
  <cp:revision>31</cp:revision>
  <dcterms:created xsi:type="dcterms:W3CDTF">2017-10-31T09:28:20Z</dcterms:created>
  <dcterms:modified xsi:type="dcterms:W3CDTF">2017-11-29T09:18:48Z</dcterms:modified>
</cp:coreProperties>
</file>