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57" r:id="rId3"/>
    <p:sldId id="268" r:id="rId4"/>
    <p:sldId id="269" r:id="rId5"/>
    <p:sldId id="365" r:id="rId6"/>
    <p:sldId id="388" r:id="rId7"/>
    <p:sldId id="345" r:id="rId8"/>
    <p:sldId id="376" r:id="rId9"/>
    <p:sldId id="373" r:id="rId10"/>
    <p:sldId id="375" r:id="rId11"/>
    <p:sldId id="271" r:id="rId12"/>
    <p:sldId id="272" r:id="rId13"/>
    <p:sldId id="274" r:id="rId14"/>
    <p:sldId id="280" r:id="rId15"/>
    <p:sldId id="381" r:id="rId16"/>
    <p:sldId id="382" r:id="rId17"/>
    <p:sldId id="281" r:id="rId18"/>
    <p:sldId id="284" r:id="rId19"/>
    <p:sldId id="285" r:id="rId20"/>
    <p:sldId id="397" r:id="rId21"/>
    <p:sldId id="295" r:id="rId22"/>
    <p:sldId id="296" r:id="rId23"/>
    <p:sldId id="288" r:id="rId24"/>
    <p:sldId id="290" r:id="rId25"/>
    <p:sldId id="291" r:id="rId26"/>
    <p:sldId id="304" r:id="rId27"/>
    <p:sldId id="307" r:id="rId28"/>
    <p:sldId id="308" r:id="rId29"/>
    <p:sldId id="315" r:id="rId30"/>
    <p:sldId id="316" r:id="rId31"/>
    <p:sldId id="323" r:id="rId32"/>
    <p:sldId id="319" r:id="rId33"/>
    <p:sldId id="320" r:id="rId34"/>
    <p:sldId id="321" r:id="rId35"/>
    <p:sldId id="324" r:id="rId36"/>
    <p:sldId id="325" r:id="rId37"/>
    <p:sldId id="326" r:id="rId38"/>
    <p:sldId id="328" r:id="rId39"/>
    <p:sldId id="329" r:id="rId40"/>
    <p:sldId id="340" r:id="rId41"/>
    <p:sldId id="341" r:id="rId42"/>
    <p:sldId id="342" r:id="rId43"/>
    <p:sldId id="387" r:id="rId44"/>
    <p:sldId id="392" r:id="rId45"/>
    <p:sldId id="393" r:id="rId46"/>
    <p:sldId id="394" r:id="rId47"/>
    <p:sldId id="395" r:id="rId48"/>
    <p:sldId id="389" r:id="rId49"/>
    <p:sldId id="390" r:id="rId50"/>
    <p:sldId id="259" r:id="rId51"/>
    <p:sldId id="260" r:id="rId52"/>
    <p:sldId id="262" r:id="rId53"/>
    <p:sldId id="261" r:id="rId54"/>
    <p:sldId id="350" r:id="rId55"/>
    <p:sldId id="396" r:id="rId56"/>
    <p:sldId id="275" r:id="rId57"/>
    <p:sldId id="276" r:id="rId58"/>
    <p:sldId id="277" r:id="rId59"/>
    <p:sldId id="278" r:id="rId60"/>
    <p:sldId id="279" r:id="rId61"/>
    <p:sldId id="297" r:id="rId62"/>
    <p:sldId id="298" r:id="rId63"/>
    <p:sldId id="299" r:id="rId64"/>
    <p:sldId id="300" r:id="rId65"/>
    <p:sldId id="301" r:id="rId66"/>
  </p:sldIdLst>
  <p:sldSz cx="9144000" cy="6858000" type="screen4x3"/>
  <p:notesSz cx="6805613" cy="99441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06" autoAdjust="0"/>
    <p:restoredTop sz="90891" autoAdjust="0"/>
  </p:normalViewPr>
  <p:slideViewPr>
    <p:cSldViewPr>
      <p:cViewPr>
        <p:scale>
          <a:sx n="50" d="100"/>
          <a:sy n="50" d="100"/>
        </p:scale>
        <p:origin x="-1938" y="-324"/>
      </p:cViewPr>
      <p:guideLst>
        <p:guide orient="horz" pos="2160"/>
        <p:guide pos="2880"/>
      </p:guideLst>
    </p:cSldViewPr>
  </p:slideViewPr>
  <p:outlineViewPr>
    <p:cViewPr>
      <p:scale>
        <a:sx n="33" d="100"/>
        <a:sy n="33" d="100"/>
      </p:scale>
      <p:origin x="0" y="2632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3EDB5890-8AE7-4B5F-92F5-4DD312E4D2A5}" type="datetimeFigureOut">
              <a:rPr lang="ru-RU" smtClean="0"/>
              <a:pPr/>
              <a:t>10.10.2017</a:t>
            </a:fld>
            <a:endParaRPr lang="ru-RU"/>
          </a:p>
        </p:txBody>
      </p:sp>
      <p:sp>
        <p:nvSpPr>
          <p:cNvPr id="4" name="Образ слайда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BCD023C1-C1E2-431A-955B-2129AA0730F6}" type="slidenum">
              <a:rPr lang="ru-RU" smtClean="0"/>
              <a:pPr/>
              <a:t>‹#›</a:t>
            </a:fld>
            <a:endParaRPr lang="ru-RU"/>
          </a:p>
        </p:txBody>
      </p:sp>
    </p:spTree>
    <p:extLst>
      <p:ext uri="{BB962C8B-B14F-4D97-AF65-F5344CB8AC3E}">
        <p14:creationId xmlns="" xmlns:p14="http://schemas.microsoft.com/office/powerpoint/2010/main" val="108840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Оптимальный состав участников для данного задания</a:t>
            </a:r>
            <a:r>
              <a:rPr lang="ru-RU" baseline="0" dirty="0" smtClean="0"/>
              <a:t> – 4, 5 человек. Лучше делить группы не по принципу слабые и сильные, а создавать смешанные группы, в которых есть сильные, средние и слабые ученики. </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2755"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ru-RU" dirty="0" smtClean="0"/>
              <a:t>На чем основан данный подход? </a:t>
            </a:r>
            <a:r>
              <a:rPr lang="en-US" altLang="ru-RU" dirty="0" smtClean="0"/>
              <a:t>Student-</a:t>
            </a:r>
            <a:r>
              <a:rPr lang="en-US" altLang="ru-RU" dirty="0" err="1" smtClean="0"/>
              <a:t>centred</a:t>
            </a:r>
            <a:r>
              <a:rPr lang="en-US" altLang="ru-RU" baseline="0" dirty="0" smtClean="0"/>
              <a:t> learning. </a:t>
            </a:r>
            <a:r>
              <a:rPr lang="ru-RU" altLang="ru-RU" sz="1200" b="0" i="0" kern="1200" baseline="0" dirty="0" smtClean="0">
                <a:solidFill>
                  <a:schemeClr val="tx1"/>
                </a:solidFill>
                <a:latin typeface="+mn-lt"/>
                <a:ea typeface="+mn-ea"/>
                <a:cs typeface="+mn-cs"/>
              </a:rPr>
              <a:t>Э</a:t>
            </a:r>
            <a:r>
              <a:rPr lang="ru-RU" sz="1200" b="0" i="0" kern="1200" dirty="0" smtClean="0">
                <a:solidFill>
                  <a:schemeClr val="tx1"/>
                </a:solidFill>
                <a:latin typeface="+mn-lt"/>
                <a:ea typeface="+mn-ea"/>
                <a:cs typeface="+mn-cs"/>
              </a:rPr>
              <a:t>то система, в которой учащийся становится не менее активным участником процесса образования, чем учитель. Главная цель такого подхода — не усвоение учебной программы, а развитие личностных способности учеников к образованию. Ученику предоставляется активная позиция для того, чтобы самостоятельно управлять своим обучением: формировать цели, планировать выполнение заданий, формулировать принципы оценки и так далее</a:t>
            </a:r>
            <a:r>
              <a:rPr lang="en-US" sz="1200" b="0" i="0" kern="120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Тенденция перехода к личностно-ориентированному обучению, которая наблюдается в современном мире последние двадцать лет — это не дань моде. Это необходимость использовать более эффективный механизм для того, чтобы образование выполняло свою функцию: готовило людей, которые способны эффективно участвовать в жизни современного общества (с расчетом на обозримое будущее).  Ученики в школах с реализованным личностно-ориентированным подходом успешно доказывают эффективность своего образования далеко за пределами школ.</a:t>
            </a:r>
          </a:p>
          <a:p>
            <a:r>
              <a:rPr lang="ru-RU" sz="1200" b="0" i="0" kern="1200" dirty="0" smtClean="0">
                <a:solidFill>
                  <a:schemeClr val="tx1"/>
                </a:solidFill>
                <a:latin typeface="+mn-lt"/>
                <a:ea typeface="+mn-ea"/>
                <a:cs typeface="+mn-cs"/>
              </a:rPr>
              <a:t>Многим давно очевидно, что ситуация, когда учитель в течение всего урока диктует ученикам, что именно они должны делать, а те только безропотно выполняют указания, не является единственно возможной. Существуют невероятные примеры того, как талантливые учителя вносят разнообразие в учебный процесс и применяют личностно-ориентированные методы обучения.</a:t>
            </a:r>
            <a:r>
              <a:rPr lang="ru-RU"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Дело в том, что для того, чтобы личностно-ориентированное обучение стало частью системы общего образования, необходимо несколько составляющих:</a:t>
            </a:r>
          </a:p>
          <a:p>
            <a:r>
              <a:rPr lang="ru-RU" sz="1200" b="0" i="0" kern="1200" dirty="0" smtClean="0">
                <a:solidFill>
                  <a:schemeClr val="tx1"/>
                </a:solidFill>
                <a:latin typeface="+mn-lt"/>
                <a:ea typeface="+mn-ea"/>
                <a:cs typeface="+mn-cs"/>
              </a:rPr>
              <a:t>- ученики, которые готовы к тому, чтобы быть «двигателями» процесса учёбы;</a:t>
            </a:r>
          </a:p>
          <a:p>
            <a:r>
              <a:rPr lang="ru-RU" sz="1200" b="0" i="0" kern="1200" dirty="0" smtClean="0">
                <a:solidFill>
                  <a:schemeClr val="tx1"/>
                </a:solidFill>
                <a:latin typeface="+mn-lt"/>
                <a:ea typeface="+mn-ea"/>
                <a:cs typeface="+mn-cs"/>
              </a:rPr>
              <a:t>- учителя, которые готовы применять соответствующие способы преподавания;</a:t>
            </a:r>
          </a:p>
          <a:p>
            <a:r>
              <a:rPr lang="ru-RU" sz="1200" b="0" i="0" kern="1200" dirty="0" smtClean="0">
                <a:solidFill>
                  <a:schemeClr val="tx1"/>
                </a:solidFill>
                <a:latin typeface="+mn-lt"/>
                <a:ea typeface="+mn-ea"/>
                <a:cs typeface="+mn-cs"/>
              </a:rPr>
              <a:t>- поставщики образовательных продуктов (учебников, компьютерных программ, техники), которые готовы поддерживать учителей в реализации личностно-ориентированного обучения;</a:t>
            </a:r>
          </a:p>
          <a:p>
            <a:r>
              <a:rPr lang="ru-RU" sz="1200" b="0" i="0" kern="1200" dirty="0" smtClean="0">
                <a:solidFill>
                  <a:schemeClr val="tx1"/>
                </a:solidFill>
                <a:latin typeface="+mn-lt"/>
                <a:ea typeface="+mn-ea"/>
                <a:cs typeface="+mn-cs"/>
              </a:rPr>
              <a:t>-правительство.</a:t>
            </a:r>
          </a:p>
          <a:p>
            <a:r>
              <a:rPr lang="ru-RU" sz="1200" b="0" i="0" kern="1200" dirty="0" smtClean="0">
                <a:solidFill>
                  <a:schemeClr val="tx1"/>
                </a:solidFill>
                <a:latin typeface="+mn-lt"/>
                <a:ea typeface="+mn-ea"/>
                <a:cs typeface="+mn-cs"/>
              </a:rPr>
              <a:t>Можно бесконечно ждать, пока идеально сойдутся все эти составляющие и модель будет реализована на уровне страны. Но в реальности изменения начинают происходить на уровне школ, и уже накоплен международный опыт, который помогает к ним приступить.</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a:t>
            </a:r>
            <a:r>
              <a:rPr lang="ru-RU" u="sng" dirty="0" smtClean="0"/>
              <a:t>Я никогда не учил своих учеников; я только создавал условия для того, чтобы они учились</a:t>
            </a:r>
            <a:r>
              <a:rPr lang="ru-RU" dirty="0" smtClean="0"/>
              <a:t>», </a:t>
            </a:r>
            <a:r>
              <a:rPr lang="ru-RU" sz="1200" b="0" i="0" kern="1200" dirty="0" smtClean="0">
                <a:solidFill>
                  <a:schemeClr val="tx1"/>
                </a:solidFill>
                <a:latin typeface="+mn-lt"/>
                <a:ea typeface="+mn-ea"/>
                <a:cs typeface="+mn-cs"/>
              </a:rPr>
              <a:t>— эти слова Альбера Эйнштейна ещё раз</a:t>
            </a:r>
            <a:r>
              <a:rPr lang="ru-RU"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показывают, что идеи личностно-ориентированного обучения появились задолго до того, как сам термин вошёл в обиход и стал темой педагогических конференций. Но сейчас, пожалуй, самое время принять такой подход как необходимость.</a:t>
            </a:r>
          </a:p>
        </p:txBody>
      </p:sp>
      <p:sp>
        <p:nvSpPr>
          <p:cNvPr id="202756"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B6469369-C8AA-446A-AF08-553F0C313E97}" type="slidenum">
              <a:rPr lang="ru-RU" altLang="ru-RU" smtClean="0">
                <a:latin typeface="Arial" pitchFamily="34" charset="0"/>
              </a:rPr>
              <a:pPr algn="r" eaLnBrk="1" hangingPunct="1">
                <a:spcBef>
                  <a:spcPct val="0"/>
                </a:spcBef>
              </a:pPr>
              <a:t>11</a:t>
            </a:fld>
            <a:endParaRPr lang="ru-RU" alt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Об эффективности данного метода свидетельствует</a:t>
            </a:r>
            <a:r>
              <a:rPr lang="ru-RU" baseline="0" dirty="0" smtClean="0"/>
              <a:t> тот факт, что человек лучше всего запоминает то, чему учит сам!</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Создать</a:t>
            </a:r>
            <a:r>
              <a:rPr lang="ru-RU" baseline="0" dirty="0" smtClean="0"/>
              <a:t> список того, что можно и нельзя делать детям на игровой площадке. </a:t>
            </a:r>
            <a:r>
              <a:rPr lang="ru-RU" dirty="0" smtClean="0"/>
              <a:t>Можно использовать элемент</a:t>
            </a:r>
            <a:r>
              <a:rPr lang="ru-RU" baseline="0" dirty="0" smtClean="0"/>
              <a:t> игры, подключить к уроку учащихся младших классов, которым их старшие товарищи расскажут о безопасности и правилах поведения на улице.</a:t>
            </a:r>
            <a:r>
              <a:rPr lang="en-US" baseline="0" dirty="0" smtClean="0"/>
              <a:t> </a:t>
            </a:r>
            <a:r>
              <a:rPr lang="ru-RU" baseline="0" dirty="0" smtClean="0"/>
              <a:t>Данный вид деятельности можно рассматривать вне рамках школьного урока и даже вне рамок самой школы. </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13</a:t>
            </a:fld>
            <a:endParaRPr lang="ru-RU"/>
          </a:p>
        </p:txBody>
      </p:sp>
    </p:spTree>
    <p:extLst>
      <p:ext uri="{BB962C8B-B14F-4D97-AF65-F5344CB8AC3E}">
        <p14:creationId xmlns="" xmlns:p14="http://schemas.microsoft.com/office/powerpoint/2010/main" val="429441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377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 проектной технологии реализуется «умение самостоятельно определять цели своего обучения, ставить и формулировать для себя новые задачи в учебе, развивать мотивы и интересы своей познавательной деятельности»</a:t>
            </a:r>
            <a:r>
              <a:rPr lang="en-US" dirty="0" smtClean="0"/>
              <a:t>.</a:t>
            </a:r>
            <a:r>
              <a:rPr lang="en-US" baseline="0" dirty="0" smtClean="0"/>
              <a:t> </a:t>
            </a:r>
            <a:endParaRPr lang="ru-RU" dirty="0" smtClean="0"/>
          </a:p>
        </p:txBody>
      </p:sp>
      <p:sp>
        <p:nvSpPr>
          <p:cNvPr id="20378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C2DDD15-CAEA-4AB0-B734-BA242F94F33F}" type="slidenum">
              <a:rPr lang="ru-RU" altLang="ru-RU" smtClean="0">
                <a:latin typeface="Arial" pitchFamily="34" charset="0"/>
              </a:rPr>
              <a:pPr algn="r" eaLnBrk="1" hangingPunct="1">
                <a:spcBef>
                  <a:spcPct val="0"/>
                </a:spcBef>
              </a:pPr>
              <a:t>14</a:t>
            </a:fld>
            <a:endParaRPr lang="ru-RU" alt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Во всех классах учебника</a:t>
            </a:r>
            <a:r>
              <a:rPr lang="ru-RU" baseline="0" dirty="0" smtClean="0"/>
              <a:t> </a:t>
            </a:r>
            <a:r>
              <a:rPr lang="en-US" baseline="0" dirty="0" smtClean="0"/>
              <a:t>Spotlight</a:t>
            </a:r>
            <a:r>
              <a:rPr lang="ru-RU" baseline="0" dirty="0" smtClean="0"/>
              <a:t> можно найти проектные задания, особенно в разделах </a:t>
            </a:r>
            <a:r>
              <a:rPr lang="en-US" baseline="0" dirty="0" smtClean="0"/>
              <a:t>Culture Corner, Extensive Reading.</a:t>
            </a:r>
            <a:r>
              <a:rPr lang="ru-RU" baseline="0" dirty="0" smtClean="0"/>
              <a:t> </a:t>
            </a:r>
          </a:p>
          <a:p>
            <a:r>
              <a:rPr lang="ru-RU" baseline="0" dirty="0" smtClean="0"/>
              <a:t>Здесь учащимся нужно …..</a:t>
            </a:r>
          </a:p>
          <a:p>
            <a:r>
              <a:rPr lang="ru-RU" altLang="ru-RU" sz="1200" dirty="0" smtClean="0"/>
              <a:t>Реализуются</a:t>
            </a:r>
            <a:r>
              <a:rPr lang="ru-RU" altLang="ru-RU" sz="1200" baseline="0" dirty="0" smtClean="0"/>
              <a:t> такие навыки и умения, как а</a:t>
            </a:r>
            <a:r>
              <a:rPr lang="ru-RU" altLang="ru-RU" sz="1200" dirty="0" smtClean="0"/>
              <a:t>нализ информации,</a:t>
            </a:r>
            <a:r>
              <a:rPr lang="ru-RU" altLang="ru-RU" sz="1200" baseline="0" dirty="0" smtClean="0"/>
              <a:t> п</a:t>
            </a:r>
            <a:r>
              <a:rPr lang="ru-RU" altLang="ru-RU" sz="1200" dirty="0" smtClean="0"/>
              <a:t>резентация выполненных работ</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a:t>
            </a:r>
            <a:r>
              <a:rPr lang="ru-RU" baseline="0" dirty="0" smtClean="0"/>
              <a:t> этом задании ученику нужно написать стихотворение о своей семье на основе стихотворения-модели с использованием сравнений. Такой вид задания </a:t>
            </a:r>
            <a:r>
              <a:rPr lang="ru-RU" dirty="0" smtClean="0"/>
              <a:t>способствует личностной и творческой самореализации.</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Ученику</a:t>
            </a:r>
            <a:r>
              <a:rPr lang="ru-RU" baseline="0" dirty="0" smtClean="0"/>
              <a:t> необходимо создать страницу о каком-либо ежегодном школьном событии и опубликовать информацию на сайте школы. Такой вид задания повышает статус и о</a:t>
            </a:r>
            <a:r>
              <a:rPr lang="ru-RU" altLang="ru-RU" dirty="0" smtClean="0"/>
              <a:t>беспечивает личностный рост ученика как субъекта образовательного процесса.</a:t>
            </a:r>
            <a:r>
              <a:rPr lang="ru-RU" altLang="ru-RU" baseline="0" dirty="0" smtClean="0"/>
              <a:t> </a:t>
            </a:r>
            <a:r>
              <a:rPr lang="ru-RU" dirty="0" smtClean="0"/>
              <a:t>Способствует развитию критического мышления.</a:t>
            </a:r>
            <a:endParaRPr lang="ru-RU" altLang="ru-RU" dirty="0" smtClean="0"/>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Языковой портфель (</a:t>
            </a:r>
            <a:r>
              <a:rPr lang="ru-RU" sz="1200" b="0" i="0" kern="1200" dirty="0" err="1" smtClean="0">
                <a:solidFill>
                  <a:schemeClr val="tx1"/>
                </a:solidFill>
                <a:latin typeface="+mn-lt"/>
                <a:ea typeface="+mn-ea"/>
                <a:cs typeface="+mn-cs"/>
              </a:rPr>
              <a:t>Portfolio</a:t>
            </a:r>
            <a:r>
              <a:rPr lang="ru-RU" sz="1200" b="0" i="0" kern="1200" dirty="0" smtClean="0">
                <a:solidFill>
                  <a:schemeClr val="tx1"/>
                </a:solidFill>
                <a:latin typeface="+mn-lt"/>
                <a:ea typeface="+mn-ea"/>
                <a:cs typeface="+mn-cs"/>
              </a:rPr>
              <a:t>) является неотъемлемым компонентом УМК «Английский в фокусе», который позволит учащимся собрать все свои достижения (письменные работы продуктивного и творческого характера, аудиозаписи собственных диалогов и т. д.) и оценить уровень полученных знаний в конце обучения.</a:t>
            </a:r>
            <a:endParaRPr lang="ru-RU" dirty="0" smtClean="0"/>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0463" cy="3727450"/>
          </a:xfrm>
        </p:spPr>
      </p:sp>
      <p:sp>
        <p:nvSpPr>
          <p:cNvPr id="3" name="Заметки 2"/>
          <p:cNvSpPr>
            <a:spLocks noGrp="1"/>
          </p:cNvSpPr>
          <p:nvPr>
            <p:ph type="body" idx="1"/>
          </p:nvPr>
        </p:nvSpPr>
        <p:spPr/>
        <p:txBody>
          <a:bodyPr>
            <a:normAutofit fontScale="62500" lnSpcReduction="20000"/>
          </a:bodyPr>
          <a:lstStyle/>
          <a:p>
            <a:r>
              <a:rPr lang="ru-RU" sz="1100" dirty="0"/>
              <a:t>Учебник английского языка – это педагогический инструмент, с помощью которого формируются знания учащихся. </a:t>
            </a:r>
            <a:endParaRPr lang="en-US" sz="1100" dirty="0" smtClean="0"/>
          </a:p>
          <a:p>
            <a:r>
              <a:rPr lang="ru-RU" sz="1100" dirty="0" smtClean="0"/>
              <a:t>Содержание </a:t>
            </a:r>
            <a:r>
              <a:rPr lang="ru-RU" sz="1100" dirty="0"/>
              <a:t>современного учебника определяется </a:t>
            </a:r>
            <a:r>
              <a:rPr lang="ru-RU" sz="1100" b="1" u="sng" dirty="0"/>
              <a:t>следующими принципами</a:t>
            </a:r>
            <a:r>
              <a:rPr lang="ru-RU" sz="1100" dirty="0"/>
              <a:t>:</a:t>
            </a:r>
          </a:p>
          <a:p>
            <a:r>
              <a:rPr lang="ru-RU" sz="1100" b="1" dirty="0" err="1" smtClean="0"/>
              <a:t>гуманитаризации</a:t>
            </a:r>
            <a:r>
              <a:rPr lang="ru-RU" sz="1100" b="1" dirty="0"/>
              <a:t> </a:t>
            </a:r>
            <a:r>
              <a:rPr lang="ru-RU" sz="1100" dirty="0"/>
              <a:t>– основой содержания образования является человек, ученик, развитие его способностей, </a:t>
            </a:r>
            <a:r>
              <a:rPr lang="ru-RU" sz="1100" dirty="0" smtClean="0"/>
              <a:t>умений</a:t>
            </a:r>
            <a:r>
              <a:rPr lang="ru-RU" sz="1100" dirty="0" smtClean="0">
                <a:solidFill>
                  <a:srgbClr val="FF0000"/>
                </a:solidFill>
              </a:rPr>
              <a:t>;</a:t>
            </a:r>
            <a:endParaRPr lang="ru-RU" sz="1100" dirty="0">
              <a:solidFill>
                <a:srgbClr val="FF0000"/>
              </a:solidFill>
            </a:endParaRPr>
          </a:p>
          <a:p>
            <a:r>
              <a:rPr lang="ru-RU" sz="1100" b="1" dirty="0"/>
              <a:t>научности </a:t>
            </a:r>
            <a:r>
              <a:rPr lang="ru-RU" sz="1100" dirty="0"/>
              <a:t>- предлагаемое содержание должно иметь глубокую методологическую основу</a:t>
            </a:r>
            <a:r>
              <a:rPr lang="ru-RU" sz="1100" u="none" dirty="0" smtClean="0"/>
              <a:t>;</a:t>
            </a:r>
            <a:r>
              <a:rPr lang="ru-RU" sz="1200" b="0" i="0" u="none" kern="1200" dirty="0" smtClean="0">
                <a:solidFill>
                  <a:schemeClr val="tx1"/>
                </a:solidFill>
                <a:latin typeface="+mn-lt"/>
                <a:ea typeface="+mn-ea"/>
                <a:cs typeface="+mn-cs"/>
              </a:rPr>
              <a:t> принцип научности требует, чтобы</a:t>
            </a:r>
            <a:r>
              <a:rPr lang="ru-RU" sz="1200" b="0" i="0" u="none" kern="1200" baseline="0" dirty="0" smtClean="0">
                <a:solidFill>
                  <a:schemeClr val="tx1"/>
                </a:solidFill>
                <a:latin typeface="+mn-lt"/>
                <a:ea typeface="+mn-ea"/>
                <a:cs typeface="+mn-cs"/>
              </a:rPr>
              <a:t> содержание </a:t>
            </a:r>
            <a:r>
              <a:rPr lang="ru-RU" sz="1200" b="0" i="0" u="none" kern="1200" dirty="0" smtClean="0">
                <a:solidFill>
                  <a:schemeClr val="tx1"/>
                </a:solidFill>
                <a:latin typeface="+mn-lt"/>
                <a:ea typeface="+mn-ea"/>
                <a:cs typeface="+mn-cs"/>
              </a:rPr>
              <a:t>было направлено на </a:t>
            </a:r>
            <a:r>
              <a:rPr lang="ru-RU" sz="1200" b="0" i="0" kern="1200" dirty="0" smtClean="0">
                <a:solidFill>
                  <a:schemeClr val="tx1"/>
                </a:solidFill>
                <a:latin typeface="+mn-lt"/>
                <a:ea typeface="+mn-ea"/>
                <a:cs typeface="+mn-cs"/>
              </a:rPr>
              <a:t>ознакомление </a:t>
            </a:r>
            <a:r>
              <a:rPr lang="ru-RU" sz="1200" b="0" i="0" u="sng" kern="1200" dirty="0" smtClean="0">
                <a:solidFill>
                  <a:srgbClr val="FFC000"/>
                </a:solidFill>
                <a:latin typeface="+mn-lt"/>
                <a:ea typeface="+mn-ea"/>
                <a:cs typeface="+mn-cs"/>
              </a:rPr>
              <a:t>учащихся с объективными научными фактами, явлениями, законами, основными теориями и концепциями той или иной отрасли;</a:t>
            </a:r>
            <a:endParaRPr lang="ru-RU" sz="1100" b="0" u="sng" dirty="0">
              <a:solidFill>
                <a:srgbClr val="FFC000"/>
              </a:solidFill>
            </a:endParaRPr>
          </a:p>
          <a:p>
            <a:r>
              <a:rPr lang="ru-RU" sz="1100" b="1" dirty="0"/>
              <a:t>целостности картины мира</a:t>
            </a:r>
            <a:r>
              <a:rPr lang="ru-RU" sz="1100" dirty="0"/>
              <a:t> - предполагает отбор такого содержания образования, которое поможет ученику воссоздать целостность картины </a:t>
            </a:r>
            <a:r>
              <a:rPr lang="ru-RU" sz="1100" dirty="0" smtClean="0"/>
              <a:t>мира, </a:t>
            </a:r>
            <a:r>
              <a:rPr lang="ru-RU" sz="1200" b="0" i="0" kern="1200" dirty="0" smtClean="0">
                <a:solidFill>
                  <a:schemeClr val="tx1"/>
                </a:solidFill>
                <a:latin typeface="+mn-lt"/>
                <a:ea typeface="+mn-ea"/>
                <a:cs typeface="+mn-cs"/>
              </a:rPr>
              <a:t>обеспечит осознание учеником разнообразных связей между ее объектами и явлениями;</a:t>
            </a:r>
            <a:endParaRPr lang="ru-RU" sz="1100" dirty="0"/>
          </a:p>
          <a:p>
            <a:r>
              <a:rPr lang="ru-RU" sz="1100" b="1" dirty="0" err="1"/>
              <a:t>культуросообразности</a:t>
            </a:r>
            <a:r>
              <a:rPr lang="ru-RU" sz="1100" dirty="0"/>
              <a:t> – отбор содержания, соответствующего достижениям и требованиям научной и профессиональной, общечеловеческой культуры народов России;</a:t>
            </a:r>
          </a:p>
          <a:p>
            <a:r>
              <a:rPr lang="ru-RU" sz="1100" b="1" dirty="0" smtClean="0"/>
              <a:t>непрерывного </a:t>
            </a:r>
            <a:r>
              <a:rPr lang="ru-RU" sz="1100" b="1" dirty="0"/>
              <a:t>общего развития каждого ребенка</a:t>
            </a:r>
            <a:r>
              <a:rPr lang="ru-RU" sz="1100" dirty="0"/>
              <a:t> - предполагает ориентацию содержания образования на эмоциональное, духовно-нравственное и интеллектуальное развитие и саморазвитие каждого ребенка;</a:t>
            </a:r>
          </a:p>
          <a:p>
            <a:r>
              <a:rPr lang="ru-RU" sz="1100" b="1" dirty="0"/>
              <a:t>наглядности</a:t>
            </a:r>
            <a:r>
              <a:rPr lang="ru-RU" sz="1100" dirty="0"/>
              <a:t> - определяет школьный учебник как учебник с обилием графического материала (диаграммы, рисунки, картинки, иллюстрации); с огромным количеством фактов, примеров, статистики – для того, чтобы ученик мог, опираясь на этот материал, делать самостоятельный и осмысленный выбор; с огромной библиографией, множеством ссылок на </a:t>
            </a:r>
            <a:r>
              <a:rPr lang="ru-RU" sz="1100" dirty="0" smtClean="0"/>
              <a:t>литературу</a:t>
            </a:r>
            <a:r>
              <a:rPr lang="ru-RU" sz="1100" dirty="0"/>
              <a:t>, с аннотированным указателем; </a:t>
            </a:r>
            <a:r>
              <a:rPr lang="ru-RU" sz="1100" dirty="0" smtClean="0"/>
              <a:t>обыгрыванием </a:t>
            </a:r>
            <a:r>
              <a:rPr lang="ru-RU" sz="1100" dirty="0"/>
              <a:t>шрифтов, с удобными для чтения организованными </a:t>
            </a:r>
            <a:r>
              <a:rPr lang="ru-RU" sz="1100" dirty="0" smtClean="0"/>
              <a:t>фрагментами </a:t>
            </a:r>
            <a:r>
              <a:rPr lang="ru-RU" sz="1100" dirty="0"/>
              <a:t>текста;</a:t>
            </a:r>
          </a:p>
          <a:p>
            <a:r>
              <a:rPr lang="ru-RU" sz="1100" b="1" dirty="0" err="1" smtClean="0"/>
              <a:t>инструментальности</a:t>
            </a:r>
            <a:r>
              <a:rPr lang="ru-RU" sz="1100" dirty="0"/>
              <a:t> — это предметно-методические механизмы, способствующие практическому применению получаемых знаний. Это не только включение словарей разного назначения во все учебники, но и создание условий необходимости их применения при решении конкретных учебных задач или в качестве дополнительного источника информации; это постоянная организация специальной работы по поиску информации внутри учебника, комплекта в целом и за его пределами.</a:t>
            </a:r>
          </a:p>
          <a:p>
            <a:r>
              <a:rPr lang="ru-RU" sz="1100" b="1" dirty="0" smtClean="0"/>
              <a:t>интерактивности</a:t>
            </a:r>
            <a:r>
              <a:rPr lang="ru-RU" sz="1100" dirty="0"/>
              <a:t> — прямое диалоговое взаимодействие школьника и учебника за рамками урока посредством обращения к компьютеру или посредством переписки. </a:t>
            </a:r>
            <a:r>
              <a:rPr lang="ru-RU" sz="1100" dirty="0" err="1"/>
              <a:t>Internet</a:t>
            </a:r>
            <a:r>
              <a:rPr lang="ru-RU" sz="1100" dirty="0"/>
              <a:t>-адреса в учебниках комплекта рассчитаны на перспективное развитие условий использования компьютера во всех школах и возможностей школьников обращаться и к этим современным источникам информации.</a:t>
            </a:r>
          </a:p>
          <a:p>
            <a:r>
              <a:rPr lang="ru-RU" sz="1100" dirty="0"/>
              <a:t>Современный учебник характеризуется разнообразными заданиями для самопроверки, проблемными </a:t>
            </a:r>
            <a:r>
              <a:rPr lang="ru-RU" sz="1100" dirty="0" smtClean="0"/>
              <a:t>вопросам,</a:t>
            </a:r>
            <a:r>
              <a:rPr lang="ru-RU" sz="1100" baseline="0" dirty="0" smtClean="0"/>
              <a:t> </a:t>
            </a:r>
            <a:r>
              <a:rPr lang="ru-RU" sz="1100" dirty="0" smtClean="0"/>
              <a:t>живым</a:t>
            </a:r>
            <a:r>
              <a:rPr lang="ru-RU" sz="1100" baseline="0" dirty="0" smtClean="0"/>
              <a:t> языком</a:t>
            </a:r>
            <a:r>
              <a:rPr lang="ru-RU" sz="1100" dirty="0" smtClean="0"/>
              <a:t>.</a:t>
            </a:r>
            <a:endParaRPr lang="ru-RU" sz="1100" dirty="0"/>
          </a:p>
          <a:p>
            <a:r>
              <a:rPr lang="ru-RU" b="1" dirty="0" smtClean="0"/>
              <a:t>модульность </a:t>
            </a:r>
            <a:r>
              <a:rPr lang="ru-RU" dirty="0" smtClean="0"/>
              <a:t>– основу подхода составляет понимание модуля как единицы учебника нового формата. Обучение на основе</a:t>
            </a:r>
            <a:r>
              <a:rPr lang="ru-RU" baseline="0" dirty="0" smtClean="0"/>
              <a:t> модульности ориентировано на большую долю самостоятельной работы студента. Отдельные модули учебника нового формата должны быть ориентированы на достижение соответствующего набора компетенций, что будет отвечать требованиям ФГОС. Структура модели модуля учебника нового формата состоит из введения, описания планируемых результатов обучения, совокупности параграфов итогов.</a:t>
            </a:r>
          </a:p>
          <a:p>
            <a:endParaRPr lang="en-US" baseline="0" dirty="0" smtClean="0"/>
          </a:p>
          <a:p>
            <a:r>
              <a:rPr lang="ru-RU" sz="1200" b="0" i="0" kern="1200" dirty="0" err="1" smtClean="0">
                <a:solidFill>
                  <a:schemeClr val="tx1"/>
                </a:solidFill>
                <a:latin typeface="+mn-lt"/>
                <a:ea typeface="+mn-ea"/>
                <a:cs typeface="+mn-cs"/>
              </a:rPr>
              <a:t>Цифровизация</a:t>
            </a:r>
            <a:r>
              <a:rPr lang="ru-RU" sz="1200" b="0" i="0" kern="1200" dirty="0" smtClean="0">
                <a:solidFill>
                  <a:schemeClr val="tx1"/>
                </a:solidFill>
                <a:latin typeface="+mn-lt"/>
                <a:ea typeface="+mn-ea"/>
                <a:cs typeface="+mn-cs"/>
              </a:rPr>
              <a:t> стремительно врывается в школьное образование.</a:t>
            </a:r>
          </a:p>
          <a:p>
            <a:r>
              <a:rPr lang="ru-RU" sz="1200" b="0" i="0" kern="1200" dirty="0" smtClean="0">
                <a:solidFill>
                  <a:schemeClr val="tx1"/>
                </a:solidFill>
                <a:latin typeface="+mn-lt"/>
                <a:ea typeface="+mn-ea"/>
                <a:cs typeface="+mn-cs"/>
              </a:rPr>
              <a:t>Эксперты в рамках международных конференций по новым образовательным технологиям предлагают разные точки зрения на то, что из себя будут представлять учебные книги и нужны ли они вообще в грядущем цифровом мире. Однако все эксперты</a:t>
            </a:r>
            <a:r>
              <a:rPr lang="ru-RU" sz="1200" b="0" i="0" kern="1200" baseline="0" dirty="0" smtClean="0">
                <a:solidFill>
                  <a:schemeClr val="tx1"/>
                </a:solidFill>
                <a:latin typeface="+mn-lt"/>
                <a:ea typeface="+mn-ea"/>
                <a:cs typeface="+mn-cs"/>
              </a:rPr>
              <a:t> сходятся </a:t>
            </a:r>
            <a:r>
              <a:rPr lang="ru-RU" sz="1200" b="0" i="0" kern="1200" dirty="0" smtClean="0">
                <a:solidFill>
                  <a:schemeClr val="tx1"/>
                </a:solidFill>
                <a:latin typeface="+mn-lt"/>
                <a:ea typeface="+mn-ea"/>
                <a:cs typeface="+mn-cs"/>
              </a:rPr>
              <a:t>во мнении, что важна не форма учебника, а то, какие задачи он будет решать и какие компетенции развивать.</a:t>
            </a:r>
          </a:p>
          <a:p>
            <a:endParaRPr lang="ru-RU" sz="1200" b="0" i="0" kern="1200" dirty="0" smtClean="0">
              <a:solidFill>
                <a:schemeClr val="tx1"/>
              </a:solidFill>
              <a:latin typeface="+mn-lt"/>
              <a:ea typeface="+mn-ea"/>
              <a:cs typeface="+mn-cs"/>
            </a:endParaRPr>
          </a:p>
          <a:p>
            <a:r>
              <a:rPr lang="ru-RU" sz="1200" b="0" i="0" kern="1200" dirty="0" smtClean="0">
                <a:solidFill>
                  <a:schemeClr val="tx1"/>
                </a:solidFill>
                <a:latin typeface="+mn-lt"/>
                <a:ea typeface="+mn-ea"/>
                <a:cs typeface="+mn-cs"/>
              </a:rPr>
              <a:t>Платформа, на</a:t>
            </a:r>
            <a:r>
              <a:rPr lang="ru-RU" sz="1200" b="0" i="0" kern="1200" baseline="0" dirty="0" smtClean="0">
                <a:solidFill>
                  <a:schemeClr val="tx1"/>
                </a:solidFill>
                <a:latin typeface="+mn-lt"/>
                <a:ea typeface="+mn-ea"/>
                <a:cs typeface="+mn-cs"/>
              </a:rPr>
              <a:t> которой строится учебник,</a:t>
            </a:r>
            <a:r>
              <a:rPr lang="ru-RU" sz="1200" b="0" i="0" kern="1200" dirty="0" smtClean="0">
                <a:solidFill>
                  <a:schemeClr val="tx1"/>
                </a:solidFill>
                <a:latin typeface="+mn-lt"/>
                <a:ea typeface="+mn-ea"/>
                <a:cs typeface="+mn-cs"/>
              </a:rPr>
              <a:t> должна способствовать </a:t>
            </a:r>
            <a:r>
              <a:rPr lang="ru-RU" sz="1200" b="0" i="0" u="sng" kern="1200" dirty="0" smtClean="0">
                <a:solidFill>
                  <a:schemeClr val="tx1"/>
                </a:solidFill>
                <a:latin typeface="+mn-lt"/>
                <a:ea typeface="+mn-ea"/>
                <a:cs typeface="+mn-cs"/>
              </a:rPr>
              <a:t>формированию технологичных отношений между учителем и учениками</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Стоит говорить не про учебник, а про создание в школе образовательной среды, которая дает возможность получать тот образовательный результат, который нужен каждой конкретной семье и конкретному ученику. Если же говорить об этой учебной среде в широком понимании, то ее будущее, безусловно, цифровое. Это фактически новый рынок, и мы уже сегодня видим, как активно он развивается.</a:t>
            </a:r>
            <a:endParaRPr lang="ru-RU" dirty="0" smtClean="0"/>
          </a:p>
          <a:p>
            <a:endParaRPr lang="ru-RU" dirty="0" smtClean="0"/>
          </a:p>
        </p:txBody>
      </p:sp>
      <p:sp>
        <p:nvSpPr>
          <p:cNvPr id="4" name="Номер слайда 3"/>
          <p:cNvSpPr>
            <a:spLocks noGrp="1"/>
          </p:cNvSpPr>
          <p:nvPr>
            <p:ph type="sldNum" sz="quarter" idx="10"/>
          </p:nvPr>
        </p:nvSpPr>
        <p:spPr/>
        <p:txBody>
          <a:bodyPr/>
          <a:lstStyle/>
          <a:p>
            <a:fld id="{EA4A8717-2EB4-4E27-9B70-F3378E8C9173}" type="slidenum">
              <a:rPr lang="ru-RU" altLang="ru-RU" smtClean="0"/>
              <a:pPr/>
              <a:t>2</a:t>
            </a:fld>
            <a:endParaRPr lang="ru-RU" altLang="ru-RU"/>
          </a:p>
        </p:txBody>
      </p:sp>
    </p:spTree>
    <p:extLst>
      <p:ext uri="{BB962C8B-B14F-4D97-AF65-F5344CB8AC3E}">
        <p14:creationId xmlns="" xmlns:p14="http://schemas.microsoft.com/office/powerpoint/2010/main" val="3683801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Необходимо</a:t>
            </a:r>
            <a:r>
              <a:rPr lang="ru-RU" baseline="0" dirty="0" smtClean="0"/>
              <a:t> заполнить информацию о себе, фактами из своей жизни.</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23</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Данный раздел позволяет</a:t>
            </a:r>
            <a:r>
              <a:rPr lang="ru-RU" baseline="0" dirty="0" smtClean="0"/>
              <a:t> ученикам дать оценку, подвести итог, проанализировать и сделать вывод о том, чему они научились по каждому виду речевой деятельности.</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24</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sz="1200" dirty="0" smtClean="0"/>
              <a:t>Задание</a:t>
            </a:r>
            <a:r>
              <a:rPr lang="ru-RU" altLang="ru-RU" sz="1200" baseline="0" dirty="0" smtClean="0"/>
              <a:t> направлено на п</a:t>
            </a:r>
            <a:r>
              <a:rPr lang="ru-RU" altLang="ru-RU" sz="1200" dirty="0" smtClean="0"/>
              <a:t>оиск и выделение необходимой информации в сети интернет,</a:t>
            </a:r>
            <a:r>
              <a:rPr lang="ru-RU" altLang="ru-RU" sz="1200" baseline="0" dirty="0" smtClean="0"/>
              <a:t> у</a:t>
            </a:r>
            <a:r>
              <a:rPr lang="ru-RU" altLang="ru-RU" sz="1200" dirty="0" smtClean="0"/>
              <a:t>мение структурировать знание. Здесь</a:t>
            </a:r>
            <a:r>
              <a:rPr lang="ru-RU" altLang="ru-RU" sz="1200" baseline="0" dirty="0" smtClean="0"/>
              <a:t> мы затрагиваем следующую технологию обучения - ИКТ.</a:t>
            </a:r>
            <a:endParaRPr lang="ru-RU" altLang="ru-RU" sz="1200" dirty="0" smtClean="0"/>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26</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27</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28</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Разместить сообщение</a:t>
            </a:r>
            <a:r>
              <a:rPr lang="ru-RU" baseline="0" dirty="0" smtClean="0"/>
              <a:t> на форуме. Это может быть сайт школы или </a:t>
            </a:r>
            <a:r>
              <a:rPr lang="ru-RU" baseline="0" dirty="0" err="1" smtClean="0"/>
              <a:t>блог</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29</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31</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ru-RU" sz="1200" dirty="0" smtClean="0"/>
              <a:t>Учатся</a:t>
            </a:r>
            <a:r>
              <a:rPr lang="ru-RU" altLang="ru-RU" sz="1200" baseline="0" dirty="0" smtClean="0"/>
              <a:t> </a:t>
            </a:r>
            <a:r>
              <a:rPr lang="ru-RU" altLang="ru-RU" sz="1200" dirty="0" smtClean="0"/>
              <a:t>выделять ключевые слова</a:t>
            </a:r>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545A0A7-8A40-462D-B819-D1C279D37724}" type="slidenum">
              <a:rPr lang="en-US" altLang="ru-RU" smtClean="0">
                <a:latin typeface="Arial" pitchFamily="34" charset="0"/>
              </a:rPr>
              <a:pPr algn="r" eaLnBrk="1" hangingPunct="1">
                <a:spcBef>
                  <a:spcPct val="0"/>
                </a:spcBef>
              </a:pPr>
              <a:t>3</a:t>
            </a:fld>
            <a:endParaRPr lang="en-US" altLang="ru-RU" smtClean="0">
              <a:latin typeface="Arial" pitchFamily="34" charset="0"/>
            </a:endParaRPr>
          </a:p>
        </p:txBody>
      </p:sp>
      <p:sp>
        <p:nvSpPr>
          <p:cNvPr id="197635" name="Rectangle 7"/>
          <p:cNvSpPr txBox="1">
            <a:spLocks noGrp="1" noChangeArrowheads="1"/>
          </p:cNvSpPr>
          <p:nvPr/>
        </p:nvSpPr>
        <p:spPr bwMode="auto">
          <a:xfrm>
            <a:off x="3776171" y="10192703"/>
            <a:ext cx="2889235" cy="53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568" tIns="45784" rIns="91568" bIns="45784"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C8EE090-D325-48B6-98E4-648178BD6373}" type="slidenum">
              <a:rPr lang="ru-RU" altLang="ru-RU">
                <a:latin typeface="Arial" pitchFamily="34" charset="0"/>
              </a:rPr>
              <a:pPr algn="r" eaLnBrk="1" hangingPunct="1">
                <a:spcBef>
                  <a:spcPct val="0"/>
                </a:spcBef>
              </a:pPr>
              <a:t>3</a:t>
            </a:fld>
            <a:endParaRPr lang="ru-RU" altLang="ru-RU">
              <a:latin typeface="Arial" pitchFamily="34" charset="0"/>
            </a:endParaRPr>
          </a:p>
        </p:txBody>
      </p:sp>
      <p:sp>
        <p:nvSpPr>
          <p:cNvPr id="197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763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sz="1200" dirty="0" smtClean="0"/>
              <a:t>Учатся самостоятельно находить информацию в информационном поле,</a:t>
            </a:r>
            <a:r>
              <a:rPr lang="ru-RU" altLang="ru-RU" sz="1200" baseline="0" dirty="0" smtClean="0"/>
              <a:t> </a:t>
            </a:r>
            <a:r>
              <a:rPr lang="ru-RU" altLang="ru-RU" sz="1200" dirty="0" smtClean="0"/>
              <a:t>анализировать ее,</a:t>
            </a:r>
            <a:r>
              <a:rPr lang="ru-RU" altLang="ru-RU" sz="1200" baseline="0" dirty="0" smtClean="0"/>
              <a:t> </a:t>
            </a:r>
            <a:r>
              <a:rPr lang="ru-RU" altLang="ru-RU" sz="1200" dirty="0" smtClean="0"/>
              <a:t>самостоятельно делать выводы и обобщения на основе полученной информации.</a:t>
            </a:r>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33</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35</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altLang="ru-RU" sz="1200" dirty="0" smtClean="0"/>
          </a:p>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36</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37</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38</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Проблемы безопасности детей в</a:t>
            </a:r>
            <a:r>
              <a:rPr lang="ru-RU" baseline="0" dirty="0" smtClean="0"/>
              <a:t> киберпространстве</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39</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2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Умение мыслить самостоятельно,</a:t>
            </a:r>
            <a:r>
              <a:rPr lang="ru-RU" altLang="ru-RU" baseline="0" dirty="0" smtClean="0"/>
              <a:t> вдумчиво осмысливать информацию. </a:t>
            </a:r>
            <a:r>
              <a:rPr lang="ru-RU" altLang="ru-RU" sz="1200" b="0" i="0" kern="1200" baseline="0" dirty="0" smtClean="0">
                <a:solidFill>
                  <a:schemeClr val="tx1"/>
                </a:solidFill>
                <a:latin typeface="+mn-lt"/>
                <a:ea typeface="+mn-ea"/>
                <a:cs typeface="+mn-cs"/>
              </a:rPr>
              <a:t>О</a:t>
            </a:r>
            <a:r>
              <a:rPr lang="ru-RU" sz="1200" b="0" i="0" kern="1200" dirty="0" smtClean="0">
                <a:solidFill>
                  <a:schemeClr val="tx1"/>
                </a:solidFill>
                <a:latin typeface="+mn-lt"/>
                <a:ea typeface="+mn-ea"/>
                <a:cs typeface="+mn-cs"/>
              </a:rPr>
              <a:t>бычно включает в себя умение прогнозировать ситуацию, наблюдать, обобщать, сравнивать, выдвигать гипотезы и устанавливать связи, рассуждать по аналогии и выявлять причины, а также предполагает рациональный и творческий подход к рассмотрению любых вопросов.</a:t>
            </a:r>
          </a:p>
          <a:p>
            <a:r>
              <a:rPr lang="ru-RU" sz="1200" b="0" i="0" kern="1200" dirty="0" smtClean="0">
                <a:solidFill>
                  <a:schemeClr val="tx1"/>
                </a:solidFill>
                <a:latin typeface="+mn-lt"/>
                <a:ea typeface="+mn-ea"/>
                <a:cs typeface="+mn-cs"/>
              </a:rPr>
              <a:t>В</a:t>
            </a:r>
            <a:r>
              <a:rPr lang="ru-RU" sz="1200" b="0" i="0" kern="1200" baseline="0" dirty="0" smtClean="0">
                <a:solidFill>
                  <a:schemeClr val="tx1"/>
                </a:solidFill>
                <a:latin typeface="+mn-lt"/>
                <a:ea typeface="+mn-ea"/>
                <a:cs typeface="+mn-cs"/>
              </a:rPr>
              <a:t> отличие от традиционного метода у</a:t>
            </a:r>
            <a:r>
              <a:rPr lang="ru-RU" sz="1200" b="0" i="0" kern="1200" dirty="0" smtClean="0">
                <a:solidFill>
                  <a:schemeClr val="tx1"/>
                </a:solidFill>
                <a:latin typeface="+mn-lt"/>
                <a:ea typeface="+mn-ea"/>
                <a:cs typeface="+mn-cs"/>
              </a:rPr>
              <a:t>ченики не сидят пассивно, слушая учителя, а становятся главными действующими лицами урока. Они думают и вспоминают про себя, делятся рассуждениями друг с другом, читают, пишут, обсуждают прочитанное. Тексту отводится приоритетная роль: его читают, пересказывают, анализируют, трансформируют, интерпретируют, дискутируют, наконец, сочиняют.</a:t>
            </a:r>
            <a:r>
              <a:rPr lang="ru-RU" dirty="0" smtClean="0"/>
              <a:t/>
            </a:r>
            <a:br>
              <a:rPr lang="ru-RU" dirty="0" smtClean="0"/>
            </a:br>
            <a:r>
              <a:rPr lang="ru-RU" sz="1200" b="0" i="0" kern="1200" dirty="0" smtClean="0">
                <a:solidFill>
                  <a:schemeClr val="tx1"/>
                </a:solidFill>
                <a:latin typeface="+mn-lt"/>
                <a:ea typeface="+mn-ea"/>
                <a:cs typeface="+mn-cs"/>
              </a:rPr>
              <a:t>Роль учителя — в основном координирующая.</a:t>
            </a:r>
            <a:endParaRPr lang="ru-RU" altLang="ru-RU" dirty="0" smtClean="0"/>
          </a:p>
        </p:txBody>
      </p:sp>
      <p:sp>
        <p:nvSpPr>
          <p:cNvPr id="20582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6FAD2EA-8B4D-4BF6-97B1-6A30E6217C39}" type="slidenum">
              <a:rPr lang="ru-RU" altLang="ru-RU" smtClean="0">
                <a:latin typeface="Arial" pitchFamily="34" charset="0"/>
              </a:rPr>
              <a:pPr algn="r" eaLnBrk="1" hangingPunct="1">
                <a:spcBef>
                  <a:spcPct val="0"/>
                </a:spcBef>
              </a:pPr>
              <a:t>40</a:t>
            </a:fld>
            <a:endParaRPr lang="ru-RU" altLang="ru-R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Демонстрирует умение рассуждать, прогнозировать.</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41</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Развивается</a:t>
            </a:r>
            <a:r>
              <a:rPr lang="ru-RU" baseline="0" dirty="0" smtClean="0"/>
              <a:t> у</a:t>
            </a:r>
            <a:r>
              <a:rPr lang="ru-RU" dirty="0" smtClean="0"/>
              <a:t>мение</a:t>
            </a:r>
            <a:r>
              <a:rPr lang="ru-RU" baseline="0" dirty="0" smtClean="0"/>
              <a:t> прогнозировать ситуацию.</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42</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Умение рассуждать, обобщать, строить</a:t>
            </a:r>
            <a:r>
              <a:rPr lang="ru-RU" baseline="0" dirty="0" smtClean="0"/>
              <a:t> аналогии. </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43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BCD023C1-C1E2-431A-955B-2129AA0730F6}" type="slidenum">
              <a:rPr lang="ru-RU" smtClean="0"/>
              <a:pPr/>
              <a:t>44</a:t>
            </a:fld>
            <a:endParaRPr lang="ru-RU"/>
          </a:p>
        </p:txBody>
      </p:sp>
    </p:spTree>
    <p:extLst>
      <p:ext uri="{BB962C8B-B14F-4D97-AF65-F5344CB8AC3E}">
        <p14:creationId xmlns="" xmlns:p14="http://schemas.microsoft.com/office/powerpoint/2010/main" val="3211041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a:t>
            </a:r>
            <a:r>
              <a:rPr lang="ru-RU" sz="1200" b="0" i="0" kern="1200" baseline="0" dirty="0" smtClean="0">
                <a:solidFill>
                  <a:schemeClr val="tx1"/>
                </a:solidFill>
                <a:effectLst/>
                <a:latin typeface="+mn-lt"/>
                <a:ea typeface="+mn-ea"/>
                <a:cs typeface="+mn-cs"/>
              </a:rPr>
              <a:t> исполнении ролей</a:t>
            </a:r>
            <a:r>
              <a:rPr lang="ru-RU" sz="1200" b="0" i="0" kern="1200" dirty="0" smtClean="0">
                <a:solidFill>
                  <a:schemeClr val="tx1"/>
                </a:solidFill>
                <a:effectLst/>
                <a:latin typeface="+mn-lt"/>
                <a:ea typeface="+mn-ea"/>
                <a:cs typeface="+mn-cs"/>
              </a:rPr>
              <a:t>,</a:t>
            </a:r>
            <a:r>
              <a:rPr lang="ru-RU" sz="1200" b="0" i="0" kern="1200" baseline="0" dirty="0" smtClean="0">
                <a:solidFill>
                  <a:schemeClr val="tx1"/>
                </a:solidFill>
                <a:effectLst/>
                <a:latin typeface="+mn-lt"/>
                <a:ea typeface="+mn-ea"/>
                <a:cs typeface="+mn-cs"/>
              </a:rPr>
              <a:t> как и в обучении в сотрудничестве, </a:t>
            </a:r>
            <a:r>
              <a:rPr lang="ru-RU" sz="1200" b="0" i="0" kern="1200" dirty="0" smtClean="0">
                <a:solidFill>
                  <a:schemeClr val="tx1"/>
                </a:solidFill>
                <a:effectLst/>
                <a:latin typeface="+mn-lt"/>
                <a:ea typeface="+mn-ea"/>
                <a:cs typeface="+mn-cs"/>
              </a:rPr>
              <a:t>учащиеся выполняют различные социальные роли.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Роль лидера, исполнителя, организатора, докладчика, эксперта, исследователя и т. д.</a:t>
            </a:r>
            <a:r>
              <a:rPr lang="ru-RU" sz="1200" b="0" i="0" kern="1200" baseline="0" dirty="0" smtClean="0">
                <a:solidFill>
                  <a:schemeClr val="tx1"/>
                </a:solidFill>
                <a:effectLst/>
                <a:latin typeface="+mn-lt"/>
                <a:ea typeface="+mn-ea"/>
                <a:cs typeface="+mn-cs"/>
              </a:rPr>
              <a:t> </a:t>
            </a:r>
          </a:p>
          <a:p>
            <a:r>
              <a:rPr lang="ru-RU" sz="1200" b="0" i="0" kern="1200" baseline="0" dirty="0" smtClean="0">
                <a:solidFill>
                  <a:schemeClr val="tx1"/>
                </a:solidFill>
                <a:effectLst/>
                <a:latin typeface="+mn-lt"/>
                <a:ea typeface="+mn-ea"/>
                <a:cs typeface="+mn-cs"/>
              </a:rPr>
              <a:t>В приведенном примере из учебника </a:t>
            </a:r>
            <a:r>
              <a:rPr lang="en-US" sz="1200" b="0" i="0" kern="1200" baseline="0" dirty="0" smtClean="0">
                <a:solidFill>
                  <a:schemeClr val="tx1"/>
                </a:solidFill>
                <a:effectLst/>
                <a:latin typeface="+mn-lt"/>
                <a:ea typeface="+mn-ea"/>
                <a:cs typeface="+mn-cs"/>
              </a:rPr>
              <a:t>Spotlight 6</a:t>
            </a:r>
            <a:r>
              <a:rPr lang="ru-RU" sz="1200" b="0" i="0" kern="1200" baseline="0" dirty="0" smtClean="0">
                <a:solidFill>
                  <a:schemeClr val="tx1"/>
                </a:solidFill>
                <a:effectLst/>
                <a:latin typeface="+mn-lt"/>
                <a:ea typeface="+mn-ea"/>
                <a:cs typeface="+mn-cs"/>
              </a:rPr>
              <a:t> м</a:t>
            </a:r>
            <a:r>
              <a:rPr lang="ru-RU" sz="1200" dirty="0" smtClean="0"/>
              <a:t>ежду учащимися распределяются роли </a:t>
            </a:r>
            <a:r>
              <a:rPr lang="ru-RU" sz="1200" b="0" i="0" kern="1200" baseline="0" dirty="0" smtClean="0">
                <a:solidFill>
                  <a:schemeClr val="tx1"/>
                </a:solidFill>
                <a:effectLst/>
                <a:latin typeface="+mn-lt"/>
                <a:ea typeface="+mn-ea"/>
                <a:cs typeface="+mn-cs"/>
              </a:rPr>
              <a:t>правнучки или правнука всемирно-известного американского художника-мультипликатора и режиссёра, Уолта Диснея и журналиста. О</a:t>
            </a:r>
            <a:r>
              <a:rPr lang="ru-RU" sz="1200" dirty="0" smtClean="0"/>
              <a:t>писывается конкретная ситуация с «обязательным содержанием»,</a:t>
            </a:r>
            <a:r>
              <a:rPr lang="ru-RU" sz="1200" baseline="0" dirty="0" smtClean="0"/>
              <a:t> а именно диалог с рассказом о знаменитом родственнике. Чтобы придать ситуации реалистичности, добавить эмоций, сделать урок запоминающимся и ярким, я бы посоветовала использовать реквизит (очки, блокнот и ручку, диктофон и пр.)</a:t>
            </a:r>
          </a:p>
        </p:txBody>
      </p:sp>
      <p:sp>
        <p:nvSpPr>
          <p:cNvPr id="4" name="Номер слайда 3"/>
          <p:cNvSpPr>
            <a:spLocks noGrp="1"/>
          </p:cNvSpPr>
          <p:nvPr>
            <p:ph type="sldNum" sz="quarter" idx="10"/>
          </p:nvPr>
        </p:nvSpPr>
        <p:spPr/>
        <p:txBody>
          <a:bodyPr/>
          <a:lstStyle/>
          <a:p>
            <a:fld id="{BCD023C1-C1E2-431A-955B-2129AA0730F6}" type="slidenum">
              <a:rPr lang="ru-RU" smtClean="0"/>
              <a:pPr/>
              <a:t>45</a:t>
            </a:fld>
            <a:endParaRPr lang="ru-RU"/>
          </a:p>
        </p:txBody>
      </p:sp>
    </p:spTree>
    <p:extLst>
      <p:ext uri="{BB962C8B-B14F-4D97-AF65-F5344CB8AC3E}">
        <p14:creationId xmlns="" xmlns:p14="http://schemas.microsoft.com/office/powerpoint/2010/main" val="3549992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следующем</a:t>
            </a:r>
            <a:r>
              <a:rPr lang="ru-RU" baseline="0" dirty="0" smtClean="0"/>
              <a:t> примере ситуация общения не описана, поэтому учитель может обрисовать ее самостоятельно. К примеру, попросить учащихся представить себя в роли человека, который обращается с какой-либо проблемой в колонку в газете </a:t>
            </a:r>
            <a:r>
              <a:rPr lang="en-US" baseline="0" dirty="0" smtClean="0"/>
              <a:t>Problem Pages, </a:t>
            </a:r>
            <a:r>
              <a:rPr lang="ru-RU" baseline="0" dirty="0" smtClean="0"/>
              <a:t>а его напарник играет роль эксперта. Таким образом, можно расширить игровую ситуацию. </a:t>
            </a:r>
            <a:r>
              <a:rPr lang="ru-RU" sz="1200" b="0" i="0" kern="1200" baseline="0" dirty="0" smtClean="0">
                <a:solidFill>
                  <a:schemeClr val="tx1"/>
                </a:solidFill>
                <a:effectLst/>
                <a:latin typeface="+mn-lt"/>
                <a:ea typeface="+mn-ea"/>
                <a:cs typeface="+mn-cs"/>
              </a:rPr>
              <a:t>У</a:t>
            </a:r>
            <a:r>
              <a:rPr lang="ru-RU" sz="1200" b="0" i="0" kern="1200" dirty="0" smtClean="0">
                <a:solidFill>
                  <a:schemeClr val="tx1"/>
                </a:solidFill>
                <a:effectLst/>
                <a:latin typeface="+mn-lt"/>
                <a:ea typeface="+mn-ea"/>
                <a:cs typeface="+mn-cs"/>
              </a:rPr>
              <a:t>читель здесь</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играет роль организатора исследовательской</a:t>
            </a:r>
            <a:r>
              <a:rPr lang="ru-RU" sz="1200" b="0" i="0" kern="1200" baseline="0" dirty="0" smtClean="0">
                <a:solidFill>
                  <a:schemeClr val="tx1"/>
                </a:solidFill>
                <a:effectLst/>
                <a:latin typeface="+mn-lt"/>
                <a:ea typeface="+mn-ea"/>
                <a:cs typeface="+mn-cs"/>
              </a:rPr>
              <a:t> и</a:t>
            </a:r>
            <a:r>
              <a:rPr lang="ru-RU" sz="1200" b="0" i="0" kern="1200" dirty="0" smtClean="0">
                <a:solidFill>
                  <a:schemeClr val="tx1"/>
                </a:solidFill>
                <a:effectLst/>
                <a:latin typeface="+mn-lt"/>
                <a:ea typeface="+mn-ea"/>
                <a:cs typeface="+mn-cs"/>
              </a:rPr>
              <a:t> творческой деятельности учащихся.</a:t>
            </a:r>
            <a:endParaRPr lang="ru-RU" baseline="0" dirty="0" smtClean="0"/>
          </a:p>
        </p:txBody>
      </p:sp>
      <p:sp>
        <p:nvSpPr>
          <p:cNvPr id="4" name="Номер слайда 3"/>
          <p:cNvSpPr>
            <a:spLocks noGrp="1"/>
          </p:cNvSpPr>
          <p:nvPr>
            <p:ph type="sldNum" sz="quarter" idx="10"/>
          </p:nvPr>
        </p:nvSpPr>
        <p:spPr/>
        <p:txBody>
          <a:bodyPr/>
          <a:lstStyle/>
          <a:p>
            <a:fld id="{18078C76-5AEE-41CD-8B74-D7306B455AE0}" type="slidenum">
              <a:rPr lang="ru-RU" smtClean="0"/>
              <a:pPr/>
              <a:t>46</a:t>
            </a:fld>
            <a:endParaRPr lang="ru-RU"/>
          </a:p>
        </p:txBody>
      </p:sp>
    </p:spTree>
    <p:extLst>
      <p:ext uri="{BB962C8B-B14F-4D97-AF65-F5344CB8AC3E}">
        <p14:creationId xmlns="" xmlns:p14="http://schemas.microsoft.com/office/powerpoint/2010/main" val="111093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разделе </a:t>
            </a:r>
            <a:r>
              <a:rPr lang="en-US" dirty="0" smtClean="0"/>
              <a:t>Culture Corner </a:t>
            </a:r>
            <a:r>
              <a:rPr lang="ru-RU" dirty="0" smtClean="0"/>
              <a:t>во</a:t>
            </a:r>
            <a:r>
              <a:rPr lang="ru-RU" baseline="0" dirty="0" smtClean="0"/>
              <a:t> всех классах </a:t>
            </a:r>
            <a:r>
              <a:rPr lang="en-US" baseline="0" dirty="0" smtClean="0"/>
              <a:t>Spotlight </a:t>
            </a:r>
            <a:r>
              <a:rPr lang="ru-RU" baseline="0" dirty="0" smtClean="0"/>
              <a:t>вы найдете значок с изображением двух человечков, в котором предлагается разыграть ту или иную ситуацию. </a:t>
            </a:r>
            <a:r>
              <a:rPr lang="en-US" baseline="0" dirty="0" smtClean="0"/>
              <a:t>Royal Flying Doctor Service of Australia. </a:t>
            </a:r>
            <a:r>
              <a:rPr lang="ru-RU" baseline="0" dirty="0" smtClean="0"/>
              <a:t>Учитель может внести элемент импровизации, не распределять роли самостоятельно, а предоставить учащимся такую возможность или заранее подготовить карточки с ролями. Также, можно ввести дополнительные лица, такие как, например, медсестра или счастливый пациент, которому оказала помощь эта организация. Более полную информацию о деятельности организации учитель может получить на сайте, указанном в тексте. </a:t>
            </a:r>
          </a:p>
          <a:p>
            <a:r>
              <a:rPr lang="ru-RU" baseline="0" dirty="0" smtClean="0"/>
              <a:t>Итак, подводя итог, можно сказать, что все перечисленные сегодня современные технологии обучения могут и должны использоваться на уроках английского языка. Я надеюсь, что учебник Английский в фокусе поможет вам в этом!</a:t>
            </a:r>
          </a:p>
        </p:txBody>
      </p:sp>
      <p:sp>
        <p:nvSpPr>
          <p:cNvPr id="4" name="Номер слайда 3"/>
          <p:cNvSpPr>
            <a:spLocks noGrp="1"/>
          </p:cNvSpPr>
          <p:nvPr>
            <p:ph type="sldNum" sz="quarter" idx="10"/>
          </p:nvPr>
        </p:nvSpPr>
        <p:spPr/>
        <p:txBody>
          <a:bodyPr/>
          <a:lstStyle/>
          <a:p>
            <a:fld id="{18078C76-5AEE-41CD-8B74-D7306B455AE0}" type="slidenum">
              <a:rPr lang="ru-RU" smtClean="0"/>
              <a:pPr/>
              <a:t>47</a:t>
            </a:fld>
            <a:endParaRPr lang="ru-RU"/>
          </a:p>
        </p:txBody>
      </p:sp>
    </p:spTree>
    <p:extLst>
      <p:ext uri="{BB962C8B-B14F-4D97-AF65-F5344CB8AC3E}">
        <p14:creationId xmlns="" xmlns:p14="http://schemas.microsoft.com/office/powerpoint/2010/main" val="4138686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50</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Образ слайда 1"/>
          <p:cNvSpPr>
            <a:spLocks noGrp="1" noRot="1" noChangeAspect="1" noTextEdit="1"/>
          </p:cNvSpPr>
          <p:nvPr>
            <p:ph type="sldImg"/>
          </p:nvPr>
        </p:nvSpPr>
        <p:spPr bwMode="auto">
          <a:xfrm>
            <a:off x="917575" y="746125"/>
            <a:ext cx="4972050" cy="37306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smtClean="0">
              <a:latin typeface="Arial" pitchFamily="34" charset="0"/>
            </a:endParaRPr>
          </a:p>
        </p:txBody>
      </p:sp>
      <p:sp>
        <p:nvSpPr>
          <p:cNvPr id="17818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898F2A0-F6D5-40F7-9D5A-F99183E26B99}" type="slidenum">
              <a:rPr lang="ru-RU" altLang="ru-RU" smtClean="0">
                <a:latin typeface="Arial" pitchFamily="34" charset="0"/>
              </a:rPr>
              <a:pPr algn="r" eaLnBrk="1" hangingPunct="1">
                <a:spcBef>
                  <a:spcPct val="0"/>
                </a:spcBef>
              </a:pPr>
              <a:t>51</a:t>
            </a:fld>
            <a:endParaRPr lang="ru-RU" altLang="ru-RU"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329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18330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5B1BD6E-33F7-4E19-85E6-1CEB32B8DC85}" type="slidenum">
              <a:rPr lang="ru-RU" altLang="ru-RU" smtClean="0">
                <a:latin typeface="Arial" pitchFamily="34" charset="0"/>
              </a:rPr>
              <a:pPr algn="r" eaLnBrk="1" hangingPunct="1">
                <a:spcBef>
                  <a:spcPct val="0"/>
                </a:spcBef>
              </a:pPr>
              <a:t>52</a:t>
            </a:fld>
            <a:endParaRPr lang="ru-RU" altLang="ru-RU"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2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184324"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6E29241-4A71-440C-85E7-86D5EFC5E3E1}" type="slidenum">
              <a:rPr lang="ru-RU" altLang="ru-RU" smtClean="0">
                <a:latin typeface="Arial" pitchFamily="34" charset="0"/>
              </a:rPr>
              <a:pPr algn="r" eaLnBrk="1" hangingPunct="1">
                <a:spcBef>
                  <a:spcPct val="0"/>
                </a:spcBef>
              </a:pPr>
              <a:t>53</a:t>
            </a:fld>
            <a:endParaRPr lang="ru-RU" altLang="ru-RU"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54</a:t>
            </a:fld>
            <a:endParaRPr lang="ru-RU"/>
          </a:p>
        </p:txBody>
      </p:sp>
    </p:spTree>
    <p:extLst>
      <p:ext uri="{BB962C8B-B14F-4D97-AF65-F5344CB8AC3E}">
        <p14:creationId xmlns="" xmlns:p14="http://schemas.microsoft.com/office/powerpoint/2010/main" val="500937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latin typeface="+mn-lt"/>
                <a:ea typeface="+mn-ea"/>
                <a:cs typeface="+mn-cs"/>
              </a:rPr>
              <a:t>Просвещение представляет уникальный детский образовательный планшет – совместный проект</a:t>
            </a:r>
            <a:r>
              <a:rPr lang="ru-RU" sz="1200" b="0" i="0" kern="1200" baseline="0" dirty="0" smtClean="0">
                <a:solidFill>
                  <a:schemeClr val="tx1"/>
                </a:solidFill>
                <a:latin typeface="+mn-lt"/>
                <a:ea typeface="+mn-ea"/>
                <a:cs typeface="+mn-cs"/>
              </a:rPr>
              <a:t> с</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Samsung</a:t>
            </a:r>
            <a:r>
              <a:rPr lang="ru-RU" sz="1200" b="0" i="0" kern="1200" dirty="0" smtClean="0">
                <a:solidFill>
                  <a:schemeClr val="tx1"/>
                </a:solidFill>
                <a:latin typeface="+mn-lt"/>
                <a:ea typeface="+mn-ea"/>
                <a:cs typeface="+mn-cs"/>
              </a:rPr>
              <a:t>. Планшет предназначен для обучения и развития детей, и разработчики гарантируют: школьник будет надежно защищен от небезопасной информации и мошенников. Родители могут открыть школьнику доступ только к тем приложениям и отдельным </a:t>
            </a:r>
            <a:r>
              <a:rPr lang="ru-RU" sz="1200" b="0" i="0" kern="1200" dirty="0" err="1" smtClean="0">
                <a:solidFill>
                  <a:schemeClr val="tx1"/>
                </a:solidFill>
                <a:latin typeface="+mn-lt"/>
                <a:ea typeface="+mn-ea"/>
                <a:cs typeface="+mn-cs"/>
              </a:rPr>
              <a:t>интернет-ресурсам</a:t>
            </a:r>
            <a:r>
              <a:rPr lang="ru-RU" sz="1200" b="0" i="0" kern="1200" dirty="0" smtClean="0">
                <a:solidFill>
                  <a:schemeClr val="tx1"/>
                </a:solidFill>
                <a:latin typeface="+mn-lt"/>
                <a:ea typeface="+mn-ea"/>
                <a:cs typeface="+mn-cs"/>
              </a:rPr>
              <a:t>, которые будут полезны для обучения и развития. </a:t>
            </a:r>
            <a:endParaRPr lang="ru-RU" dirty="0"/>
          </a:p>
        </p:txBody>
      </p:sp>
      <p:sp>
        <p:nvSpPr>
          <p:cNvPr id="4" name="Номер слайда 3"/>
          <p:cNvSpPr>
            <a:spLocks noGrp="1"/>
          </p:cNvSpPr>
          <p:nvPr>
            <p:ph type="sldNum" sz="quarter" idx="10"/>
          </p:nvPr>
        </p:nvSpPr>
        <p:spPr/>
        <p:txBody>
          <a:bodyPr/>
          <a:lstStyle/>
          <a:p>
            <a:fld id="{18078C76-5AEE-41CD-8B74-D7306B455AE0}" type="slidenum">
              <a:rPr lang="ru-RU" smtClean="0"/>
              <a:pPr/>
              <a:t>55</a:t>
            </a:fld>
            <a:endParaRPr lang="ru-RU"/>
          </a:p>
        </p:txBody>
      </p:sp>
    </p:spTree>
    <p:extLst>
      <p:ext uri="{BB962C8B-B14F-4D97-AF65-F5344CB8AC3E}">
        <p14:creationId xmlns="" xmlns:p14="http://schemas.microsoft.com/office/powerpoint/2010/main" val="36732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56</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Все эти</a:t>
            </a:r>
            <a:r>
              <a:rPr lang="ru-RU" baseline="0" dirty="0" smtClean="0"/>
              <a:t> действия можно соотнести с основными элементами урока. </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57</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Введение в тему урока, где</a:t>
            </a:r>
            <a:r>
              <a:rPr lang="ru-RU" baseline="0" dirty="0" smtClean="0"/>
              <a:t> дана краткая информация о том, чему учащийся научится в этом уроке, какие приобретет навыки.</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58</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59</a:t>
            </a:fld>
            <a:endParaRPr lang="ru-RU"/>
          </a:p>
        </p:txBody>
      </p:sp>
    </p:spTree>
    <p:extLst>
      <p:ext uri="{BB962C8B-B14F-4D97-AF65-F5344CB8AC3E}">
        <p14:creationId xmlns="" xmlns:p14="http://schemas.microsoft.com/office/powerpoint/2010/main" val="4123228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Выполняют ряд упражнений на</a:t>
            </a:r>
            <a:r>
              <a:rPr lang="ru-RU" baseline="0" dirty="0" smtClean="0"/>
              <a:t> проверку изученного материала, подводят итог, оценивают себя в разделе </a:t>
            </a:r>
            <a:r>
              <a:rPr lang="en-US" baseline="0" dirty="0" smtClean="0"/>
              <a:t>NOW I CAN …</a:t>
            </a:r>
          </a:p>
        </p:txBody>
      </p:sp>
      <p:sp>
        <p:nvSpPr>
          <p:cNvPr id="4" name="Номер слайда 3"/>
          <p:cNvSpPr>
            <a:spLocks noGrp="1"/>
          </p:cNvSpPr>
          <p:nvPr>
            <p:ph type="sldNum" sz="quarter" idx="10"/>
          </p:nvPr>
        </p:nvSpPr>
        <p:spPr/>
        <p:txBody>
          <a:bodyPr/>
          <a:lstStyle/>
          <a:p>
            <a:fld id="{BCD023C1-C1E2-431A-955B-2129AA0730F6}" type="slidenum">
              <a:rPr lang="ru-RU" smtClean="0"/>
              <a:pPr/>
              <a:t>60</a:t>
            </a:fld>
            <a:endParaRPr lang="ru-RU"/>
          </a:p>
        </p:txBody>
      </p:sp>
    </p:spTree>
    <p:extLst>
      <p:ext uri="{BB962C8B-B14F-4D97-AF65-F5344CB8AC3E}">
        <p14:creationId xmlns="" xmlns:p14="http://schemas.microsoft.com/office/powerpoint/2010/main" val="387383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61</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Умение соотносить поступки и события с принятыми этическими принципами, знание моральных норм и умение выделить нравственный аспект поведения и ориентацию в социальных ролях и межличностных отношениях.</a:t>
            </a:r>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62</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Применение технологии</a:t>
            </a:r>
            <a:r>
              <a:rPr lang="ru-RU" sz="1200" b="0" i="0" kern="1200" baseline="0" dirty="0" smtClean="0">
                <a:solidFill>
                  <a:schemeClr val="tx1"/>
                </a:solidFill>
                <a:effectLst/>
                <a:latin typeface="+mn-lt"/>
                <a:ea typeface="+mn-ea"/>
                <a:cs typeface="+mn-cs"/>
              </a:rPr>
              <a:t> в проектном задании. Можем </a:t>
            </a:r>
            <a:r>
              <a:rPr lang="ru-RU" dirty="0" smtClean="0"/>
              <a:t>активизировать деятельность отдельной группы учащихся. </a:t>
            </a:r>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CD023C1-C1E2-431A-955B-2129AA0730F6}" type="slidenum">
              <a:rPr lang="ru-RU" smtClean="0"/>
              <a:pPr/>
              <a:t>7</a:t>
            </a:fld>
            <a:endParaRPr lang="ru-RU"/>
          </a:p>
        </p:txBody>
      </p:sp>
    </p:spTree>
    <p:extLst>
      <p:ext uri="{BB962C8B-B14F-4D97-AF65-F5344CB8AC3E}">
        <p14:creationId xmlns="" xmlns:p14="http://schemas.microsoft.com/office/powerpoint/2010/main" val="122236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D023C1-C1E2-431A-955B-2129AA0730F6}"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lgn="ct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A28FCD9F-A5A0-4B04-A890-5DDF7E00BBC3}" type="slidenum">
              <a:rPr lang="ru-RU"/>
              <a:pPr>
                <a:defRPr/>
              </a:pPr>
              <a:t>‹#›</a:t>
            </a:fld>
            <a:endParaRPr lang="ru-RU"/>
          </a:p>
        </p:txBody>
      </p:sp>
    </p:spTree>
    <p:extLst>
      <p:ext uri="{BB962C8B-B14F-4D97-AF65-F5344CB8AC3E}">
        <p14:creationId xmlns="" xmlns:p14="http://schemas.microsoft.com/office/powerpoint/2010/main" val="33450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p:txBody>
          <a:bodyPr/>
          <a:lstStyle>
            <a:lvl1pPr algn="ctr">
              <a:defRPr/>
            </a:lvl1pPr>
          </a:lstStyle>
          <a:p>
            <a:pPr>
              <a:defRPr/>
            </a:pPr>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pPr>
              <a:defRPr/>
            </a:pPr>
            <a:fld id="{607541F5-2E9A-4820-B752-C063AF513249}" type="slidenum">
              <a:rPr lang="ru-RU"/>
              <a:pPr>
                <a:defRPr/>
              </a:pPr>
              <a:t>‹#›</a:t>
            </a:fld>
            <a:endParaRPr lang="ru-RU"/>
          </a:p>
        </p:txBody>
      </p:sp>
    </p:spTree>
    <p:extLst>
      <p:ext uri="{BB962C8B-B14F-4D97-AF65-F5344CB8AC3E}">
        <p14:creationId xmlns="" xmlns:p14="http://schemas.microsoft.com/office/powerpoint/2010/main" val="296351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Титульный слай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789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Титульный слай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16470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5839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10.10.2017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sv.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http://spotlightonrussia.ru/images/prosv.gif"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6"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5.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hyperlink" Target="http://www.prosv.ru/"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http://spotlightonrussia.ru/images/prosv.gif" TargetMode="Externa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Просвещение">
            <a:hlinkClick r:id="rId3"/>
          </p:cNvPr>
          <p:cNvPicPr>
            <a:picLocks noChangeAspect="1" noChangeArrowheads="1"/>
          </p:cNvPicPr>
          <p:nvPr/>
        </p:nvPicPr>
        <p:blipFill>
          <a:blip r:embed="rId4" r:link="rId5">
            <a:extLst>
              <a:ext uri="{28A0092B-C50C-407E-A947-70E740481C1C}">
                <a14:useLocalDpi xmlns="" xmlns:a14="http://schemas.microsoft.com/office/drawing/2010/main" val="0"/>
              </a:ext>
            </a:extLst>
          </a:blip>
          <a:srcRect/>
          <a:stretch>
            <a:fillRect/>
          </a:stretch>
        </p:blipFill>
        <p:spPr bwMode="auto">
          <a:xfrm>
            <a:off x="3357554" y="5500702"/>
            <a:ext cx="2520950" cy="98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7"/>
          <p:cNvSpPr txBox="1">
            <a:spLocks noChangeArrowheads="1"/>
          </p:cNvSpPr>
          <p:nvPr/>
        </p:nvSpPr>
        <p:spPr bwMode="auto">
          <a:xfrm>
            <a:off x="250825" y="333375"/>
            <a:ext cx="8640763" cy="434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ru-RU" altLang="ru-RU" b="1" dirty="0">
              <a:solidFill>
                <a:srgbClr val="222222"/>
              </a:solidFill>
              <a:latin typeface="Times New Roman" pitchFamily="18" charset="0"/>
              <a:cs typeface="Times New Roman" pitchFamily="18" charset="0"/>
            </a:endParaRPr>
          </a:p>
          <a:p>
            <a:pPr algn="ctr">
              <a:spcBef>
                <a:spcPct val="0"/>
              </a:spcBef>
              <a:buFontTx/>
              <a:buNone/>
            </a:pPr>
            <a:endParaRPr lang="ru-RU" altLang="ru-RU" b="1" dirty="0">
              <a:solidFill>
                <a:srgbClr val="222222"/>
              </a:solidFill>
              <a:latin typeface="Times New Roman" pitchFamily="18" charset="0"/>
              <a:cs typeface="Times New Roman" pitchFamily="18" charset="0"/>
            </a:endParaRPr>
          </a:p>
          <a:p>
            <a:pPr algn="ctr">
              <a:spcBef>
                <a:spcPct val="0"/>
              </a:spcBef>
              <a:buFontTx/>
              <a:buNone/>
            </a:pPr>
            <a:endParaRPr lang="ru-RU" altLang="ru-RU" b="1" dirty="0">
              <a:solidFill>
                <a:srgbClr val="222222"/>
              </a:solidFill>
              <a:latin typeface="Times New Roman" pitchFamily="18" charset="0"/>
              <a:cs typeface="Times New Roman" pitchFamily="18" charset="0"/>
            </a:endParaRPr>
          </a:p>
          <a:p>
            <a:pPr algn="ctr">
              <a:spcBef>
                <a:spcPct val="0"/>
              </a:spcBef>
              <a:buFontTx/>
              <a:buNone/>
            </a:pPr>
            <a:r>
              <a:rPr lang="ru-RU" altLang="ru-RU" b="1" dirty="0">
                <a:solidFill>
                  <a:srgbClr val="222222"/>
                </a:solidFill>
                <a:latin typeface="Times New Roman" pitchFamily="18" charset="0"/>
                <a:cs typeface="Times New Roman" pitchFamily="18" charset="0"/>
              </a:rPr>
              <a:t>Современные </a:t>
            </a:r>
            <a:r>
              <a:rPr lang="ru-RU" altLang="ru-RU" b="1" dirty="0" smtClean="0">
                <a:solidFill>
                  <a:srgbClr val="222222"/>
                </a:solidFill>
                <a:latin typeface="Times New Roman" pitchFamily="18" charset="0"/>
                <a:cs typeface="Times New Roman" pitchFamily="18" charset="0"/>
              </a:rPr>
              <a:t>технологии обучения английскому языку на материале УМК </a:t>
            </a:r>
            <a:r>
              <a:rPr lang="ru-RU" altLang="ru-RU" b="1" dirty="0">
                <a:solidFill>
                  <a:srgbClr val="222222"/>
                </a:solidFill>
                <a:latin typeface="Times New Roman" pitchFamily="18" charset="0"/>
                <a:cs typeface="Times New Roman" pitchFamily="18" charset="0"/>
              </a:rPr>
              <a:t>«Английский в фокусе 5-9»</a:t>
            </a:r>
            <a:endParaRPr lang="ru-RU" altLang="ru-RU" sz="2800" b="1" i="1" dirty="0">
              <a:solidFill>
                <a:srgbClr val="222222"/>
              </a:solidFill>
              <a:latin typeface="Times New Roman" pitchFamily="18" charset="0"/>
              <a:cs typeface="Times New Roman" pitchFamily="18" charset="0"/>
            </a:endParaRPr>
          </a:p>
          <a:p>
            <a:pPr algn="r">
              <a:spcBef>
                <a:spcPct val="0"/>
              </a:spcBef>
              <a:buFontTx/>
              <a:buNone/>
            </a:pPr>
            <a:endParaRPr lang="ru-RU" altLang="ru-RU" sz="2800" b="1" i="1" dirty="0"/>
          </a:p>
          <a:p>
            <a:pPr algn="ctr">
              <a:spcBef>
                <a:spcPct val="0"/>
              </a:spcBef>
              <a:buFontTx/>
              <a:buNone/>
            </a:pPr>
            <a:endParaRPr lang="ru-RU" altLang="ru-RU" sz="2800" b="1" i="1" dirty="0"/>
          </a:p>
          <a:p>
            <a:pPr algn="ctr">
              <a:spcBef>
                <a:spcPct val="0"/>
              </a:spcBef>
              <a:buFontTx/>
              <a:buNone/>
            </a:pPr>
            <a:r>
              <a:rPr lang="ru-RU" altLang="ru-RU" sz="2800" b="1" i="1" dirty="0"/>
              <a:t> </a:t>
            </a:r>
          </a:p>
        </p:txBody>
      </p:sp>
    </p:spTree>
    <p:extLst>
      <p:ext uri="{BB962C8B-B14F-4D97-AF65-F5344CB8AC3E}">
        <p14:creationId xmlns="" xmlns:p14="http://schemas.microsoft.com/office/powerpoint/2010/main" val="1361441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3"/>
          <a:srcRect/>
          <a:stretch>
            <a:fillRect/>
          </a:stretch>
        </p:blipFill>
        <p:spPr bwMode="auto">
          <a:xfrm>
            <a:off x="250825" y="7938"/>
            <a:ext cx="4508500" cy="6597650"/>
          </a:xfrm>
          <a:prstGeom prst="rect">
            <a:avLst/>
          </a:prstGeom>
          <a:noFill/>
          <a:ln w="9525">
            <a:noFill/>
            <a:miter lim="800000"/>
            <a:headEnd/>
            <a:tailEnd/>
          </a:ln>
        </p:spPr>
      </p:pic>
      <p:pic>
        <p:nvPicPr>
          <p:cNvPr id="70660" name="Picture 3"/>
          <p:cNvPicPr>
            <a:picLocks noGrp="1" noChangeAspect="1" noChangeArrowheads="1"/>
          </p:cNvPicPr>
          <p:nvPr>
            <p:ph idx="1"/>
          </p:nvPr>
        </p:nvPicPr>
        <p:blipFill>
          <a:blip r:embed="rId4"/>
          <a:srcRect/>
          <a:stretch>
            <a:fillRect/>
          </a:stretch>
        </p:blipFill>
        <p:spPr>
          <a:xfrm>
            <a:off x="2789576" y="1785926"/>
            <a:ext cx="6951564" cy="3000396"/>
          </a:xfrm>
          <a:noFill/>
        </p:spPr>
      </p:pic>
      <p:sp>
        <p:nvSpPr>
          <p:cNvPr id="4" name="Прямоугольник 3"/>
          <p:cNvSpPr/>
          <p:nvPr/>
        </p:nvSpPr>
        <p:spPr>
          <a:xfrm>
            <a:off x="7235825" y="6221413"/>
            <a:ext cx="1430338" cy="369887"/>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7</a:t>
            </a:r>
            <a:endParaRPr lang="ru-RU" dirty="0">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a:xfrm>
            <a:off x="539750" y="1916113"/>
            <a:ext cx="8301038" cy="1728787"/>
          </a:xfrm>
        </p:spPr>
        <p:txBody>
          <a:bodyPr>
            <a:normAutofit fontScale="90000"/>
          </a:bodyPr>
          <a:lstStyle/>
          <a:p>
            <a:r>
              <a:rPr lang="ru-RU" altLang="ru-RU" sz="3600" b="1" dirty="0" smtClean="0"/>
              <a:t>Технологии </a:t>
            </a:r>
            <a:r>
              <a:rPr lang="ru-RU" altLang="ru-RU" sz="3600" b="1" dirty="0" err="1" smtClean="0"/>
              <a:t>деятельностного</a:t>
            </a:r>
            <a:r>
              <a:rPr lang="ru-RU" altLang="ru-RU" sz="3600" b="1" dirty="0" smtClean="0"/>
              <a:t> подхода и личностно-ориентированного образования</a:t>
            </a:r>
          </a:p>
        </p:txBody>
      </p:sp>
    </p:spTree>
    <p:extLst>
      <p:ext uri="{BB962C8B-B14F-4D97-AF65-F5344CB8AC3E}">
        <p14:creationId xmlns="" xmlns:p14="http://schemas.microsoft.com/office/powerpoint/2010/main" val="1952257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485775"/>
            <a:ext cx="8229600" cy="1143000"/>
          </a:xfrm>
        </p:spPr>
        <p:txBody>
          <a:bodyPr>
            <a:normAutofit fontScale="90000"/>
          </a:bodyPr>
          <a:lstStyle/>
          <a:p>
            <a:pPr eaLnBrk="1" hangingPunct="1">
              <a:defRPr/>
            </a:pPr>
            <a:r>
              <a:rPr lang="ru-RU" sz="3800" b="1" dirty="0">
                <a:solidFill>
                  <a:schemeClr val="tx1"/>
                </a:solidFill>
                <a:effectLst>
                  <a:outerShdw blurRad="38100" dist="38100" dir="2700000" algn="tl">
                    <a:srgbClr val="000000"/>
                  </a:outerShdw>
                </a:effectLst>
              </a:rPr>
              <a:t>Учащиеся удерживают в памяти:</a:t>
            </a:r>
            <a:br>
              <a:rPr lang="ru-RU" sz="3800" b="1" dirty="0">
                <a:solidFill>
                  <a:schemeClr val="tx1"/>
                </a:solidFill>
                <a:effectLst>
                  <a:outerShdw blurRad="38100" dist="38100" dir="2700000" algn="tl">
                    <a:srgbClr val="000000"/>
                  </a:outerShdw>
                </a:effectLst>
              </a:rPr>
            </a:br>
            <a:endParaRPr lang="ru-RU" sz="3800" b="1" dirty="0">
              <a:solidFill>
                <a:schemeClr val="tx1"/>
              </a:solidFill>
              <a:effectLst>
                <a:outerShdw blurRad="38100" dist="38100" dir="2700000" algn="tl">
                  <a:srgbClr val="000000"/>
                </a:outerShdw>
              </a:effectLst>
            </a:endParaRPr>
          </a:p>
        </p:txBody>
      </p:sp>
      <p:sp>
        <p:nvSpPr>
          <p:cNvPr id="15363" name="Rectangle 3"/>
          <p:cNvSpPr>
            <a:spLocks noGrp="1" noChangeArrowheads="1"/>
          </p:cNvSpPr>
          <p:nvPr>
            <p:ph type="body" idx="1"/>
          </p:nvPr>
        </p:nvSpPr>
        <p:spPr/>
        <p:txBody>
          <a:bodyPr/>
          <a:lstStyle/>
          <a:p>
            <a:pPr eaLnBrk="1" hangingPunct="1">
              <a:lnSpc>
                <a:spcPct val="90000"/>
              </a:lnSpc>
            </a:pPr>
            <a:r>
              <a:rPr lang="ru-RU" altLang="ru-RU" sz="2700" b="1" dirty="0" smtClean="0"/>
              <a:t>10% того, что читают</a:t>
            </a:r>
          </a:p>
          <a:p>
            <a:pPr eaLnBrk="1" hangingPunct="1">
              <a:lnSpc>
                <a:spcPct val="90000"/>
              </a:lnSpc>
            </a:pPr>
            <a:r>
              <a:rPr lang="ru-RU" altLang="ru-RU" sz="2700" b="1" dirty="0" smtClean="0"/>
              <a:t>26% того, что слышат</a:t>
            </a:r>
          </a:p>
          <a:p>
            <a:pPr eaLnBrk="1" hangingPunct="1">
              <a:lnSpc>
                <a:spcPct val="90000"/>
              </a:lnSpc>
            </a:pPr>
            <a:r>
              <a:rPr lang="ru-RU" altLang="ru-RU" sz="2700" b="1" dirty="0" smtClean="0"/>
              <a:t>30% того, что видят</a:t>
            </a:r>
          </a:p>
          <a:p>
            <a:pPr eaLnBrk="1" hangingPunct="1">
              <a:lnSpc>
                <a:spcPct val="90000"/>
              </a:lnSpc>
            </a:pPr>
            <a:r>
              <a:rPr lang="ru-RU" altLang="ru-RU" sz="2700" b="1" dirty="0" smtClean="0"/>
              <a:t>50% того, что видят и слышат</a:t>
            </a:r>
          </a:p>
          <a:p>
            <a:pPr eaLnBrk="1" hangingPunct="1">
              <a:lnSpc>
                <a:spcPct val="90000"/>
              </a:lnSpc>
            </a:pPr>
            <a:r>
              <a:rPr lang="ru-RU" altLang="ru-RU" sz="2700" b="1" dirty="0" smtClean="0"/>
              <a:t>70% того, что обсуждают с другими</a:t>
            </a:r>
          </a:p>
          <a:p>
            <a:pPr eaLnBrk="1" hangingPunct="1">
              <a:lnSpc>
                <a:spcPct val="90000"/>
              </a:lnSpc>
            </a:pPr>
            <a:r>
              <a:rPr lang="ru-RU" altLang="ru-RU" sz="2700" b="1" dirty="0" smtClean="0"/>
              <a:t>80% того, что основано на личном опыте</a:t>
            </a:r>
          </a:p>
          <a:p>
            <a:pPr eaLnBrk="1" hangingPunct="1">
              <a:lnSpc>
                <a:spcPct val="90000"/>
              </a:lnSpc>
            </a:pPr>
            <a:r>
              <a:rPr lang="ru-RU" altLang="ru-RU" sz="2700" b="1" dirty="0" smtClean="0"/>
              <a:t>90% того, что проговаривают в то время, как делают</a:t>
            </a:r>
          </a:p>
          <a:p>
            <a:pPr eaLnBrk="1" hangingPunct="1">
              <a:lnSpc>
                <a:spcPct val="90000"/>
              </a:lnSpc>
            </a:pPr>
            <a:r>
              <a:rPr lang="ru-RU" altLang="ru-RU" sz="2700" b="1" dirty="0" smtClean="0"/>
              <a:t>95% того, чему они обучают сами</a:t>
            </a:r>
          </a:p>
        </p:txBody>
      </p:sp>
    </p:spTree>
    <p:extLst>
      <p:ext uri="{BB962C8B-B14F-4D97-AF65-F5344CB8AC3E}">
        <p14:creationId xmlns="" xmlns:p14="http://schemas.microsoft.com/office/powerpoint/2010/main" val="319055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anim calcmode="lin" valueType="num">
                                      <p:cBhvr>
                                        <p:cTn id="8"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536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36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Effect transition="in" filter="fade">
                                      <p:cBhvr>
                                        <p:cTn id="13" dur="1000"/>
                                        <p:tgtEl>
                                          <p:spTgt spid="15363">
                                            <p:txEl>
                                              <p:pRg st="1" end="1"/>
                                            </p:txEl>
                                          </p:spTgt>
                                        </p:tgtEl>
                                      </p:cBhvr>
                                    </p:animEffect>
                                    <p:anim calcmode="lin" valueType="num">
                                      <p:cBhvr>
                                        <p:cTn id="14"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536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36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Effect transition="in" filter="fade">
                                      <p:cBhvr>
                                        <p:cTn id="19" dur="1000"/>
                                        <p:tgtEl>
                                          <p:spTgt spid="15363">
                                            <p:txEl>
                                              <p:pRg st="2" end="2"/>
                                            </p:txEl>
                                          </p:spTgt>
                                        </p:tgtEl>
                                      </p:cBhvr>
                                    </p:animEffect>
                                    <p:anim calcmode="lin" valueType="num">
                                      <p:cBhvr>
                                        <p:cTn id="20"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536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63">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Effect transition="in" filter="fade">
                                      <p:cBhvr>
                                        <p:cTn id="25" dur="1000"/>
                                        <p:tgtEl>
                                          <p:spTgt spid="15363">
                                            <p:txEl>
                                              <p:pRg st="3" end="3"/>
                                            </p:txEl>
                                          </p:spTgt>
                                        </p:tgtEl>
                                      </p:cBhvr>
                                    </p:animEffect>
                                    <p:anim calcmode="lin" valueType="num">
                                      <p:cBhvr>
                                        <p:cTn id="26"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5363">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363">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Effect transition="in" filter="fade">
                                      <p:cBhvr>
                                        <p:cTn id="31" dur="1000"/>
                                        <p:tgtEl>
                                          <p:spTgt spid="15363">
                                            <p:txEl>
                                              <p:pRg st="4" end="4"/>
                                            </p:txEl>
                                          </p:spTgt>
                                        </p:tgtEl>
                                      </p:cBhvr>
                                    </p:animEffect>
                                    <p:anim calcmode="lin" valueType="num">
                                      <p:cBhvr>
                                        <p:cTn id="32"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536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536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Effect transition="in" filter="fade">
                                      <p:cBhvr>
                                        <p:cTn id="37" dur="1000"/>
                                        <p:tgtEl>
                                          <p:spTgt spid="15363">
                                            <p:txEl>
                                              <p:pRg st="5" end="5"/>
                                            </p:txEl>
                                          </p:spTgt>
                                        </p:tgtEl>
                                      </p:cBhvr>
                                    </p:animEffect>
                                    <p:anim calcmode="lin" valueType="num">
                                      <p:cBhvr>
                                        <p:cTn id="38" dur="10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536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5363">
                                            <p:txEl>
                                              <p:pRg st="5" end="5"/>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Effect transition="in" filter="fade">
                                      <p:cBhvr>
                                        <p:cTn id="43" dur="1000"/>
                                        <p:tgtEl>
                                          <p:spTgt spid="15363">
                                            <p:txEl>
                                              <p:pRg st="6" end="6"/>
                                            </p:txEl>
                                          </p:spTgt>
                                        </p:tgtEl>
                                      </p:cBhvr>
                                    </p:animEffect>
                                    <p:anim calcmode="lin" valueType="num">
                                      <p:cBhvr>
                                        <p:cTn id="44" dur="10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15363">
                                            <p:txEl>
                                              <p:pRg st="6" end="6"/>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5363">
                                            <p:txEl>
                                              <p:pRg st="6" end="6"/>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5363">
                                            <p:txEl>
                                              <p:pRg st="7" end="7"/>
                                            </p:txEl>
                                          </p:spTgt>
                                        </p:tgtEl>
                                        <p:attrNameLst>
                                          <p:attrName>style.visibility</p:attrName>
                                        </p:attrNameLst>
                                      </p:cBhvr>
                                      <p:to>
                                        <p:strVal val="visible"/>
                                      </p:to>
                                    </p:set>
                                    <p:animEffect transition="in" filter="fade">
                                      <p:cBhvr>
                                        <p:cTn id="49" dur="1000"/>
                                        <p:tgtEl>
                                          <p:spTgt spid="15363">
                                            <p:txEl>
                                              <p:pRg st="7" end="7"/>
                                            </p:txEl>
                                          </p:spTgt>
                                        </p:tgtEl>
                                      </p:cBhvr>
                                    </p:animEffect>
                                    <p:anim calcmode="lin" valueType="num">
                                      <p:cBhvr>
                                        <p:cTn id="50" dur="10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15363">
                                            <p:txEl>
                                              <p:pRg st="7" end="7"/>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36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85050" y="6165850"/>
            <a:ext cx="1420813" cy="365125"/>
          </a:xfrm>
          <a:prstGeom prst="rect">
            <a:avLst/>
          </a:prstGeom>
        </p:spPr>
        <p:txBody>
          <a:bodyPr wrap="none" lIns="87277" tIns="43638" rIns="87277" bIns="43638">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6</a:t>
            </a:r>
          </a:p>
        </p:txBody>
      </p:sp>
      <p:pic>
        <p:nvPicPr>
          <p:cNvPr id="7170" name="Picture 2"/>
          <p:cNvPicPr>
            <a:picLocks noGrp="1" noChangeAspect="1" noChangeArrowheads="1"/>
          </p:cNvPicPr>
          <p:nvPr>
            <p:ph/>
          </p:nvPr>
        </p:nvPicPr>
        <p:blipFill>
          <a:blip r:embed="rId3"/>
          <a:srcRect/>
          <a:stretch>
            <a:fillRect/>
          </a:stretch>
        </p:blipFill>
        <p:spPr bwMode="auto">
          <a:xfrm>
            <a:off x="0" y="0"/>
            <a:ext cx="4874536" cy="4572008"/>
          </a:xfrm>
          <a:prstGeom prst="rect">
            <a:avLst/>
          </a:prstGeom>
          <a:noFill/>
          <a:ln w="9525">
            <a:noFill/>
            <a:miter lim="800000"/>
            <a:headEnd/>
            <a:tailEnd/>
          </a:ln>
          <a:effectLst/>
        </p:spPr>
      </p:pic>
      <p:pic>
        <p:nvPicPr>
          <p:cNvPr id="8" name="Рисунок 7"/>
          <p:cNvPicPr/>
          <p:nvPr/>
        </p:nvPicPr>
        <p:blipFill>
          <a:blip r:embed="rId4"/>
          <a:srcRect/>
          <a:stretch>
            <a:fillRect/>
          </a:stretch>
        </p:blipFill>
        <p:spPr bwMode="auto">
          <a:xfrm>
            <a:off x="4500562" y="642918"/>
            <a:ext cx="4429156" cy="4714908"/>
          </a:xfrm>
          <a:prstGeom prst="rect">
            <a:avLst/>
          </a:prstGeom>
          <a:noFill/>
          <a:ln w="9525">
            <a:noFill/>
            <a:miter lim="800000"/>
            <a:headEnd/>
            <a:tailEnd/>
          </a:ln>
        </p:spPr>
      </p:pic>
    </p:spTree>
    <p:extLst>
      <p:ext uri="{BB962C8B-B14F-4D97-AF65-F5344CB8AC3E}">
        <p14:creationId xmlns="" xmlns:p14="http://schemas.microsoft.com/office/powerpoint/2010/main" val="353550241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Заголовок 1"/>
          <p:cNvSpPr>
            <a:spLocks noGrp="1"/>
          </p:cNvSpPr>
          <p:nvPr>
            <p:ph type="title"/>
          </p:nvPr>
        </p:nvSpPr>
        <p:spPr>
          <a:xfrm>
            <a:off x="468313" y="2205038"/>
            <a:ext cx="8229600" cy="1143000"/>
          </a:xfrm>
        </p:spPr>
        <p:txBody>
          <a:bodyPr>
            <a:normAutofit fontScale="90000"/>
          </a:bodyPr>
          <a:lstStyle/>
          <a:p>
            <a:r>
              <a:rPr lang="ru-RU" altLang="ru-RU" sz="3600" b="1" dirty="0" smtClean="0"/>
              <a:t>Проектные технологии</a:t>
            </a:r>
            <a:br>
              <a:rPr lang="ru-RU" altLang="ru-RU" sz="3600" b="1" dirty="0" smtClean="0"/>
            </a:br>
            <a:r>
              <a:rPr lang="ru-RU" altLang="ru-RU" sz="3600" b="1" dirty="0" smtClean="0"/>
              <a:t>(Метод проектов)</a:t>
            </a:r>
          </a:p>
        </p:txBody>
      </p:sp>
    </p:spTree>
    <p:extLst>
      <p:ext uri="{BB962C8B-B14F-4D97-AF65-F5344CB8AC3E}">
        <p14:creationId xmlns="" xmlns:p14="http://schemas.microsoft.com/office/powerpoint/2010/main" val="3643371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title"/>
          </p:nvPr>
        </p:nvSpPr>
        <p:spPr/>
        <p:txBody>
          <a:bodyPr>
            <a:normAutofit fontScale="90000"/>
          </a:bodyPr>
          <a:lstStyle/>
          <a:p>
            <a:r>
              <a:rPr lang="ru-RU" altLang="ru-RU" sz="3600" b="1" dirty="0" smtClean="0"/>
              <a:t>Метод проектов как компонент технологии языкового портфеля</a:t>
            </a:r>
          </a:p>
        </p:txBody>
      </p:sp>
      <p:sp>
        <p:nvSpPr>
          <p:cNvPr id="3" name="Объект 2"/>
          <p:cNvSpPr>
            <a:spLocks noGrp="1"/>
          </p:cNvSpPr>
          <p:nvPr>
            <p:ph idx="1"/>
          </p:nvPr>
        </p:nvSpPr>
        <p:spPr>
          <a:xfrm>
            <a:off x="457200" y="1600200"/>
            <a:ext cx="8507413" cy="5068888"/>
          </a:xfrm>
        </p:spPr>
        <p:txBody>
          <a:bodyPr/>
          <a:lstStyle/>
          <a:p>
            <a:pPr>
              <a:defRPr/>
            </a:pPr>
            <a:r>
              <a:rPr lang="ru-RU" dirty="0"/>
              <a:t>с</a:t>
            </a:r>
            <a:r>
              <a:rPr lang="ru-RU" dirty="0" smtClean="0"/>
              <a:t>пособствует раскрытию творческих способностей учащихся в соответствии с их интересами и увлечениями</a:t>
            </a:r>
            <a:endParaRPr lang="ru-RU" dirty="0"/>
          </a:p>
          <a:p>
            <a:pPr>
              <a:defRPr/>
            </a:pPr>
            <a:r>
              <a:rPr lang="ru-RU" dirty="0" smtClean="0"/>
              <a:t> обеспечивает развитие критического мышления, навыков разрешения проблем и принятия решений</a:t>
            </a:r>
          </a:p>
          <a:p>
            <a:pPr>
              <a:defRPr/>
            </a:pPr>
            <a:r>
              <a:rPr lang="ru-RU" dirty="0" smtClean="0"/>
              <a:t> способствует личностной и творческой самореализации</a:t>
            </a:r>
          </a:p>
          <a:p>
            <a:pPr marL="0" indent="0" algn="ctr">
              <a:buFontTx/>
              <a:buNone/>
              <a:defRPr/>
            </a:pPr>
            <a:r>
              <a:rPr lang="ru-RU" dirty="0"/>
              <a:t> </a:t>
            </a:r>
            <a:r>
              <a:rPr lang="ru-RU" dirty="0" smtClean="0"/>
              <a:t>(личностные результаты)</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p:nvPr>
        </p:nvSpPr>
        <p:spPr/>
        <p:txBody>
          <a:bodyPr>
            <a:normAutofit fontScale="90000"/>
          </a:bodyPr>
          <a:lstStyle/>
          <a:p>
            <a:r>
              <a:rPr lang="ru-RU" altLang="ru-RU" sz="3600" b="1" smtClean="0">
                <a:solidFill>
                  <a:srgbClr val="000000"/>
                </a:solidFill>
              </a:rPr>
              <a:t>Метод проектов как компонент технологии языкового портфеля</a:t>
            </a:r>
            <a:endParaRPr lang="ru-RU" altLang="ru-RU" smtClean="0"/>
          </a:p>
        </p:txBody>
      </p:sp>
      <p:sp>
        <p:nvSpPr>
          <p:cNvPr id="3" name="Объект 2"/>
          <p:cNvSpPr>
            <a:spLocks noGrp="1"/>
          </p:cNvSpPr>
          <p:nvPr>
            <p:ph idx="1"/>
          </p:nvPr>
        </p:nvSpPr>
        <p:spPr/>
        <p:txBody>
          <a:bodyPr/>
          <a:lstStyle/>
          <a:p>
            <a:pPr>
              <a:defRPr/>
            </a:pPr>
            <a:r>
              <a:rPr lang="ru-RU" dirty="0" smtClean="0"/>
              <a:t>обеспечивает достижение самостоятельно поставленной цели, </a:t>
            </a:r>
            <a:r>
              <a:rPr lang="ru-RU" dirty="0" smtClean="0">
                <a:solidFill>
                  <a:srgbClr val="000000"/>
                </a:solidFill>
              </a:rPr>
              <a:t>планирование </a:t>
            </a:r>
            <a:r>
              <a:rPr lang="ru-RU" dirty="0">
                <a:solidFill>
                  <a:srgbClr val="000000"/>
                </a:solidFill>
              </a:rPr>
              <a:t>результата </a:t>
            </a:r>
            <a:endParaRPr lang="ru-RU" dirty="0" smtClean="0"/>
          </a:p>
          <a:p>
            <a:pPr>
              <a:defRPr/>
            </a:pPr>
            <a:r>
              <a:rPr lang="ru-RU" dirty="0" smtClean="0"/>
              <a:t>развивает способность действовать как самостоятельно, так и в сотрудничестве, умение работать в команде</a:t>
            </a:r>
          </a:p>
          <a:p>
            <a:pPr marL="0" indent="0" algn="ctr">
              <a:buFontTx/>
              <a:buNone/>
              <a:defRPr/>
            </a:pPr>
            <a:r>
              <a:rPr lang="ru-RU" dirty="0" smtClean="0">
                <a:solidFill>
                  <a:srgbClr val="000000"/>
                </a:solidFill>
              </a:rPr>
              <a:t>(</a:t>
            </a:r>
            <a:r>
              <a:rPr lang="ru-RU" dirty="0" err="1" smtClean="0">
                <a:solidFill>
                  <a:srgbClr val="000000"/>
                </a:solidFill>
              </a:rPr>
              <a:t>метапредметные</a:t>
            </a:r>
            <a:r>
              <a:rPr lang="ru-RU" dirty="0" smtClean="0">
                <a:solidFill>
                  <a:srgbClr val="000000"/>
                </a:solidFill>
              </a:rPr>
              <a:t> </a:t>
            </a:r>
            <a:r>
              <a:rPr lang="ru-RU" dirty="0">
                <a:solidFill>
                  <a:srgbClr val="000000"/>
                </a:solidFill>
              </a:rPr>
              <a:t>результаты)</a:t>
            </a:r>
          </a:p>
          <a:p>
            <a:pPr marL="0" indent="0">
              <a:buFontTx/>
              <a:buNone/>
              <a:defRPr/>
            </a:pP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5288" y="188913"/>
            <a:ext cx="4681537" cy="6675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0"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2786050" y="500042"/>
            <a:ext cx="6573917" cy="4329895"/>
          </a:xfrm>
          <a:noFill/>
        </p:spPr>
      </p:pic>
      <p:sp>
        <p:nvSpPr>
          <p:cNvPr id="4" name="Прямоугольник 3"/>
          <p:cNvSpPr/>
          <p:nvPr/>
        </p:nvSpPr>
        <p:spPr>
          <a:xfrm>
            <a:off x="7164388" y="6092825"/>
            <a:ext cx="1430337"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b="1" kern="10" dirty="0">
              <a:solidFill>
                <a:srgbClr val="0000FF"/>
              </a:solidFill>
              <a:effectLst>
                <a:outerShdw dist="53882" dir="2700000" algn="ctr" rotWithShape="0">
                  <a:srgbClr val="C0C0C0">
                    <a:alpha val="79999"/>
                  </a:srgbClr>
                </a:outerShdw>
              </a:effectLst>
              <a:latin typeface="Comic Sans MS"/>
            </a:endParaRPr>
          </a:p>
        </p:txBody>
      </p:sp>
    </p:spTree>
    <p:extLst>
      <p:ext uri="{BB962C8B-B14F-4D97-AF65-F5344CB8AC3E}">
        <p14:creationId xmlns="" xmlns:p14="http://schemas.microsoft.com/office/powerpoint/2010/main" val="1579715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388" y="22225"/>
            <a:ext cx="4724400" cy="6669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7044"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2357422" y="1000108"/>
            <a:ext cx="6786578" cy="5335565"/>
          </a:xfrm>
          <a:noFill/>
        </p:spPr>
      </p:pic>
      <p:sp>
        <p:nvSpPr>
          <p:cNvPr id="5" name="Прямоугольник 4"/>
          <p:cNvSpPr/>
          <p:nvPr/>
        </p:nvSpPr>
        <p:spPr>
          <a:xfrm>
            <a:off x="7308850" y="6165850"/>
            <a:ext cx="1430338"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dirty="0">
              <a:latin typeface="Arial" charset="0"/>
            </a:endParaRPr>
          </a:p>
        </p:txBody>
      </p:sp>
    </p:spTree>
    <p:extLst>
      <p:ext uri="{BB962C8B-B14F-4D97-AF65-F5344CB8AC3E}">
        <p14:creationId xmlns="" xmlns:p14="http://schemas.microsoft.com/office/powerpoint/2010/main" val="4054858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79388" y="115888"/>
            <a:ext cx="4502150" cy="6577012"/>
          </a:xfrm>
          <a:noFill/>
        </p:spPr>
      </p:pic>
      <p:pic>
        <p:nvPicPr>
          <p:cNvPr id="8806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0100" y="642918"/>
            <a:ext cx="7830335" cy="3929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Прямоугольник 3"/>
          <p:cNvSpPr/>
          <p:nvPr/>
        </p:nvSpPr>
        <p:spPr>
          <a:xfrm>
            <a:off x="7308850" y="6308725"/>
            <a:ext cx="1430338"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6</a:t>
            </a:r>
            <a:endParaRPr lang="ru-RU" dirty="0">
              <a:latin typeface="Arial" charset="0"/>
            </a:endParaRPr>
          </a:p>
        </p:txBody>
      </p:sp>
    </p:spTree>
    <p:extLst>
      <p:ext uri="{BB962C8B-B14F-4D97-AF65-F5344CB8AC3E}">
        <p14:creationId xmlns="" xmlns:p14="http://schemas.microsoft.com/office/powerpoint/2010/main" val="604346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988840"/>
            <a:ext cx="8229600" cy="4032448"/>
          </a:xfrm>
        </p:spPr>
        <p:txBody>
          <a:bodyPr>
            <a:normAutofit/>
          </a:bodyPr>
          <a:lstStyle/>
          <a:p>
            <a:pPr>
              <a:buFont typeface="Wingdings" pitchFamily="2" charset="2"/>
              <a:buChar char="Ø"/>
            </a:pPr>
            <a:r>
              <a:rPr lang="ru-RU" sz="2400" b="1" dirty="0" err="1">
                <a:solidFill>
                  <a:schemeClr val="tx2"/>
                </a:solidFill>
              </a:rPr>
              <a:t>гуманитаризации</a:t>
            </a:r>
            <a:r>
              <a:rPr lang="ru-RU" sz="2400" b="1" dirty="0">
                <a:solidFill>
                  <a:schemeClr val="tx2"/>
                </a:solidFill>
              </a:rPr>
              <a:t>	</a:t>
            </a:r>
          </a:p>
          <a:p>
            <a:pPr>
              <a:buFont typeface="Wingdings" pitchFamily="2" charset="2"/>
              <a:buChar char="Ø"/>
            </a:pPr>
            <a:r>
              <a:rPr lang="ru-RU" sz="2400" b="1" dirty="0">
                <a:solidFill>
                  <a:schemeClr val="tx2"/>
                </a:solidFill>
              </a:rPr>
              <a:t>научности</a:t>
            </a:r>
          </a:p>
          <a:p>
            <a:pPr>
              <a:buFont typeface="Wingdings" pitchFamily="2" charset="2"/>
              <a:buChar char="Ø"/>
            </a:pPr>
            <a:r>
              <a:rPr lang="ru-RU" sz="2400" b="1" dirty="0">
                <a:solidFill>
                  <a:schemeClr val="tx2"/>
                </a:solidFill>
              </a:rPr>
              <a:t>целостности картины мира</a:t>
            </a:r>
          </a:p>
          <a:p>
            <a:pPr>
              <a:buFont typeface="Wingdings" pitchFamily="2" charset="2"/>
              <a:buChar char="Ø"/>
            </a:pPr>
            <a:r>
              <a:rPr lang="ru-RU" sz="2400" b="1" dirty="0" err="1">
                <a:solidFill>
                  <a:schemeClr val="tx2"/>
                </a:solidFill>
              </a:rPr>
              <a:t>культуросообразности</a:t>
            </a:r>
            <a:endParaRPr lang="ru-RU" sz="2400" b="1" dirty="0">
              <a:solidFill>
                <a:schemeClr val="tx2"/>
              </a:solidFill>
            </a:endParaRPr>
          </a:p>
          <a:p>
            <a:pPr>
              <a:buFont typeface="Wingdings" pitchFamily="2" charset="2"/>
              <a:buChar char="Ø"/>
            </a:pPr>
            <a:r>
              <a:rPr lang="ru-RU" sz="2400" b="1" dirty="0">
                <a:solidFill>
                  <a:schemeClr val="tx2"/>
                </a:solidFill>
              </a:rPr>
              <a:t>непрерывного общего развития каждого ребенка</a:t>
            </a:r>
          </a:p>
          <a:p>
            <a:pPr>
              <a:buFont typeface="Wingdings" pitchFamily="2" charset="2"/>
              <a:buChar char="Ø"/>
            </a:pPr>
            <a:r>
              <a:rPr lang="ru-RU" sz="2400" b="1" dirty="0">
                <a:solidFill>
                  <a:schemeClr val="tx2"/>
                </a:solidFill>
              </a:rPr>
              <a:t>наглядности</a:t>
            </a:r>
          </a:p>
          <a:p>
            <a:pPr>
              <a:buFont typeface="Wingdings" pitchFamily="2" charset="2"/>
              <a:buChar char="Ø"/>
            </a:pPr>
            <a:r>
              <a:rPr lang="ru-RU" sz="2400" b="1" dirty="0" err="1">
                <a:solidFill>
                  <a:schemeClr val="tx2"/>
                </a:solidFill>
              </a:rPr>
              <a:t>инструментальности</a:t>
            </a:r>
            <a:endParaRPr lang="ru-RU" sz="2400" b="1" dirty="0">
              <a:solidFill>
                <a:schemeClr val="tx2"/>
              </a:solidFill>
            </a:endParaRPr>
          </a:p>
          <a:p>
            <a:pPr>
              <a:buFont typeface="Wingdings" pitchFamily="2" charset="2"/>
              <a:buChar char="Ø"/>
            </a:pPr>
            <a:r>
              <a:rPr lang="ru-RU" sz="2400" b="1" dirty="0">
                <a:solidFill>
                  <a:schemeClr val="tx2"/>
                </a:solidFill>
              </a:rPr>
              <a:t>интерактивности</a:t>
            </a:r>
          </a:p>
          <a:p>
            <a:pPr>
              <a:buFont typeface="Wingdings" pitchFamily="2" charset="2"/>
              <a:buChar char="Ø"/>
            </a:pPr>
            <a:r>
              <a:rPr lang="ru-RU" sz="2400" b="1" dirty="0">
                <a:solidFill>
                  <a:schemeClr val="tx2"/>
                </a:solidFill>
              </a:rPr>
              <a:t>модульной структуры</a:t>
            </a:r>
          </a:p>
        </p:txBody>
      </p:sp>
      <p:sp>
        <p:nvSpPr>
          <p:cNvPr id="2" name="Заголовок 1"/>
          <p:cNvSpPr>
            <a:spLocks noGrp="1"/>
          </p:cNvSpPr>
          <p:nvPr>
            <p:ph type="title"/>
          </p:nvPr>
        </p:nvSpPr>
        <p:spPr>
          <a:xfrm>
            <a:off x="1087438" y="1"/>
            <a:ext cx="8056562" cy="1143000"/>
          </a:xfrm>
        </p:spPr>
        <p:txBody>
          <a:bodyPr>
            <a:normAutofit/>
          </a:bodyPr>
          <a:lstStyle/>
          <a:p>
            <a:r>
              <a:rPr lang="ru-RU" sz="3200" b="1" dirty="0"/>
              <a:t>Требования к современному учебнику </a:t>
            </a:r>
          </a:p>
        </p:txBody>
      </p:sp>
      <p:sp>
        <p:nvSpPr>
          <p:cNvPr id="6" name="Прямоугольник 5"/>
          <p:cNvSpPr/>
          <p:nvPr/>
        </p:nvSpPr>
        <p:spPr>
          <a:xfrm>
            <a:off x="0" y="1268761"/>
            <a:ext cx="8820472" cy="472382"/>
          </a:xfrm>
          <a:prstGeom prst="rect">
            <a:avLst/>
          </a:prstGeom>
        </p:spPr>
        <p:txBody>
          <a:bodyPr wrap="square" lIns="91424" tIns="45712" rIns="91424" bIns="45712">
            <a:spAutoFit/>
          </a:bodyPr>
          <a:lstStyle/>
          <a:p>
            <a:pPr algn="ctr"/>
            <a:r>
              <a:rPr lang="ru-RU" sz="2400" b="1" dirty="0">
                <a:solidFill>
                  <a:schemeClr val="tx2"/>
                </a:solidFill>
                <a:latin typeface="Trebuchet MS" pitchFamily="34" charset="0"/>
              </a:rPr>
              <a:t>Содержание учебника определяется принципами:</a:t>
            </a:r>
          </a:p>
        </p:txBody>
      </p:sp>
      <p:pic>
        <p:nvPicPr>
          <p:cNvPr id="7" name="Picture 5" descr="C:\Users\LLevin\Desktop\Шаблон презентации\Пиктограммы с чертами\Рисунок3.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224" y="288925"/>
            <a:ext cx="1109663" cy="5603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49617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altLang="ru-RU" sz="3600" b="1" dirty="0" smtClean="0"/>
              <a:t>Языковой портфель как современная технология обучения ИЯ </a:t>
            </a:r>
            <a:endParaRPr lang="ru-RU" sz="3600" dirty="0"/>
          </a:p>
        </p:txBody>
      </p:sp>
      <p:pic>
        <p:nvPicPr>
          <p:cNvPr id="4" name="Picture 2" descr="C:\Users\Ольга\Desktop\SP 5 от Юры февр 2013\обложки компон 5 кл\Обложки\sp5_port_cover.jpg"/>
          <p:cNvPicPr>
            <a:picLocks noGrp="1" noChangeAspect="1" noChangeArrowheads="1"/>
          </p:cNvPicPr>
          <p:nvPr>
            <p:ph type="tbl" idx="1"/>
          </p:nvPr>
        </p:nvPicPr>
        <p:blipFill>
          <a:blip r:embed="rId3">
            <a:extLst>
              <a:ext uri="{28A0092B-C50C-407E-A947-70E740481C1C}">
                <a14:useLocalDpi xmlns="" xmlns:a14="http://schemas.microsoft.com/office/drawing/2010/main" val="0"/>
              </a:ext>
            </a:extLst>
          </a:blip>
          <a:srcRect/>
          <a:stretch>
            <a:fillRect/>
          </a:stretch>
        </p:blipFill>
        <p:spPr bwMode="auto">
          <a:xfrm>
            <a:off x="2643174" y="1374560"/>
            <a:ext cx="4017478" cy="548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1"/>
          <p:cNvSpPr>
            <a:spLocks noGrp="1"/>
          </p:cNvSpPr>
          <p:nvPr>
            <p:ph type="title"/>
          </p:nvPr>
        </p:nvSpPr>
        <p:spPr/>
        <p:txBody>
          <a:bodyPr/>
          <a:lstStyle/>
          <a:p>
            <a:r>
              <a:rPr lang="ru-RU" altLang="ru-RU" sz="3200" b="1" dirty="0" smtClean="0"/>
              <a:t>Языковой портфель как современная технология обучения ИЯ </a:t>
            </a:r>
          </a:p>
        </p:txBody>
      </p:sp>
      <p:sp>
        <p:nvSpPr>
          <p:cNvPr id="100355" name="Объект 2"/>
          <p:cNvSpPr>
            <a:spLocks noGrp="1"/>
          </p:cNvSpPr>
          <p:nvPr>
            <p:ph idx="1"/>
          </p:nvPr>
        </p:nvSpPr>
        <p:spPr>
          <a:xfrm>
            <a:off x="395288" y="1412875"/>
            <a:ext cx="8291512" cy="4713288"/>
          </a:xfrm>
        </p:spPr>
        <p:txBody>
          <a:bodyPr/>
          <a:lstStyle/>
          <a:p>
            <a:r>
              <a:rPr lang="ru-RU" altLang="ru-RU" dirty="0" smtClean="0"/>
              <a:t>обеспечивает развитие продуктивной учебно-познавательной деятельности учащегося</a:t>
            </a:r>
          </a:p>
          <a:p>
            <a:r>
              <a:rPr lang="ru-RU" altLang="ru-RU" dirty="0" smtClean="0"/>
              <a:t>обеспечивает личностный рост ученика как субъекта образовательного процесса</a:t>
            </a:r>
          </a:p>
          <a:p>
            <a:r>
              <a:rPr lang="ru-RU" altLang="ru-RU" dirty="0" smtClean="0"/>
              <a:t>за счёт рефлексивной самооценки ученика отражает его достижения в овладении изучаемым ИЯ</a:t>
            </a:r>
          </a:p>
        </p:txBody>
      </p:sp>
    </p:spTree>
    <p:extLst>
      <p:ext uri="{BB962C8B-B14F-4D97-AF65-F5344CB8AC3E}">
        <p14:creationId xmlns="" xmlns:p14="http://schemas.microsoft.com/office/powerpoint/2010/main" val="2454489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p:cNvSpPr>
            <a:spLocks noGrp="1"/>
          </p:cNvSpPr>
          <p:nvPr>
            <p:ph type="title"/>
          </p:nvPr>
        </p:nvSpPr>
        <p:spPr/>
        <p:txBody>
          <a:bodyPr/>
          <a:lstStyle/>
          <a:p>
            <a:r>
              <a:rPr lang="ru-RU" altLang="ru-RU" sz="3200" b="1" dirty="0" smtClean="0"/>
              <a:t>Педагогическое назначение языкового портфеля как компонента УМК</a:t>
            </a:r>
          </a:p>
        </p:txBody>
      </p:sp>
      <p:sp>
        <p:nvSpPr>
          <p:cNvPr id="101379" name="Объект 2"/>
          <p:cNvSpPr>
            <a:spLocks noGrp="1"/>
          </p:cNvSpPr>
          <p:nvPr>
            <p:ph idx="1"/>
          </p:nvPr>
        </p:nvSpPr>
        <p:spPr/>
        <p:txBody>
          <a:bodyPr/>
          <a:lstStyle/>
          <a:p>
            <a:r>
              <a:rPr lang="ru-RU" altLang="ru-RU" dirty="0" smtClean="0"/>
              <a:t>направлен на актуализацию самостоятельной учебной деятельности по овладению английским языком</a:t>
            </a:r>
          </a:p>
          <a:p>
            <a:r>
              <a:rPr lang="ru-RU" altLang="ru-RU" dirty="0" smtClean="0"/>
              <a:t>создаёт ситуацию развития и обеспечивает реальную вовлечённость и личную ответственность ученика за ход учебного процесса</a:t>
            </a:r>
          </a:p>
        </p:txBody>
      </p:sp>
    </p:spTree>
    <p:extLst>
      <p:ext uri="{BB962C8B-B14F-4D97-AF65-F5344CB8AC3E}">
        <p14:creationId xmlns="" xmlns:p14="http://schemas.microsoft.com/office/powerpoint/2010/main" val="2534406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2976" y="62876"/>
            <a:ext cx="7358114" cy="808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9093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57290" y="0"/>
            <a:ext cx="6858048" cy="778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08931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00166" y="0"/>
            <a:ext cx="6500857" cy="8286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35822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468313" y="1412875"/>
            <a:ext cx="8135937" cy="511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p:txBody>
      </p:sp>
      <p:sp>
        <p:nvSpPr>
          <p:cNvPr id="113667" name="Rectangle 4"/>
          <p:cNvSpPr>
            <a:spLocks noGrp="1" noChangeArrowheads="1"/>
          </p:cNvSpPr>
          <p:nvPr>
            <p:ph type="title"/>
          </p:nvPr>
        </p:nvSpPr>
        <p:spPr>
          <a:xfrm>
            <a:off x="457200" y="274638"/>
            <a:ext cx="8362950" cy="993775"/>
          </a:xfrm>
        </p:spPr>
        <p:txBody>
          <a:bodyPr>
            <a:normAutofit fontScale="90000"/>
          </a:bodyPr>
          <a:lstStyle/>
          <a:p>
            <a:pPr eaLnBrk="1" hangingPunct="1">
              <a:lnSpc>
                <a:spcPct val="150000"/>
              </a:lnSpc>
            </a:pPr>
            <a:r>
              <a:rPr lang="ru-RU" altLang="ru-RU" sz="4000" b="1" dirty="0" smtClean="0"/>
              <a:t>   </a:t>
            </a:r>
            <a:r>
              <a:rPr lang="ru-RU" altLang="ru-RU" sz="3200" b="1" dirty="0" smtClean="0"/>
              <a:t>ИКТ технологии</a:t>
            </a:r>
          </a:p>
        </p:txBody>
      </p:sp>
      <p:sp>
        <p:nvSpPr>
          <p:cNvPr id="113668" name="Rectangle 5"/>
          <p:cNvSpPr>
            <a:spLocks noGrp="1" noChangeArrowheads="1"/>
          </p:cNvSpPr>
          <p:nvPr>
            <p:ph type="body" idx="1"/>
          </p:nvPr>
        </p:nvSpPr>
        <p:spPr>
          <a:xfrm>
            <a:off x="261938" y="1773238"/>
            <a:ext cx="8893175" cy="3743325"/>
          </a:xfrm>
        </p:spPr>
        <p:txBody>
          <a:bodyPr/>
          <a:lstStyle/>
          <a:p>
            <a:pPr marL="400050" lvl="1" indent="0">
              <a:buFontTx/>
              <a:buNone/>
            </a:pPr>
            <a:r>
              <a:rPr lang="ru-RU" altLang="ru-RU" dirty="0" smtClean="0"/>
              <a:t>Информационными образовательными технологиями называются все технологии в сфере образования, использующие специальные технические информационные средства для достижения педагогических целей. </a:t>
            </a:r>
          </a:p>
          <a:p>
            <a:pPr marL="400050" lvl="1" indent="0">
              <a:buFontTx/>
              <a:buNone/>
            </a:pPr>
            <a:r>
              <a:rPr lang="ru-RU" altLang="ru-RU" dirty="0" smtClean="0"/>
              <a:t>(</a:t>
            </a:r>
            <a:r>
              <a:rPr lang="ru-RU" altLang="ru-RU" i="1" dirty="0" err="1" smtClean="0"/>
              <a:t>Селевко</a:t>
            </a:r>
            <a:r>
              <a:rPr lang="ru-RU" altLang="ru-RU" i="1" dirty="0" smtClean="0"/>
              <a:t> Г.К. Энциклопедия образовательных технологий</a:t>
            </a:r>
            <a:r>
              <a:rPr lang="ru-RU" altLang="ru-RU" dirty="0" smtClean="0"/>
              <a:t>)</a:t>
            </a:r>
            <a:endParaRPr lang="ru-RU" altLang="ru-RU" b="1" dirty="0" smtClean="0"/>
          </a:p>
          <a:p>
            <a:pPr eaLnBrk="1" hangingPunct="1">
              <a:lnSpc>
                <a:spcPct val="115000"/>
              </a:lnSpc>
            </a:pPr>
            <a:endParaRPr lang="ru-RU" altLang="ru-RU" sz="2800" b="1" dirty="0" smtClean="0"/>
          </a:p>
          <a:p>
            <a:pPr eaLnBrk="1" hangingPunct="1">
              <a:lnSpc>
                <a:spcPct val="90000"/>
              </a:lnSpc>
            </a:pPr>
            <a:endParaRPr lang="ru-RU" altLang="ru-RU" sz="2800" b="1" dirty="0" smtClean="0"/>
          </a:p>
        </p:txBody>
      </p:sp>
    </p:spTree>
    <p:extLst>
      <p:ext uri="{BB962C8B-B14F-4D97-AF65-F5344CB8AC3E}">
        <p14:creationId xmlns="" xmlns:p14="http://schemas.microsoft.com/office/powerpoint/2010/main" val="2566050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468313" y="1412875"/>
            <a:ext cx="8135937" cy="511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p:txBody>
      </p:sp>
      <p:sp>
        <p:nvSpPr>
          <p:cNvPr id="116739" name="Rectangle 4"/>
          <p:cNvSpPr>
            <a:spLocks noGrp="1" noChangeArrowheads="1"/>
          </p:cNvSpPr>
          <p:nvPr>
            <p:ph type="title"/>
          </p:nvPr>
        </p:nvSpPr>
        <p:spPr>
          <a:xfrm>
            <a:off x="785786" y="0"/>
            <a:ext cx="7748612" cy="1011222"/>
          </a:xfrm>
          <a:ln>
            <a:solidFill>
              <a:schemeClr val="accent1"/>
            </a:solidFill>
          </a:ln>
        </p:spPr>
        <p:txBody>
          <a:bodyPr>
            <a:normAutofit fontScale="90000"/>
          </a:bodyPr>
          <a:lstStyle/>
          <a:p>
            <a:pPr eaLnBrk="1" hangingPunct="1"/>
            <a:r>
              <a:rPr lang="ru-RU" altLang="ru-RU" sz="4000" b="1" dirty="0" smtClean="0"/>
              <a:t>      </a:t>
            </a:r>
            <a:r>
              <a:rPr lang="ru-RU" altLang="ru-RU" sz="3200" b="1" dirty="0" smtClean="0"/>
              <a:t>Умения и навыки - элементы </a:t>
            </a:r>
            <a:br>
              <a:rPr lang="ru-RU" altLang="ru-RU" sz="3200" b="1" dirty="0" smtClean="0"/>
            </a:br>
            <a:r>
              <a:rPr lang="ru-RU" altLang="ru-RU" sz="3200" b="1" dirty="0" err="1" smtClean="0"/>
              <a:t>ИКТ-компетенции</a:t>
            </a:r>
            <a:r>
              <a:rPr lang="ru-RU" altLang="ru-RU" sz="3200" b="1" dirty="0" smtClean="0"/>
              <a:t> школьников </a:t>
            </a:r>
          </a:p>
        </p:txBody>
      </p:sp>
      <p:sp>
        <p:nvSpPr>
          <p:cNvPr id="116740" name="Rectangle 5"/>
          <p:cNvSpPr>
            <a:spLocks noGrp="1" noChangeArrowheads="1"/>
          </p:cNvSpPr>
          <p:nvPr>
            <p:ph type="body" idx="1"/>
          </p:nvPr>
        </p:nvSpPr>
        <p:spPr>
          <a:xfrm>
            <a:off x="357158" y="1357298"/>
            <a:ext cx="8797955" cy="5024452"/>
          </a:xfrm>
        </p:spPr>
        <p:txBody>
          <a:bodyPr>
            <a:normAutofit lnSpcReduction="10000"/>
          </a:bodyPr>
          <a:lstStyle/>
          <a:p>
            <a:r>
              <a:rPr lang="ru-RU" altLang="ru-RU" sz="2800" dirty="0" smtClean="0"/>
              <a:t>Обращение с устройствами ИКТ</a:t>
            </a:r>
          </a:p>
          <a:p>
            <a:r>
              <a:rPr lang="ru-RU" altLang="ru-RU" sz="2800" dirty="0" smtClean="0"/>
              <a:t>Поиск информации</a:t>
            </a:r>
          </a:p>
          <a:p>
            <a:r>
              <a:rPr lang="ru-RU" altLang="ru-RU" sz="2800" dirty="0" smtClean="0"/>
              <a:t>Организация хранения информации</a:t>
            </a:r>
          </a:p>
          <a:p>
            <a:r>
              <a:rPr lang="ru-RU" altLang="ru-RU" sz="2800" dirty="0" smtClean="0"/>
              <a:t>Анализ информации</a:t>
            </a:r>
          </a:p>
          <a:p>
            <a:r>
              <a:rPr lang="ru-RU" altLang="ru-RU" sz="2800" dirty="0" smtClean="0"/>
              <a:t>Презентация выполненных работ</a:t>
            </a:r>
          </a:p>
          <a:p>
            <a:r>
              <a:rPr lang="ru-RU" altLang="ru-RU" sz="2800" dirty="0" smtClean="0"/>
              <a:t>Безопасное использование средств ИКТ и сети Интернет</a:t>
            </a:r>
          </a:p>
          <a:p>
            <a:r>
              <a:rPr lang="ru-RU" altLang="ru-RU" sz="2800" dirty="0" smtClean="0"/>
              <a:t>Сотрудничество, коммуникация, социальное взаимодействие</a:t>
            </a:r>
          </a:p>
          <a:p>
            <a:r>
              <a:rPr lang="ru-RU" altLang="ru-RU" sz="2800" dirty="0" smtClean="0"/>
              <a:t>Решение проблем и коммуникация</a:t>
            </a:r>
          </a:p>
          <a:p>
            <a:r>
              <a:rPr lang="ru-RU" altLang="ru-RU" sz="2800" dirty="0" smtClean="0"/>
              <a:t>Рефлексия и ценностно-смысловые ориентации</a:t>
            </a:r>
          </a:p>
          <a:p>
            <a:pPr eaLnBrk="1" hangingPunct="1">
              <a:lnSpc>
                <a:spcPct val="150000"/>
              </a:lnSpc>
            </a:pPr>
            <a:endParaRPr lang="ru-RU" altLang="ru-RU" b="1" dirty="0" smtClean="0"/>
          </a:p>
          <a:p>
            <a:pPr eaLnBrk="1" hangingPunct="1">
              <a:lnSpc>
                <a:spcPct val="90000"/>
              </a:lnSpc>
            </a:pPr>
            <a:endParaRPr lang="ru-RU" altLang="ru-RU" sz="2800" b="1" dirty="0" smtClean="0"/>
          </a:p>
        </p:txBody>
      </p:sp>
    </p:spTree>
    <p:extLst>
      <p:ext uri="{BB962C8B-B14F-4D97-AF65-F5344CB8AC3E}">
        <p14:creationId xmlns="" xmlns:p14="http://schemas.microsoft.com/office/powerpoint/2010/main" val="243416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p:cNvSpPr txBox="1">
            <a:spLocks noChangeArrowheads="1"/>
          </p:cNvSpPr>
          <p:nvPr/>
        </p:nvSpPr>
        <p:spPr bwMode="auto">
          <a:xfrm>
            <a:off x="0" y="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ru-RU" altLang="ru-RU" sz="2400" b="1" dirty="0"/>
              <a:t>Обращение с устройствами ИКТ: </a:t>
            </a:r>
            <a:r>
              <a:rPr lang="ru-RU" altLang="ru-RU" sz="2400" b="1" i="1" dirty="0"/>
              <a:t>использование базовых и расширенных возможностей информационного поиска в сети Интернет</a:t>
            </a:r>
            <a:endParaRPr lang="ru-RU" altLang="ru-RU" sz="2400" b="1" dirty="0"/>
          </a:p>
        </p:txBody>
      </p:sp>
      <p:pic>
        <p:nvPicPr>
          <p:cNvPr id="11267" name="Picture 7" descr="C:\Users\Ольга\Desktop\презентация\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43174" y="1285860"/>
            <a:ext cx="4386263"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8" descr="C:\Users\Ольга\Desktop\презентация\2.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685898" y="1714488"/>
            <a:ext cx="7458102" cy="445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Прямоугольник 2"/>
          <p:cNvSpPr/>
          <p:nvPr/>
        </p:nvSpPr>
        <p:spPr>
          <a:xfrm>
            <a:off x="7458075" y="6308725"/>
            <a:ext cx="1428750"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dirty="0">
              <a:latin typeface="Arial" charset="0"/>
            </a:endParaRPr>
          </a:p>
        </p:txBody>
      </p:sp>
    </p:spTree>
    <p:extLst>
      <p:ext uri="{BB962C8B-B14F-4D97-AF65-F5344CB8AC3E}">
        <p14:creationId xmlns="" xmlns:p14="http://schemas.microsoft.com/office/powerpoint/2010/main" val="2303345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1267"/>
                                        </p:tgtEl>
                                        <p:attrNameLst>
                                          <p:attrName>style.visibility</p:attrName>
                                        </p:attrNameLst>
                                      </p:cBhvr>
                                      <p:to>
                                        <p:strVal val="visible"/>
                                      </p:to>
                                    </p:set>
                                    <p:animEffect transition="in" filter="blinds(horizontal)">
                                      <p:cBhvr>
                                        <p:cTn id="11" dur="1000"/>
                                        <p:tgtEl>
                                          <p:spTgt spid="112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11269"/>
                                        </p:tgtEl>
                                        <p:attrNameLst>
                                          <p:attrName>style.visibility</p:attrName>
                                        </p:attrNameLst>
                                      </p:cBhvr>
                                      <p:to>
                                        <p:strVal val="visible"/>
                                      </p:to>
                                    </p:set>
                                    <p:anim calcmode="lin" valueType="num">
                                      <p:cBhvr>
                                        <p:cTn id="16" dur="500" fill="hold"/>
                                        <p:tgtEl>
                                          <p:spTgt spid="11269"/>
                                        </p:tgtEl>
                                        <p:attrNameLst>
                                          <p:attrName>ppt_w</p:attrName>
                                        </p:attrNameLst>
                                      </p:cBhvr>
                                      <p:tavLst>
                                        <p:tav tm="0">
                                          <p:val>
                                            <p:fltVal val="0"/>
                                          </p:val>
                                        </p:tav>
                                        <p:tav tm="100000">
                                          <p:val>
                                            <p:strVal val="#ppt_w"/>
                                          </p:val>
                                        </p:tav>
                                      </p:tavLst>
                                    </p:anim>
                                    <p:anim calcmode="lin" valueType="num">
                                      <p:cBhvr>
                                        <p:cTn id="17" dur="500" fill="hold"/>
                                        <p:tgtEl>
                                          <p:spTgt spid="11269"/>
                                        </p:tgtEl>
                                        <p:attrNameLst>
                                          <p:attrName>ppt_h</p:attrName>
                                        </p:attrNameLst>
                                      </p:cBhvr>
                                      <p:tavLst>
                                        <p:tav tm="0">
                                          <p:val>
                                            <p:fltVal val="0"/>
                                          </p:val>
                                        </p:tav>
                                        <p:tav tm="100000">
                                          <p:val>
                                            <p:strVal val="#ppt_h"/>
                                          </p:val>
                                        </p:tav>
                                      </p:tavLst>
                                    </p:anim>
                                    <p:animEffect transition="in" filter="fade">
                                      <p:cBhvr>
                                        <p:cTn id="18"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7"/>
          <p:cNvSpPr txBox="1">
            <a:spLocks noChangeArrowheads="1"/>
          </p:cNvSpPr>
          <p:nvPr/>
        </p:nvSpPr>
        <p:spPr bwMode="auto">
          <a:xfrm>
            <a:off x="0" y="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ru-RU" altLang="ru-RU" sz="2400" b="1" dirty="0"/>
              <a:t>Обращение с устройствами ИКТ: </a:t>
            </a:r>
            <a:r>
              <a:rPr lang="ru-RU" altLang="ru-RU" sz="2400" b="1" i="1" dirty="0"/>
              <a:t>размещение информационного объекта (сообщения) </a:t>
            </a:r>
            <a:r>
              <a:rPr lang="ru-RU" altLang="ru-RU" sz="2400" b="1" i="1" dirty="0" smtClean="0"/>
              <a:t>в</a:t>
            </a:r>
            <a:r>
              <a:rPr lang="en-US" altLang="ru-RU" sz="2400" b="1" i="1" dirty="0" smtClean="0"/>
              <a:t> </a:t>
            </a:r>
            <a:r>
              <a:rPr lang="ru-RU" altLang="ru-RU" sz="2400" b="1" i="1" dirty="0" smtClean="0"/>
              <a:t>информационной среде</a:t>
            </a:r>
            <a:endParaRPr lang="ru-RU" altLang="ru-RU" sz="2400" b="1" dirty="0"/>
          </a:p>
        </p:txBody>
      </p:sp>
      <p:pic>
        <p:nvPicPr>
          <p:cNvPr id="16388"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5984" y="1214422"/>
            <a:ext cx="4492625"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8596" y="1285860"/>
            <a:ext cx="8180421" cy="381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5"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569200" y="6308725"/>
            <a:ext cx="1430338"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b="1" kern="10" dirty="0">
              <a:solidFill>
                <a:srgbClr val="0000FF"/>
              </a:solidFill>
              <a:effectLst>
                <a:outerShdw dist="53882" dir="2700000" algn="ctr" rotWithShape="0">
                  <a:srgbClr val="C0C0C0">
                    <a:alpha val="79999"/>
                  </a:srgbClr>
                </a:outerShdw>
              </a:effectLst>
              <a:latin typeface="Comic Sans MS"/>
            </a:endParaRPr>
          </a:p>
        </p:txBody>
      </p:sp>
    </p:spTree>
    <p:extLst>
      <p:ext uri="{BB962C8B-B14F-4D97-AF65-F5344CB8AC3E}">
        <p14:creationId xmlns="" xmlns:p14="http://schemas.microsoft.com/office/powerpoint/2010/main" val="3412081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diamond(in)">
                                      <p:cBhvr>
                                        <p:cTn id="7" dur="1000"/>
                                        <p:tgtEl>
                                          <p:spTgt spid="16387"/>
                                        </p:tgtEl>
                                      </p:cBhvr>
                                    </p:animEffect>
                                  </p:childTnLst>
                                </p:cTn>
                              </p:par>
                              <p:par>
                                <p:cTn id="8" presetID="8" presetClass="entr" presetSubtype="16"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diamond(in)">
                                      <p:cBhvr>
                                        <p:cTn id="10" dur="10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16389"/>
                                        </p:tgtEl>
                                        <p:attrNameLst>
                                          <p:attrName>style.visibility</p:attrName>
                                        </p:attrNameLst>
                                      </p:cBhvr>
                                      <p:to>
                                        <p:strVal val="visible"/>
                                      </p:to>
                                    </p:set>
                                    <p:anim calcmode="lin" valueType="num">
                                      <p:cBhvr>
                                        <p:cTn id="15" dur="500" fill="hold"/>
                                        <p:tgtEl>
                                          <p:spTgt spid="16389"/>
                                        </p:tgtEl>
                                        <p:attrNameLst>
                                          <p:attrName>ppt_w</p:attrName>
                                        </p:attrNameLst>
                                      </p:cBhvr>
                                      <p:tavLst>
                                        <p:tav tm="0">
                                          <p:val>
                                            <p:fltVal val="0"/>
                                          </p:val>
                                        </p:tav>
                                        <p:tav tm="100000">
                                          <p:val>
                                            <p:strVal val="#ppt_w"/>
                                          </p:val>
                                        </p:tav>
                                      </p:tavLst>
                                    </p:anim>
                                    <p:anim calcmode="lin" valueType="num">
                                      <p:cBhvr>
                                        <p:cTn id="16" dur="500" fill="hold"/>
                                        <p:tgtEl>
                                          <p:spTgt spid="16389"/>
                                        </p:tgtEl>
                                        <p:attrNameLst>
                                          <p:attrName>ppt_h</p:attrName>
                                        </p:attrNameLst>
                                      </p:cBhvr>
                                      <p:tavLst>
                                        <p:tav tm="0">
                                          <p:val>
                                            <p:fltVal val="0"/>
                                          </p:val>
                                        </p:tav>
                                        <p:tav tm="100000">
                                          <p:val>
                                            <p:strVal val="#ppt_h"/>
                                          </p:val>
                                        </p:tav>
                                      </p:tavLst>
                                    </p:anim>
                                    <p:animEffect transition="in" filter="fade">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642910" y="1142984"/>
            <a:ext cx="7934353" cy="4897634"/>
          </a:xfrm>
          <a:prstGeom prst="rect">
            <a:avLst/>
          </a:prstGeom>
          <a:noFill/>
          <a:ln w="9525">
            <a:noFill/>
            <a:miter lim="800000"/>
            <a:headEnd/>
            <a:tailEnd/>
          </a:ln>
        </p:spPr>
        <p:txBody>
          <a:bodyPr wrap="square" lIns="80147" tIns="40074" rIns="80147" bIns="40074" anchor="ctr">
            <a:spAutoFit/>
          </a:bodyPr>
          <a:lstStyle/>
          <a:p>
            <a:pPr algn="l">
              <a:buFont typeface="Arial" pitchFamily="34" charset="0"/>
              <a:buChar char="•"/>
              <a:defRPr/>
            </a:pPr>
            <a:r>
              <a:rPr lang="ru-RU" sz="2500" b="1" dirty="0">
                <a:solidFill>
                  <a:srgbClr val="003366"/>
                </a:solidFill>
                <a:latin typeface="Trebuchet MS" panose="020B0603020202020204" pitchFamily="34" charset="0"/>
              </a:rPr>
              <a:t> </a:t>
            </a:r>
            <a:r>
              <a:rPr lang="ru-RU" sz="2400" dirty="0">
                <a:latin typeface="+mn-lt"/>
              </a:rPr>
              <a:t>Учебник</a:t>
            </a:r>
          </a:p>
          <a:p>
            <a:pPr algn="l">
              <a:buFont typeface="Arial" pitchFamily="34" charset="0"/>
              <a:buChar char="•"/>
              <a:defRPr/>
            </a:pPr>
            <a:r>
              <a:rPr lang="ru-RU" sz="2400" dirty="0">
                <a:latin typeface="+mn-lt"/>
              </a:rPr>
              <a:t> Электронный учебник</a:t>
            </a:r>
          </a:p>
          <a:p>
            <a:pPr algn="l">
              <a:buFont typeface="Arial" pitchFamily="34" charset="0"/>
              <a:buChar char="•"/>
              <a:defRPr/>
            </a:pPr>
            <a:r>
              <a:rPr lang="en-US" sz="2400" dirty="0">
                <a:latin typeface="+mn-lt"/>
              </a:rPr>
              <a:t> </a:t>
            </a:r>
            <a:r>
              <a:rPr lang="ru-RU" sz="2400" dirty="0">
                <a:latin typeface="+mn-lt"/>
              </a:rPr>
              <a:t>Рабочая программа</a:t>
            </a:r>
          </a:p>
          <a:p>
            <a:pPr algn="l">
              <a:buFont typeface="Arial" pitchFamily="34" charset="0"/>
              <a:buChar char="•"/>
              <a:defRPr/>
            </a:pPr>
            <a:r>
              <a:rPr lang="ru-RU" sz="2400" dirty="0">
                <a:latin typeface="+mn-lt"/>
              </a:rPr>
              <a:t> Рабочая тетрадь</a:t>
            </a:r>
            <a:endParaRPr lang="en-US" sz="2400" dirty="0">
              <a:latin typeface="+mn-lt"/>
            </a:endParaRPr>
          </a:p>
          <a:p>
            <a:pPr algn="l">
              <a:buFont typeface="Arial" pitchFamily="34" charset="0"/>
              <a:buChar char="•"/>
              <a:defRPr/>
            </a:pPr>
            <a:r>
              <a:rPr lang="en-US" sz="2400" dirty="0">
                <a:latin typeface="+mn-lt"/>
              </a:rPr>
              <a:t> </a:t>
            </a:r>
            <a:r>
              <a:rPr lang="ru-RU" sz="2400" dirty="0">
                <a:latin typeface="+mn-lt"/>
              </a:rPr>
              <a:t>Книга для учителя</a:t>
            </a:r>
          </a:p>
          <a:p>
            <a:pPr algn="l">
              <a:buFont typeface="Arial" pitchFamily="34" charset="0"/>
              <a:buChar char="•"/>
              <a:defRPr/>
            </a:pPr>
            <a:r>
              <a:rPr lang="ru-RU" sz="2400" dirty="0">
                <a:latin typeface="+mn-lt"/>
              </a:rPr>
              <a:t> </a:t>
            </a:r>
            <a:r>
              <a:rPr lang="ru-RU" sz="2400" dirty="0" err="1">
                <a:latin typeface="+mn-lt"/>
              </a:rPr>
              <a:t>Аудиокурс</a:t>
            </a:r>
            <a:r>
              <a:rPr lang="ru-RU" sz="2400" dirty="0">
                <a:latin typeface="+mn-lt"/>
              </a:rPr>
              <a:t> на сайте </a:t>
            </a:r>
          </a:p>
          <a:p>
            <a:pPr algn="l">
              <a:buFont typeface="Arial" pitchFamily="34" charset="0"/>
              <a:buChar char="•"/>
              <a:defRPr/>
            </a:pPr>
            <a:r>
              <a:rPr lang="ru-RU" sz="2400" dirty="0">
                <a:latin typeface="+mn-lt"/>
              </a:rPr>
              <a:t> Контрольные задания</a:t>
            </a:r>
          </a:p>
          <a:p>
            <a:pPr algn="l">
              <a:buFont typeface="Arial" pitchFamily="34" charset="0"/>
              <a:buChar char="•"/>
              <a:defRPr/>
            </a:pPr>
            <a:r>
              <a:rPr lang="ru-RU" sz="2400" dirty="0">
                <a:latin typeface="+mn-lt"/>
              </a:rPr>
              <a:t> Языковой портфель</a:t>
            </a:r>
          </a:p>
          <a:p>
            <a:pPr algn="l">
              <a:buFont typeface="Arial" pitchFamily="34" charset="0"/>
              <a:buChar char="•"/>
              <a:defRPr/>
            </a:pPr>
            <a:r>
              <a:rPr lang="ru-RU" sz="2400" dirty="0">
                <a:latin typeface="+mn-lt"/>
              </a:rPr>
              <a:t> Книга для чтения с </a:t>
            </a:r>
            <a:r>
              <a:rPr lang="ru-RU" sz="2400" dirty="0" err="1">
                <a:latin typeface="+mn-lt"/>
              </a:rPr>
              <a:t>аудиокурсом</a:t>
            </a:r>
            <a:endParaRPr lang="ru-RU" sz="2400" dirty="0">
              <a:latin typeface="+mn-lt"/>
            </a:endParaRPr>
          </a:p>
          <a:p>
            <a:pPr algn="l">
              <a:buFont typeface="Arial" pitchFamily="34" charset="0"/>
              <a:buChar char="•"/>
              <a:defRPr/>
            </a:pPr>
            <a:r>
              <a:rPr lang="ru-RU" sz="2400" dirty="0">
                <a:latin typeface="+mn-lt"/>
              </a:rPr>
              <a:t> Тренировочные упражнения</a:t>
            </a:r>
            <a:r>
              <a:rPr lang="en-US" sz="2400" dirty="0">
                <a:latin typeface="+mn-lt"/>
              </a:rPr>
              <a:t> </a:t>
            </a:r>
            <a:r>
              <a:rPr lang="ru-RU" sz="2400" dirty="0">
                <a:latin typeface="+mn-lt"/>
              </a:rPr>
              <a:t>в формате ОГЭ</a:t>
            </a:r>
          </a:p>
          <a:p>
            <a:pPr algn="l">
              <a:buFont typeface="Arial" pitchFamily="34" charset="0"/>
              <a:buChar char="•"/>
              <a:defRPr/>
            </a:pPr>
            <a:r>
              <a:rPr lang="ru-RU" sz="2400" dirty="0">
                <a:latin typeface="+mn-lt"/>
              </a:rPr>
              <a:t> Сборник устных тем для подготовки к </a:t>
            </a:r>
            <a:r>
              <a:rPr lang="ru-RU" sz="2400" dirty="0" smtClean="0">
                <a:latin typeface="+mn-lt"/>
              </a:rPr>
              <a:t>ОГЭ</a:t>
            </a:r>
            <a:endParaRPr lang="en-US" sz="2400" dirty="0" smtClean="0">
              <a:latin typeface="+mn-lt"/>
            </a:endParaRPr>
          </a:p>
          <a:p>
            <a:pPr>
              <a:buFont typeface="Arial" pitchFamily="34" charset="0"/>
              <a:buChar char="•"/>
              <a:defRPr/>
            </a:pPr>
            <a:r>
              <a:rPr lang="ru-RU" sz="2400" dirty="0" err="1" smtClean="0"/>
              <a:t>Блог</a:t>
            </a:r>
            <a:r>
              <a:rPr lang="ru-RU" sz="2400" dirty="0" smtClean="0"/>
              <a:t> для размещения проектов учащихся </a:t>
            </a:r>
            <a:r>
              <a:rPr lang="ru-RU" sz="2400" dirty="0" smtClean="0">
                <a:solidFill>
                  <a:srgbClr val="0070C0"/>
                </a:solidFill>
              </a:rPr>
              <a:t>http://spotlight</a:t>
            </a:r>
            <a:r>
              <a:rPr lang="en-US" sz="2400" dirty="0" smtClean="0">
                <a:solidFill>
                  <a:srgbClr val="0070C0"/>
                </a:solidFill>
              </a:rPr>
              <a:t>on</a:t>
            </a:r>
            <a:r>
              <a:rPr lang="ru-RU" sz="2400" dirty="0" err="1" smtClean="0">
                <a:solidFill>
                  <a:srgbClr val="0070C0"/>
                </a:solidFill>
              </a:rPr>
              <a:t>russia.blogspot.ru</a:t>
            </a:r>
            <a:endParaRPr lang="ru-RU" sz="2400" dirty="0">
              <a:solidFill>
                <a:srgbClr val="0070C0"/>
              </a:solidFill>
              <a:latin typeface="+mn-lt"/>
            </a:endParaRPr>
          </a:p>
        </p:txBody>
      </p:sp>
      <p:sp>
        <p:nvSpPr>
          <p:cNvPr id="5" name="Rectangle 8"/>
          <p:cNvSpPr>
            <a:spLocks noChangeArrowheads="1"/>
          </p:cNvSpPr>
          <p:nvPr/>
        </p:nvSpPr>
        <p:spPr bwMode="auto">
          <a:xfrm>
            <a:off x="1817688" y="427038"/>
            <a:ext cx="6521450" cy="434975"/>
          </a:xfrm>
          <a:prstGeom prst="rect">
            <a:avLst/>
          </a:prstGeom>
          <a:noFill/>
          <a:ln w="9525">
            <a:noFill/>
            <a:miter lim="800000"/>
            <a:headEnd/>
            <a:tailEnd/>
          </a:ln>
          <a:effectLst/>
        </p:spPr>
        <p:txBody>
          <a:bodyPr wrap="none" lIns="80147" tIns="40074" rIns="80147" bIns="40074">
            <a:spAutoFit/>
          </a:bodyPr>
          <a:lstStyle/>
          <a:p>
            <a:pPr>
              <a:defRPr/>
            </a:pPr>
            <a:r>
              <a:rPr lang="ru-RU" sz="2300" b="1" dirty="0">
                <a:solidFill>
                  <a:schemeClr val="tx2"/>
                </a:solidFill>
                <a:latin typeface="Trebuchet MS" pitchFamily="34" charset="0"/>
                <a:ea typeface="+mj-ea"/>
                <a:cs typeface="+mj-cs"/>
              </a:rPr>
              <a:t>Ю.Е. Ваулина, Д. Дули, О.Е. </a:t>
            </a:r>
            <a:r>
              <a:rPr lang="ru-RU" sz="2300" b="1" dirty="0" err="1">
                <a:solidFill>
                  <a:schemeClr val="tx2"/>
                </a:solidFill>
                <a:latin typeface="Trebuchet MS" pitchFamily="34" charset="0"/>
                <a:ea typeface="+mj-ea"/>
                <a:cs typeface="+mj-cs"/>
              </a:rPr>
              <a:t>Подоляко</a:t>
            </a:r>
            <a:r>
              <a:rPr lang="ru-RU" sz="2300" b="1" dirty="0">
                <a:solidFill>
                  <a:schemeClr val="tx2"/>
                </a:solidFill>
                <a:latin typeface="Trebuchet MS" pitchFamily="34" charset="0"/>
                <a:ea typeface="+mj-ea"/>
                <a:cs typeface="+mj-cs"/>
              </a:rPr>
              <a:t> и др.</a:t>
            </a:r>
          </a:p>
        </p:txBody>
      </p:sp>
      <p:pic>
        <p:nvPicPr>
          <p:cNvPr id="49156" name="Рисунок 5"/>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226175"/>
            <a:ext cx="91440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Рисунок 10"/>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8" y="490538"/>
            <a:ext cx="946151"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Picture 2" descr="C:\Users\YSmirnov\AppData\Local\Temp\untitled.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49963" y="1600200"/>
            <a:ext cx="1347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9" name="Picture 2" descr="Y:\Мои файлы\ОБЛОЖКИ\SPOTLIGHT\5\spot5_ex_cover1C.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565650" y="1600200"/>
            <a:ext cx="1360488"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0" name="Picture 3" descr="C:\Users\YSmirnov\AppData\Local\Temp\untitled.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527925" y="1619250"/>
            <a:ext cx="1358900" cy="186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1" name="Picture 8" descr="C:\Users\YSmirnov\AppData\Local\Temp\untitled.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395913" y="2709863"/>
            <a:ext cx="13620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2" name="Picture 9" descr="C:\Users\YSmirnov\AppData\Local\Temp\untitled.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851650" y="2709863"/>
            <a:ext cx="1350963"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40716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7"/>
          <p:cNvSpPr txBox="1">
            <a:spLocks noChangeArrowheads="1"/>
          </p:cNvSpPr>
          <p:nvPr/>
        </p:nvSpPr>
        <p:spPr bwMode="auto">
          <a:xfrm>
            <a:off x="0" y="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ru-RU" altLang="ru-RU" sz="2400" b="1" dirty="0"/>
              <a:t>Обращение с устройствами ИКТ: </a:t>
            </a:r>
            <a:r>
              <a:rPr lang="ru-RU" altLang="ru-RU" sz="2400" b="1" i="1" dirty="0"/>
              <a:t>размещение информационного объекта (сообщения) в информационной среде</a:t>
            </a:r>
            <a:endParaRPr lang="ru-RU" altLang="ru-RU" sz="2400" b="1" dirty="0"/>
          </a:p>
        </p:txBody>
      </p:sp>
      <p:pic>
        <p:nvPicPr>
          <p:cNvPr id="19460"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28794" y="1357298"/>
            <a:ext cx="5472113"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285860"/>
            <a:ext cx="8396306" cy="3882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569200" y="6323013"/>
            <a:ext cx="1430338" cy="369887"/>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7</a:t>
            </a:r>
          </a:p>
        </p:txBody>
      </p:sp>
    </p:spTree>
    <p:extLst>
      <p:ext uri="{BB962C8B-B14F-4D97-AF65-F5344CB8AC3E}">
        <p14:creationId xmlns="" xmlns:p14="http://schemas.microsoft.com/office/powerpoint/2010/main" val="993299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fill="hold"/>
                                        <p:tgtEl>
                                          <p:spTgt spid="19459"/>
                                        </p:tgtEl>
                                        <p:attrNameLst>
                                          <p:attrName>ppt_w</p:attrName>
                                        </p:attrNameLst>
                                      </p:cBhvr>
                                      <p:tavLst>
                                        <p:tav tm="0">
                                          <p:val>
                                            <p:fltVal val="0"/>
                                          </p:val>
                                        </p:tav>
                                        <p:tav tm="100000">
                                          <p:val>
                                            <p:strVal val="#ppt_w"/>
                                          </p:val>
                                        </p:tav>
                                      </p:tavLst>
                                    </p:anim>
                                    <p:anim calcmode="lin" valueType="num">
                                      <p:cBhvr>
                                        <p:cTn id="8" dur="500" fill="hold"/>
                                        <p:tgtEl>
                                          <p:spTgt spid="19459"/>
                                        </p:tgtEl>
                                        <p:attrNameLst>
                                          <p:attrName>ppt_h</p:attrName>
                                        </p:attrNameLst>
                                      </p:cBhvr>
                                      <p:tavLst>
                                        <p:tav tm="0">
                                          <p:val>
                                            <p:fltVal val="0"/>
                                          </p:val>
                                        </p:tav>
                                        <p:tav tm="100000">
                                          <p:val>
                                            <p:strVal val="#ppt_h"/>
                                          </p:val>
                                        </p:tav>
                                      </p:tavLst>
                                    </p:anim>
                                    <p:animEffect transition="in" filter="fade">
                                      <p:cBhvr>
                                        <p:cTn id="9" dur="500"/>
                                        <p:tgtEl>
                                          <p:spTgt spid="19459"/>
                                        </p:tgtEl>
                                      </p:cBhvr>
                                    </p:animEffect>
                                  </p:childTnLst>
                                </p:cTn>
                              </p:par>
                              <p:par>
                                <p:cTn id="10" presetID="29" presetClass="entr" presetSubtype="0" fill="hold" nodeType="with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p:cTn id="12" dur="1000" fill="hold"/>
                                        <p:tgtEl>
                                          <p:spTgt spid="19460"/>
                                        </p:tgtEl>
                                        <p:attrNameLst>
                                          <p:attrName>ppt_x</p:attrName>
                                        </p:attrNameLst>
                                      </p:cBhvr>
                                      <p:tavLst>
                                        <p:tav tm="0">
                                          <p:val>
                                            <p:strVal val="#ppt_x-.2"/>
                                          </p:val>
                                        </p:tav>
                                        <p:tav tm="100000">
                                          <p:val>
                                            <p:strVal val="#ppt_x"/>
                                          </p:val>
                                        </p:tav>
                                      </p:tavLst>
                                    </p:anim>
                                    <p:anim calcmode="lin" valueType="num">
                                      <p:cBhvr>
                                        <p:cTn id="13" dur="1000" fill="hold"/>
                                        <p:tgtEl>
                                          <p:spTgt spid="1946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94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61"/>
                                        </p:tgtEl>
                                        <p:attrNameLst>
                                          <p:attrName>style.visibility</p:attrName>
                                        </p:attrNameLst>
                                      </p:cBhvr>
                                      <p:to>
                                        <p:strVal val="visible"/>
                                      </p:to>
                                    </p:set>
                                    <p:anim calcmode="lin" valueType="num">
                                      <p:cBhvr additive="base">
                                        <p:cTn id="19" dur="500" fill="hold"/>
                                        <p:tgtEl>
                                          <p:spTgt spid="19461"/>
                                        </p:tgtEl>
                                        <p:attrNameLst>
                                          <p:attrName>ppt_x</p:attrName>
                                        </p:attrNameLst>
                                      </p:cBhvr>
                                      <p:tavLst>
                                        <p:tav tm="0">
                                          <p:val>
                                            <p:strVal val="#ppt_x"/>
                                          </p:val>
                                        </p:tav>
                                        <p:tav tm="100000">
                                          <p:val>
                                            <p:strVal val="#ppt_x"/>
                                          </p:val>
                                        </p:tav>
                                      </p:tavLst>
                                    </p:anim>
                                    <p:anim calcmode="lin" valueType="num">
                                      <p:cBhvr additive="base">
                                        <p:cTn id="20"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ChangeArrowheads="1"/>
          </p:cNvSpPr>
          <p:nvPr/>
        </p:nvSpPr>
        <p:spPr bwMode="auto">
          <a:xfrm>
            <a:off x="647700" y="188913"/>
            <a:ext cx="8496300"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p:txBody>
      </p:sp>
      <p:sp>
        <p:nvSpPr>
          <p:cNvPr id="131075" name="Rectangle 4"/>
          <p:cNvSpPr>
            <a:spLocks noGrp="1" noChangeArrowheads="1"/>
          </p:cNvSpPr>
          <p:nvPr>
            <p:ph type="title"/>
          </p:nvPr>
        </p:nvSpPr>
        <p:spPr>
          <a:xfrm>
            <a:off x="755650" y="115888"/>
            <a:ext cx="7848600" cy="1225550"/>
          </a:xfrm>
        </p:spPr>
        <p:txBody>
          <a:bodyPr/>
          <a:lstStyle/>
          <a:p>
            <a:r>
              <a:rPr lang="ru-RU" altLang="ru-RU" sz="2800" b="1" dirty="0" smtClean="0"/>
              <a:t>Поиск информации - умения:</a:t>
            </a:r>
            <a:endParaRPr lang="ru-RU" altLang="ru-RU" sz="2800" dirty="0" smtClean="0"/>
          </a:p>
        </p:txBody>
      </p:sp>
      <p:sp>
        <p:nvSpPr>
          <p:cNvPr id="131076" name="Rectangle 5"/>
          <p:cNvSpPr>
            <a:spLocks noGrp="1" noChangeArrowheads="1"/>
          </p:cNvSpPr>
          <p:nvPr>
            <p:ph type="body" idx="1"/>
          </p:nvPr>
        </p:nvSpPr>
        <p:spPr>
          <a:xfrm>
            <a:off x="250825" y="1341438"/>
            <a:ext cx="8569325" cy="5256212"/>
          </a:xfrm>
        </p:spPr>
        <p:txBody>
          <a:bodyPr/>
          <a:lstStyle/>
          <a:p>
            <a:r>
              <a:rPr lang="ru-RU" altLang="ru-RU" sz="2800" dirty="0" smtClean="0"/>
              <a:t>пользоваться приемами поиска информации в Интернет</a:t>
            </a:r>
          </a:p>
          <a:p>
            <a:r>
              <a:rPr lang="ru-RU" altLang="ru-RU" sz="2800" dirty="0" smtClean="0"/>
              <a:t>выделять ключевые слова</a:t>
            </a:r>
          </a:p>
          <a:p>
            <a:r>
              <a:rPr lang="ru-RU" altLang="ru-RU" sz="2800" dirty="0" smtClean="0"/>
              <a:t> самостоятельно находить информацию в информационном поле </a:t>
            </a:r>
          </a:p>
          <a:p>
            <a:r>
              <a:rPr lang="ru-RU" altLang="ru-RU" sz="2800" dirty="0" smtClean="0"/>
              <a:t>выделять в тексте главное </a:t>
            </a:r>
          </a:p>
          <a:p>
            <a:r>
              <a:rPr lang="ru-RU" altLang="ru-RU" sz="2800" dirty="0" smtClean="0"/>
              <a:t>анализировать информацию </a:t>
            </a:r>
          </a:p>
          <a:p>
            <a:r>
              <a:rPr lang="ru-RU" altLang="ru-RU" sz="2800" dirty="0" smtClean="0"/>
              <a:t>систематизировать информацию </a:t>
            </a:r>
          </a:p>
          <a:p>
            <a:r>
              <a:rPr lang="ru-RU" altLang="ru-RU" sz="2800" dirty="0" smtClean="0"/>
              <a:t>самостоятельно делать выводы и обобщения на основе полученной информации</a:t>
            </a:r>
          </a:p>
        </p:txBody>
      </p:sp>
    </p:spTree>
    <p:extLst>
      <p:ext uri="{BB962C8B-B14F-4D97-AF65-F5344CB8AC3E}">
        <p14:creationId xmlns="" xmlns:p14="http://schemas.microsoft.com/office/powerpoint/2010/main" val="3797079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7"/>
          <p:cNvSpPr txBox="1">
            <a:spLocks noChangeArrowheads="1"/>
          </p:cNvSpPr>
          <p:nvPr/>
        </p:nvSpPr>
        <p:spPr bwMode="auto">
          <a:xfrm>
            <a:off x="0" y="0"/>
            <a:ext cx="9144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ru-RU" altLang="ru-RU" b="1" dirty="0"/>
              <a:t>Поиск </a:t>
            </a:r>
            <a:r>
              <a:rPr lang="ru-RU" altLang="ru-RU" b="1" dirty="0" smtClean="0"/>
              <a:t>информации: выделение в тексте главного </a:t>
            </a:r>
          </a:p>
          <a:p>
            <a:pPr algn="ctr" eaLnBrk="1" hangingPunct="1">
              <a:spcBef>
                <a:spcPct val="50000"/>
              </a:spcBef>
              <a:buFontTx/>
              <a:buNone/>
            </a:pPr>
            <a:endParaRPr lang="ru-RU" altLang="ru-RU" b="1" dirty="0"/>
          </a:p>
        </p:txBody>
      </p:sp>
      <p:pic>
        <p:nvPicPr>
          <p:cNvPr id="2355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71604" y="1285860"/>
            <a:ext cx="6048375" cy="6024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18967" y="1071547"/>
            <a:ext cx="8185271" cy="4537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569200" y="6308725"/>
            <a:ext cx="1430338"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6</a:t>
            </a:r>
          </a:p>
        </p:txBody>
      </p:sp>
    </p:spTree>
    <p:extLst>
      <p:ext uri="{BB962C8B-B14F-4D97-AF65-F5344CB8AC3E}">
        <p14:creationId xmlns="" xmlns:p14="http://schemas.microsoft.com/office/powerpoint/2010/main" val="220031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1000" fill="hold"/>
                                        <p:tgtEl>
                                          <p:spTgt spid="23555"/>
                                        </p:tgtEl>
                                        <p:attrNameLst>
                                          <p:attrName>ppt_w</p:attrName>
                                        </p:attrNameLst>
                                      </p:cBhvr>
                                      <p:tavLst>
                                        <p:tav tm="0">
                                          <p:val>
                                            <p:strVal val="#ppt_w*0.70"/>
                                          </p:val>
                                        </p:tav>
                                        <p:tav tm="100000">
                                          <p:val>
                                            <p:strVal val="#ppt_w"/>
                                          </p:val>
                                        </p:tav>
                                      </p:tavLst>
                                    </p:anim>
                                    <p:anim calcmode="lin" valueType="num">
                                      <p:cBhvr>
                                        <p:cTn id="8" dur="1000" fill="hold"/>
                                        <p:tgtEl>
                                          <p:spTgt spid="23555"/>
                                        </p:tgtEl>
                                        <p:attrNameLst>
                                          <p:attrName>ppt_h</p:attrName>
                                        </p:attrNameLst>
                                      </p:cBhvr>
                                      <p:tavLst>
                                        <p:tav tm="0">
                                          <p:val>
                                            <p:strVal val="#ppt_h"/>
                                          </p:val>
                                        </p:tav>
                                        <p:tav tm="100000">
                                          <p:val>
                                            <p:strVal val="#ppt_h"/>
                                          </p:val>
                                        </p:tav>
                                      </p:tavLst>
                                    </p:anim>
                                    <p:animEffect transition="in" filter="fade">
                                      <p:cBhvr>
                                        <p:cTn id="9" dur="1000"/>
                                        <p:tgtEl>
                                          <p:spTgt spid="23555"/>
                                        </p:tgtEl>
                                      </p:cBhvr>
                                    </p:animEffect>
                                  </p:childTnLst>
                                </p:cTn>
                              </p:par>
                              <p:par>
                                <p:cTn id="10" presetID="55" presetClass="entr" presetSubtype="0"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1000" fill="hold"/>
                                        <p:tgtEl>
                                          <p:spTgt spid="23556"/>
                                        </p:tgtEl>
                                        <p:attrNameLst>
                                          <p:attrName>ppt_w</p:attrName>
                                        </p:attrNameLst>
                                      </p:cBhvr>
                                      <p:tavLst>
                                        <p:tav tm="0">
                                          <p:val>
                                            <p:strVal val="#ppt_w*0.70"/>
                                          </p:val>
                                        </p:tav>
                                        <p:tav tm="100000">
                                          <p:val>
                                            <p:strVal val="#ppt_w"/>
                                          </p:val>
                                        </p:tav>
                                      </p:tavLst>
                                    </p:anim>
                                    <p:anim calcmode="lin" valueType="num">
                                      <p:cBhvr>
                                        <p:cTn id="13" dur="1000" fill="hold"/>
                                        <p:tgtEl>
                                          <p:spTgt spid="23556"/>
                                        </p:tgtEl>
                                        <p:attrNameLst>
                                          <p:attrName>ppt_h</p:attrName>
                                        </p:attrNameLst>
                                      </p:cBhvr>
                                      <p:tavLst>
                                        <p:tav tm="0">
                                          <p:val>
                                            <p:strVal val="#ppt_h"/>
                                          </p:val>
                                        </p:tav>
                                        <p:tav tm="100000">
                                          <p:val>
                                            <p:strVal val="#ppt_h"/>
                                          </p:val>
                                        </p:tav>
                                      </p:tavLst>
                                    </p:anim>
                                    <p:animEffect transition="in" filter="fade">
                                      <p:cBhvr>
                                        <p:cTn id="14" dur="1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7"/>
                                        </p:tgtEl>
                                        <p:attrNameLst>
                                          <p:attrName>style.visibility</p:attrName>
                                        </p:attrNameLst>
                                      </p:cBhvr>
                                      <p:to>
                                        <p:strVal val="visible"/>
                                      </p:to>
                                    </p:set>
                                    <p:anim calcmode="lin" valueType="num">
                                      <p:cBhvr additive="base">
                                        <p:cTn id="19" dur="500" fill="hold"/>
                                        <p:tgtEl>
                                          <p:spTgt spid="23557"/>
                                        </p:tgtEl>
                                        <p:attrNameLst>
                                          <p:attrName>ppt_x</p:attrName>
                                        </p:attrNameLst>
                                      </p:cBhvr>
                                      <p:tavLst>
                                        <p:tav tm="0">
                                          <p:val>
                                            <p:strVal val="#ppt_x"/>
                                          </p:val>
                                        </p:tav>
                                        <p:tav tm="100000">
                                          <p:val>
                                            <p:strVal val="#ppt_x"/>
                                          </p:val>
                                        </p:tav>
                                      </p:tavLst>
                                    </p:anim>
                                    <p:anim calcmode="lin" valueType="num">
                                      <p:cBhvr additive="base">
                                        <p:cTn id="20"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7"/>
          <p:cNvSpPr txBox="1">
            <a:spLocks noChangeArrowheads="1"/>
          </p:cNvSpPr>
          <p:nvPr/>
        </p:nvSpPr>
        <p:spPr bwMode="auto">
          <a:xfrm>
            <a:off x="0" y="0"/>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ru-RU" altLang="ru-RU" sz="2800" b="1" dirty="0" smtClean="0"/>
              <a:t>Поиск информации: анализ и систематизирование информации</a:t>
            </a:r>
            <a:endParaRPr lang="ru-RU" altLang="ru-RU" sz="2800" b="1" dirty="0"/>
          </a:p>
        </p:txBody>
      </p:sp>
      <p:pic>
        <p:nvPicPr>
          <p:cNvPr id="24580"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4348" y="1000108"/>
            <a:ext cx="7705725"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41313" y="1906588"/>
            <a:ext cx="8461375" cy="304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5"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696200" y="6308725"/>
            <a:ext cx="1430338"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7</a:t>
            </a:r>
          </a:p>
        </p:txBody>
      </p:sp>
    </p:spTree>
    <p:extLst>
      <p:ext uri="{BB962C8B-B14F-4D97-AF65-F5344CB8AC3E}">
        <p14:creationId xmlns="" xmlns:p14="http://schemas.microsoft.com/office/powerpoint/2010/main" val="202020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4580"/>
                                        </p:tgtEl>
                                        <p:attrNameLst>
                                          <p:attrName>style.visibility</p:attrName>
                                        </p:attrNameLst>
                                      </p:cBhvr>
                                      <p:to>
                                        <p:strVal val="visible"/>
                                      </p:to>
                                    </p:set>
                                    <p:anim calcmode="lin" valueType="num">
                                      <p:cBhvr additive="base">
                                        <p:cTn id="9" dur="500" fill="hold"/>
                                        <p:tgtEl>
                                          <p:spTgt spid="24580"/>
                                        </p:tgtEl>
                                        <p:attrNameLst>
                                          <p:attrName>ppt_x</p:attrName>
                                        </p:attrNameLst>
                                      </p:cBhvr>
                                      <p:tavLst>
                                        <p:tav tm="0">
                                          <p:val>
                                            <p:strVal val="#ppt_x"/>
                                          </p:val>
                                        </p:tav>
                                        <p:tav tm="100000">
                                          <p:val>
                                            <p:strVal val="#ppt_x"/>
                                          </p:val>
                                        </p:tav>
                                      </p:tavLst>
                                    </p:anim>
                                    <p:anim calcmode="lin" valueType="num">
                                      <p:cBhvr additive="base">
                                        <p:cTn id="10"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24581"/>
                                        </p:tgtEl>
                                        <p:attrNameLst>
                                          <p:attrName>style.visibility</p:attrName>
                                        </p:attrNameLst>
                                      </p:cBhvr>
                                      <p:to>
                                        <p:strVal val="visible"/>
                                      </p:to>
                                    </p:set>
                                    <p:anim calcmode="lin" valueType="num">
                                      <p:cBhvr>
                                        <p:cTn id="15" dur="1000" fill="hold"/>
                                        <p:tgtEl>
                                          <p:spTgt spid="24581"/>
                                        </p:tgtEl>
                                        <p:attrNameLst>
                                          <p:attrName>ppt_w</p:attrName>
                                        </p:attrNameLst>
                                      </p:cBhvr>
                                      <p:tavLst>
                                        <p:tav tm="0">
                                          <p:val>
                                            <p:strVal val="#ppt_w*0.70"/>
                                          </p:val>
                                        </p:tav>
                                        <p:tav tm="100000">
                                          <p:val>
                                            <p:strVal val="#ppt_w"/>
                                          </p:val>
                                        </p:tav>
                                      </p:tavLst>
                                    </p:anim>
                                    <p:anim calcmode="lin" valueType="num">
                                      <p:cBhvr>
                                        <p:cTn id="16" dur="1000" fill="hold"/>
                                        <p:tgtEl>
                                          <p:spTgt spid="24581"/>
                                        </p:tgtEl>
                                        <p:attrNameLst>
                                          <p:attrName>ppt_h</p:attrName>
                                        </p:attrNameLst>
                                      </p:cBhvr>
                                      <p:tavLst>
                                        <p:tav tm="0">
                                          <p:val>
                                            <p:strVal val="#ppt_h"/>
                                          </p:val>
                                        </p:tav>
                                        <p:tav tm="100000">
                                          <p:val>
                                            <p:strVal val="#ppt_h"/>
                                          </p:val>
                                        </p:tav>
                                      </p:tavLst>
                                    </p:anim>
                                    <p:animEffect transition="in" filter="fade">
                                      <p:cBhvr>
                                        <p:cTn id="17"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7"/>
          <p:cNvSpPr txBox="1">
            <a:spLocks noChangeArrowheads="1"/>
          </p:cNvSpPr>
          <p:nvPr/>
        </p:nvSpPr>
        <p:spPr bwMode="auto">
          <a:xfrm>
            <a:off x="0" y="0"/>
            <a:ext cx="9144000"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ru-RU" altLang="ru-RU" sz="2800" b="1" dirty="0"/>
              <a:t>Поиск </a:t>
            </a:r>
            <a:r>
              <a:rPr lang="ru-RU" altLang="ru-RU" sz="2800" b="1" dirty="0" smtClean="0"/>
              <a:t>информации: самостоятельные выводы и обобщения на основе полученной информации</a:t>
            </a:r>
          </a:p>
          <a:p>
            <a:pPr algn="ctr" eaLnBrk="1" hangingPunct="1">
              <a:spcBef>
                <a:spcPct val="50000"/>
              </a:spcBef>
              <a:buFontTx/>
              <a:buNone/>
            </a:pPr>
            <a:endParaRPr lang="ru-RU" altLang="ru-RU" sz="2000" b="1" dirty="0"/>
          </a:p>
        </p:txBody>
      </p:sp>
      <p:pic>
        <p:nvPicPr>
          <p:cNvPr id="2560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357298"/>
            <a:ext cx="4827588"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357298"/>
            <a:ext cx="45720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2428868"/>
            <a:ext cx="8789323" cy="3895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30"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505700" y="6323013"/>
            <a:ext cx="1430338" cy="369887"/>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8</a:t>
            </a:r>
          </a:p>
        </p:txBody>
      </p:sp>
    </p:spTree>
    <p:extLst>
      <p:ext uri="{BB962C8B-B14F-4D97-AF65-F5344CB8AC3E}">
        <p14:creationId xmlns="" xmlns:p14="http://schemas.microsoft.com/office/powerpoint/2010/main" val="207119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25605"/>
                                        </p:tgtEl>
                                        <p:attrNameLst>
                                          <p:attrName>style.visibility</p:attrName>
                                        </p:attrNameLst>
                                      </p:cBhvr>
                                      <p:to>
                                        <p:strVal val="visible"/>
                                      </p:to>
                                    </p:set>
                                    <p:anim calcmode="lin" valueType="num">
                                      <p:cBhvr>
                                        <p:cTn id="9" dur="1000" fill="hold"/>
                                        <p:tgtEl>
                                          <p:spTgt spid="25605"/>
                                        </p:tgtEl>
                                        <p:attrNameLst>
                                          <p:attrName>ppt_w</p:attrName>
                                        </p:attrNameLst>
                                      </p:cBhvr>
                                      <p:tavLst>
                                        <p:tav tm="0">
                                          <p:val>
                                            <p:strVal val="#ppt_w*0.70"/>
                                          </p:val>
                                        </p:tav>
                                        <p:tav tm="100000">
                                          <p:val>
                                            <p:strVal val="#ppt_w"/>
                                          </p:val>
                                        </p:tav>
                                      </p:tavLst>
                                    </p:anim>
                                    <p:anim calcmode="lin" valueType="num">
                                      <p:cBhvr>
                                        <p:cTn id="10" dur="1000" fill="hold"/>
                                        <p:tgtEl>
                                          <p:spTgt spid="25605"/>
                                        </p:tgtEl>
                                        <p:attrNameLst>
                                          <p:attrName>ppt_h</p:attrName>
                                        </p:attrNameLst>
                                      </p:cBhvr>
                                      <p:tavLst>
                                        <p:tav tm="0">
                                          <p:val>
                                            <p:strVal val="#ppt_h"/>
                                          </p:val>
                                        </p:tav>
                                        <p:tav tm="100000">
                                          <p:val>
                                            <p:strVal val="#ppt_h"/>
                                          </p:val>
                                        </p:tav>
                                      </p:tavLst>
                                    </p:anim>
                                    <p:animEffect transition="in" filter="fade">
                                      <p:cBhvr>
                                        <p:cTn id="11" dur="1000"/>
                                        <p:tgtEl>
                                          <p:spTgt spid="25605"/>
                                        </p:tgtEl>
                                      </p:cBhvr>
                                    </p:animEffect>
                                  </p:childTnLst>
                                </p:cTn>
                              </p:par>
                              <p:par>
                                <p:cTn id="12" presetID="55" presetClass="entr" presetSubtype="0" fill="hold" nodeType="withEffect">
                                  <p:stCondLst>
                                    <p:cond delay="0"/>
                                  </p:stCondLst>
                                  <p:childTnLst>
                                    <p:set>
                                      <p:cBhvr>
                                        <p:cTn id="13" dur="1" fill="hold">
                                          <p:stCondLst>
                                            <p:cond delay="0"/>
                                          </p:stCondLst>
                                        </p:cTn>
                                        <p:tgtEl>
                                          <p:spTgt spid="25604"/>
                                        </p:tgtEl>
                                        <p:attrNameLst>
                                          <p:attrName>style.visibility</p:attrName>
                                        </p:attrNameLst>
                                      </p:cBhvr>
                                      <p:to>
                                        <p:strVal val="visible"/>
                                      </p:to>
                                    </p:set>
                                    <p:anim calcmode="lin" valueType="num">
                                      <p:cBhvr>
                                        <p:cTn id="14" dur="1000" fill="hold"/>
                                        <p:tgtEl>
                                          <p:spTgt spid="25604"/>
                                        </p:tgtEl>
                                        <p:attrNameLst>
                                          <p:attrName>ppt_w</p:attrName>
                                        </p:attrNameLst>
                                      </p:cBhvr>
                                      <p:tavLst>
                                        <p:tav tm="0">
                                          <p:val>
                                            <p:strVal val="#ppt_w*0.70"/>
                                          </p:val>
                                        </p:tav>
                                        <p:tav tm="100000">
                                          <p:val>
                                            <p:strVal val="#ppt_w"/>
                                          </p:val>
                                        </p:tav>
                                      </p:tavLst>
                                    </p:anim>
                                    <p:anim calcmode="lin" valueType="num">
                                      <p:cBhvr>
                                        <p:cTn id="15" dur="1000" fill="hold"/>
                                        <p:tgtEl>
                                          <p:spTgt spid="25604"/>
                                        </p:tgtEl>
                                        <p:attrNameLst>
                                          <p:attrName>ppt_h</p:attrName>
                                        </p:attrNameLst>
                                      </p:cBhvr>
                                      <p:tavLst>
                                        <p:tav tm="0">
                                          <p:val>
                                            <p:strVal val="#ppt_h"/>
                                          </p:val>
                                        </p:tav>
                                        <p:tav tm="100000">
                                          <p:val>
                                            <p:strVal val="#ppt_h"/>
                                          </p:val>
                                        </p:tav>
                                      </p:tavLst>
                                    </p:anim>
                                    <p:animEffect transition="in" filter="fade">
                                      <p:cBhvr>
                                        <p:cTn id="16" dur="1000"/>
                                        <p:tgtEl>
                                          <p:spTgt spid="25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25606"/>
                                        </p:tgtEl>
                                        <p:attrNameLst>
                                          <p:attrName>style.visibility</p:attrName>
                                        </p:attrNameLst>
                                      </p:cBhvr>
                                      <p:to>
                                        <p:strVal val="visible"/>
                                      </p:to>
                                    </p:set>
                                    <p:animEffect transition="in" filter="diamond(in)">
                                      <p:cBhvr>
                                        <p:cTn id="21" dur="10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ChangeArrowheads="1"/>
          </p:cNvSpPr>
          <p:nvPr/>
        </p:nvSpPr>
        <p:spPr bwMode="auto">
          <a:xfrm>
            <a:off x="647700" y="188913"/>
            <a:ext cx="8496300"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p:txBody>
      </p:sp>
      <p:sp>
        <p:nvSpPr>
          <p:cNvPr id="132099" name="Rectangle 4"/>
          <p:cNvSpPr>
            <a:spLocks noGrp="1" noChangeArrowheads="1"/>
          </p:cNvSpPr>
          <p:nvPr>
            <p:ph type="title"/>
          </p:nvPr>
        </p:nvSpPr>
        <p:spPr>
          <a:xfrm>
            <a:off x="827088" y="188913"/>
            <a:ext cx="7859712" cy="1079500"/>
          </a:xfrm>
        </p:spPr>
        <p:txBody>
          <a:bodyPr/>
          <a:lstStyle/>
          <a:p>
            <a:r>
              <a:rPr lang="ru-RU" altLang="ru-RU" sz="2800" b="1" dirty="0" smtClean="0"/>
              <a:t>Презентация выполненных работ – умения:</a:t>
            </a:r>
            <a:endParaRPr lang="ru-RU" altLang="ru-RU" sz="2800" dirty="0" smtClean="0"/>
          </a:p>
        </p:txBody>
      </p:sp>
      <p:sp>
        <p:nvSpPr>
          <p:cNvPr id="132100" name="Rectangle 5"/>
          <p:cNvSpPr>
            <a:spLocks noGrp="1" noChangeArrowheads="1"/>
          </p:cNvSpPr>
          <p:nvPr>
            <p:ph type="body" idx="1"/>
          </p:nvPr>
        </p:nvSpPr>
        <p:spPr>
          <a:xfrm>
            <a:off x="250825" y="1341438"/>
            <a:ext cx="8569325" cy="5256212"/>
          </a:xfrm>
        </p:spPr>
        <p:txBody>
          <a:bodyPr/>
          <a:lstStyle/>
          <a:p>
            <a:r>
              <a:rPr lang="ru-RU" altLang="ru-RU" sz="2800" dirty="0" smtClean="0"/>
              <a:t>составлять тезисы для использования в качестве опоры при высказывании</a:t>
            </a:r>
          </a:p>
          <a:p>
            <a:r>
              <a:rPr lang="ru-RU" altLang="ru-RU" sz="2800" dirty="0" smtClean="0"/>
              <a:t>использовать различные средства наглядности при выступлении </a:t>
            </a:r>
          </a:p>
          <a:p>
            <a:r>
              <a:rPr lang="ru-RU" altLang="ru-RU" sz="2800" dirty="0" smtClean="0"/>
              <a:t>подбирать соответствующий материал для создания информационного продукта, представленного в различных видах </a:t>
            </a:r>
          </a:p>
          <a:p>
            <a:r>
              <a:rPr lang="ru-RU" altLang="ru-RU" sz="2800" dirty="0" smtClean="0"/>
              <a:t>оформлять информационный продукт в виде компьютерной презентации средствами программы </a:t>
            </a:r>
            <a:r>
              <a:rPr lang="ru-RU" altLang="ru-RU" sz="2800" dirty="0" err="1" smtClean="0"/>
              <a:t>Microsoft</a:t>
            </a:r>
            <a:r>
              <a:rPr lang="ru-RU" altLang="ru-RU" sz="2800" dirty="0" smtClean="0"/>
              <a:t> </a:t>
            </a:r>
            <a:r>
              <a:rPr lang="ru-RU" altLang="ru-RU" sz="2800" dirty="0" err="1" smtClean="0"/>
              <a:t>PowerPoint</a:t>
            </a:r>
            <a:endParaRPr lang="ru-RU" altLang="ru-RU" sz="2800" dirty="0" smtClean="0"/>
          </a:p>
        </p:txBody>
      </p:sp>
    </p:spTree>
    <p:extLst>
      <p:ext uri="{BB962C8B-B14F-4D97-AF65-F5344CB8AC3E}">
        <p14:creationId xmlns="" xmlns:p14="http://schemas.microsoft.com/office/powerpoint/2010/main" val="2277841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7"/>
          <p:cNvSpPr txBox="1">
            <a:spLocks noChangeArrowheads="1"/>
          </p:cNvSpPr>
          <p:nvPr/>
        </p:nvSpPr>
        <p:spPr bwMode="auto">
          <a:xfrm>
            <a:off x="0" y="0"/>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FontTx/>
              <a:buNone/>
            </a:pPr>
            <a:r>
              <a:rPr lang="ru-RU" altLang="ru-RU" sz="2800" b="1" dirty="0"/>
              <a:t>Презентация выполненных </a:t>
            </a:r>
            <a:r>
              <a:rPr lang="ru-RU" altLang="ru-RU" sz="2800" b="1" dirty="0" smtClean="0"/>
              <a:t>работ: составление тезисов</a:t>
            </a:r>
            <a:endParaRPr lang="ru-RU" altLang="ru-RU" sz="2800" dirty="0"/>
          </a:p>
        </p:txBody>
      </p:sp>
      <p:pic>
        <p:nvPicPr>
          <p:cNvPr id="3174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071546"/>
            <a:ext cx="4572000"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071546"/>
            <a:ext cx="4572000" cy="644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8026" y="1071546"/>
            <a:ext cx="9035974" cy="4178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451725" y="6316663"/>
            <a:ext cx="1430338"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b="1" kern="10" dirty="0">
              <a:solidFill>
                <a:srgbClr val="0000FF"/>
              </a:solidFill>
              <a:effectLst>
                <a:outerShdw dist="53882" dir="2700000" algn="ctr" rotWithShape="0">
                  <a:srgbClr val="C0C0C0">
                    <a:alpha val="79999"/>
                  </a:srgbClr>
                </a:outerShdw>
              </a:effectLst>
              <a:latin typeface="Comic Sans MS"/>
            </a:endParaRPr>
          </a:p>
        </p:txBody>
      </p:sp>
    </p:spTree>
    <p:extLst>
      <p:ext uri="{BB962C8B-B14F-4D97-AF65-F5344CB8AC3E}">
        <p14:creationId xmlns="" xmlns:p14="http://schemas.microsoft.com/office/powerpoint/2010/main" val="1316439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par>
                                <p:cTn id="7" presetID="17" presetClass="entr" presetSubtype="10" fill="hold" nodeType="withEffect">
                                  <p:stCondLst>
                                    <p:cond delay="0"/>
                                  </p:stCondLst>
                                  <p:childTnLst>
                                    <p:set>
                                      <p:cBhvr>
                                        <p:cTn id="8" dur="1" fill="hold">
                                          <p:stCondLst>
                                            <p:cond delay="0"/>
                                          </p:stCondLst>
                                        </p:cTn>
                                        <p:tgtEl>
                                          <p:spTgt spid="31748"/>
                                        </p:tgtEl>
                                        <p:attrNameLst>
                                          <p:attrName>style.visibility</p:attrName>
                                        </p:attrNameLst>
                                      </p:cBhvr>
                                      <p:to>
                                        <p:strVal val="visible"/>
                                      </p:to>
                                    </p:set>
                                    <p:anim calcmode="lin" valueType="num">
                                      <p:cBhvr>
                                        <p:cTn id="9" dur="500" fill="hold"/>
                                        <p:tgtEl>
                                          <p:spTgt spid="31748"/>
                                        </p:tgtEl>
                                        <p:attrNameLst>
                                          <p:attrName>ppt_w</p:attrName>
                                        </p:attrNameLst>
                                      </p:cBhvr>
                                      <p:tavLst>
                                        <p:tav tm="0">
                                          <p:val>
                                            <p:fltVal val="0"/>
                                          </p:val>
                                        </p:tav>
                                        <p:tav tm="100000">
                                          <p:val>
                                            <p:strVal val="#ppt_w"/>
                                          </p:val>
                                        </p:tav>
                                      </p:tavLst>
                                    </p:anim>
                                    <p:anim calcmode="lin" valueType="num">
                                      <p:cBhvr>
                                        <p:cTn id="10" dur="500" fill="hold"/>
                                        <p:tgtEl>
                                          <p:spTgt spid="31748"/>
                                        </p:tgtEl>
                                        <p:attrNameLst>
                                          <p:attrName>ppt_h</p:attrName>
                                        </p:attrNameLst>
                                      </p:cBhvr>
                                      <p:tavLst>
                                        <p:tav tm="0">
                                          <p:val>
                                            <p:strVal val="#ppt_h"/>
                                          </p:val>
                                        </p:tav>
                                        <p:tav tm="100000">
                                          <p:val>
                                            <p:strVal val="#ppt_h"/>
                                          </p:val>
                                        </p:tav>
                                      </p:tavLst>
                                    </p:anim>
                                  </p:childTnLst>
                                </p:cTn>
                              </p:par>
                              <p:par>
                                <p:cTn id="11" presetID="17" presetClass="entr" presetSubtype="10" fill="hold" nodeType="with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p:cTn id="13" dur="500" fill="hold"/>
                                        <p:tgtEl>
                                          <p:spTgt spid="31749"/>
                                        </p:tgtEl>
                                        <p:attrNameLst>
                                          <p:attrName>ppt_w</p:attrName>
                                        </p:attrNameLst>
                                      </p:cBhvr>
                                      <p:tavLst>
                                        <p:tav tm="0">
                                          <p:val>
                                            <p:fltVal val="0"/>
                                          </p:val>
                                        </p:tav>
                                        <p:tav tm="100000">
                                          <p:val>
                                            <p:strVal val="#ppt_w"/>
                                          </p:val>
                                        </p:tav>
                                      </p:tavLst>
                                    </p:anim>
                                    <p:anim calcmode="lin" valueType="num">
                                      <p:cBhvr>
                                        <p:cTn id="14" dur="500" fill="hold"/>
                                        <p:tgtEl>
                                          <p:spTgt spid="3174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additive="base">
                                        <p:cTn id="19" dur="500" fill="hold"/>
                                        <p:tgtEl>
                                          <p:spTgt spid="31750"/>
                                        </p:tgtEl>
                                        <p:attrNameLst>
                                          <p:attrName>ppt_x</p:attrName>
                                        </p:attrNameLst>
                                      </p:cBhvr>
                                      <p:tavLst>
                                        <p:tav tm="0">
                                          <p:val>
                                            <p:strVal val="#ppt_x"/>
                                          </p:val>
                                        </p:tav>
                                        <p:tav tm="100000">
                                          <p:val>
                                            <p:strVal val="#ppt_x"/>
                                          </p:val>
                                        </p:tav>
                                      </p:tavLst>
                                    </p:anim>
                                    <p:anim calcmode="lin" valueType="num">
                                      <p:cBhvr additive="base">
                                        <p:cTn id="20"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7"/>
          <p:cNvSpPr txBox="1">
            <a:spLocks noChangeArrowheads="1"/>
          </p:cNvSpPr>
          <p:nvPr/>
        </p:nvSpPr>
        <p:spPr bwMode="auto">
          <a:xfrm>
            <a:off x="0" y="0"/>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FontTx/>
              <a:buNone/>
            </a:pPr>
            <a:r>
              <a:rPr lang="ru-RU" altLang="ru-RU" sz="2800" b="1" dirty="0"/>
              <a:t>Презентация выполненных </a:t>
            </a:r>
            <a:r>
              <a:rPr lang="ru-RU" altLang="ru-RU" sz="2800" b="1" dirty="0" smtClean="0"/>
              <a:t>работ: использование средств наглядности</a:t>
            </a:r>
            <a:endParaRPr lang="ru-RU" altLang="ru-RU" sz="2800" dirty="0"/>
          </a:p>
        </p:txBody>
      </p:sp>
      <p:pic>
        <p:nvPicPr>
          <p:cNvPr id="3277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57290" y="857232"/>
            <a:ext cx="6330950" cy="652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17537" y="1500174"/>
            <a:ext cx="9386647" cy="350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9" name="WordArt 6"/>
          <p:cNvSpPr>
            <a:spLocks noChangeArrowheads="1" noChangeShapeType="1" noTextEdit="1"/>
          </p:cNvSpPr>
          <p:nvPr/>
        </p:nvSpPr>
        <p:spPr bwMode="auto">
          <a:xfrm>
            <a:off x="7092950" y="6308725"/>
            <a:ext cx="1906588" cy="5492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
        <p:nvSpPr>
          <p:cNvPr id="3" name="Прямоугольник 2"/>
          <p:cNvSpPr/>
          <p:nvPr/>
        </p:nvSpPr>
        <p:spPr>
          <a:xfrm>
            <a:off x="7331075" y="6213475"/>
            <a:ext cx="1430338"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b="1" kern="10" dirty="0">
              <a:solidFill>
                <a:srgbClr val="0000FF"/>
              </a:solidFill>
              <a:effectLst>
                <a:outerShdw dist="53882" dir="2700000" algn="ctr" rotWithShape="0">
                  <a:srgbClr val="C0C0C0">
                    <a:alpha val="79999"/>
                  </a:srgbClr>
                </a:outerShdw>
              </a:effectLst>
              <a:latin typeface="Comic Sans MS"/>
            </a:endParaRPr>
          </a:p>
        </p:txBody>
      </p:sp>
    </p:spTree>
    <p:extLst>
      <p:ext uri="{BB962C8B-B14F-4D97-AF65-F5344CB8AC3E}">
        <p14:creationId xmlns="" xmlns:p14="http://schemas.microsoft.com/office/powerpoint/2010/main" val="188058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randombar(horizontal)">
                                      <p:cBhvr>
                                        <p:cTn id="7" dur="500"/>
                                        <p:tgtEl>
                                          <p:spTgt spid="32771"/>
                                        </p:tgtEl>
                                      </p:cBhvr>
                                    </p:animEffect>
                                  </p:childTnLst>
                                </p:cTn>
                              </p:par>
                              <p:par>
                                <p:cTn id="8" presetID="1" presetClass="entr" presetSubtype="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32773"/>
                                        </p:tgtEl>
                                        <p:attrNameLst>
                                          <p:attrName>style.visibility</p:attrName>
                                        </p:attrNameLst>
                                      </p:cBhvr>
                                      <p:to>
                                        <p:strVal val="visible"/>
                                      </p:to>
                                    </p:set>
                                    <p:anim calcmode="lin" valueType="num">
                                      <p:cBhvr>
                                        <p:cTn id="14" dur="500" fill="hold"/>
                                        <p:tgtEl>
                                          <p:spTgt spid="32773"/>
                                        </p:tgtEl>
                                        <p:attrNameLst>
                                          <p:attrName>ppt_w</p:attrName>
                                        </p:attrNameLst>
                                      </p:cBhvr>
                                      <p:tavLst>
                                        <p:tav tm="0">
                                          <p:val>
                                            <p:fltVal val="0"/>
                                          </p:val>
                                        </p:tav>
                                        <p:tav tm="100000">
                                          <p:val>
                                            <p:strVal val="#ppt_w"/>
                                          </p:val>
                                        </p:tav>
                                      </p:tavLst>
                                    </p:anim>
                                    <p:anim calcmode="lin" valueType="num">
                                      <p:cBhvr>
                                        <p:cTn id="15" dur="500" fill="hold"/>
                                        <p:tgtEl>
                                          <p:spTgt spid="327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ChangeArrowheads="1"/>
          </p:cNvSpPr>
          <p:nvPr/>
        </p:nvSpPr>
        <p:spPr bwMode="auto">
          <a:xfrm>
            <a:off x="647700" y="188913"/>
            <a:ext cx="8496300"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a:p>
            <a:pPr algn="ctr" eaLnBrk="1" hangingPunct="1">
              <a:lnSpc>
                <a:spcPct val="150000"/>
              </a:lnSpc>
              <a:spcBef>
                <a:spcPct val="0"/>
              </a:spcBef>
              <a:buClr>
                <a:srgbClr val="003366"/>
              </a:buClr>
              <a:buFont typeface="Symbol" pitchFamily="18" charset="2"/>
              <a:buNone/>
            </a:pPr>
            <a:endParaRPr lang="ru-RU" altLang="ru-RU" sz="4000" b="1">
              <a:solidFill>
                <a:srgbClr val="003366"/>
              </a:solidFill>
              <a:latin typeface="Tahoma" pitchFamily="34" charset="0"/>
            </a:endParaRPr>
          </a:p>
        </p:txBody>
      </p:sp>
      <p:sp>
        <p:nvSpPr>
          <p:cNvPr id="136195" name="Rectangle 4"/>
          <p:cNvSpPr>
            <a:spLocks noGrp="1" noChangeArrowheads="1"/>
          </p:cNvSpPr>
          <p:nvPr>
            <p:ph type="title"/>
          </p:nvPr>
        </p:nvSpPr>
        <p:spPr>
          <a:xfrm>
            <a:off x="647700" y="404813"/>
            <a:ext cx="8029575" cy="1152525"/>
          </a:xfrm>
        </p:spPr>
        <p:txBody>
          <a:bodyPr>
            <a:normAutofit/>
          </a:bodyPr>
          <a:lstStyle/>
          <a:p>
            <a:r>
              <a:rPr lang="ru-RU" altLang="ru-RU" sz="3200" b="1" dirty="0" smtClean="0"/>
              <a:t>Безопасное использование средств ИКТ и сети Интернет</a:t>
            </a:r>
            <a:endParaRPr lang="ru-RU" altLang="ru-RU" sz="3200" dirty="0" smtClean="0"/>
          </a:p>
        </p:txBody>
      </p:sp>
      <p:sp>
        <p:nvSpPr>
          <p:cNvPr id="136196" name="Rectangle 5"/>
          <p:cNvSpPr>
            <a:spLocks noGrp="1" noChangeArrowheads="1"/>
          </p:cNvSpPr>
          <p:nvPr>
            <p:ph type="body" idx="1"/>
          </p:nvPr>
        </p:nvSpPr>
        <p:spPr>
          <a:xfrm>
            <a:off x="257175" y="2071678"/>
            <a:ext cx="8569325" cy="3013085"/>
          </a:xfrm>
        </p:spPr>
        <p:txBody>
          <a:bodyPr>
            <a:normAutofit/>
          </a:bodyPr>
          <a:lstStyle/>
          <a:p>
            <a:r>
              <a:rPr lang="ru-RU" altLang="ru-RU" sz="3600" dirty="0" smtClean="0"/>
              <a:t>инструктаж и беседа при организации работы с сетью Интернет и задавании соответствующего домашнего задания</a:t>
            </a:r>
          </a:p>
        </p:txBody>
      </p:sp>
    </p:spTree>
    <p:extLst>
      <p:ext uri="{BB962C8B-B14F-4D97-AF65-F5344CB8AC3E}">
        <p14:creationId xmlns="" xmlns:p14="http://schemas.microsoft.com/office/powerpoint/2010/main" val="3456053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7"/>
          <p:cNvSpPr txBox="1">
            <a:spLocks noChangeArrowheads="1"/>
          </p:cNvSpPr>
          <p:nvPr/>
        </p:nvSpPr>
        <p:spPr bwMode="auto">
          <a:xfrm>
            <a:off x="179388" y="0"/>
            <a:ext cx="89646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ru-RU" altLang="ru-RU" sz="2000" b="1" dirty="0"/>
              <a:t>Безопасное использование средств ИКТ и сети Интернет</a:t>
            </a:r>
          </a:p>
        </p:txBody>
      </p:sp>
      <p:pic>
        <p:nvPicPr>
          <p:cNvPr id="137219" name="Рисунок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04813"/>
            <a:ext cx="13154025"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20" name="Заголовок 5"/>
          <p:cNvSpPr>
            <a:spLocks noGrp="1"/>
          </p:cNvSpPr>
          <p:nvPr>
            <p:ph type="title"/>
          </p:nvPr>
        </p:nvSpPr>
        <p:spPr>
          <a:xfrm>
            <a:off x="1979613" y="3284538"/>
            <a:ext cx="8229600" cy="1143000"/>
          </a:xfrm>
        </p:spPr>
        <p:txBody>
          <a:bodyPr/>
          <a:lstStyle/>
          <a:p>
            <a:r>
              <a:rPr lang="ru-RU" altLang="ru-RU" b="1" dirty="0" smtClean="0"/>
              <a:t>        </a:t>
            </a:r>
            <a:r>
              <a:rPr lang="en-US" altLang="ru-RU" b="1" dirty="0" smtClean="0"/>
              <a:t>www.iyazyki.ru</a:t>
            </a:r>
            <a:endParaRPr lang="ru-RU" altLang="ru-RU" b="1" dirty="0" smtClean="0"/>
          </a:p>
        </p:txBody>
      </p:sp>
    </p:spTree>
    <p:extLst>
      <p:ext uri="{BB962C8B-B14F-4D97-AF65-F5344CB8AC3E}">
        <p14:creationId xmlns="" xmlns:p14="http://schemas.microsoft.com/office/powerpoint/2010/main" val="4224724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hangingPunct="1"/>
            <a:r>
              <a:rPr lang="ru-RU" altLang="ru-RU" sz="3600" b="1" dirty="0" smtClean="0"/>
              <a:t>Современные педагогические технологии в УМК </a:t>
            </a:r>
            <a:r>
              <a:rPr lang="en-US" altLang="ru-RU" sz="3600" b="1" dirty="0" smtClean="0"/>
              <a:t>“Spotlight”</a:t>
            </a:r>
            <a:endParaRPr lang="ru-RU" altLang="ru-RU" sz="3600" b="1" dirty="0" smtClean="0"/>
          </a:p>
        </p:txBody>
      </p:sp>
      <p:sp>
        <p:nvSpPr>
          <p:cNvPr id="57347" name="Rectangle 3"/>
          <p:cNvSpPr>
            <a:spLocks noGrp="1" noChangeArrowheads="1"/>
          </p:cNvSpPr>
          <p:nvPr>
            <p:ph type="body" idx="1"/>
          </p:nvPr>
        </p:nvSpPr>
        <p:spPr>
          <a:xfrm>
            <a:off x="457200" y="1600200"/>
            <a:ext cx="8362950" cy="4781550"/>
          </a:xfrm>
        </p:spPr>
        <p:txBody>
          <a:bodyPr>
            <a:normAutofit/>
          </a:bodyPr>
          <a:lstStyle/>
          <a:p>
            <a:pPr eaLnBrk="1" hangingPunct="1">
              <a:lnSpc>
                <a:spcPct val="80000"/>
              </a:lnSpc>
            </a:pPr>
            <a:r>
              <a:rPr lang="ru-RU" altLang="ru-RU" sz="2600" b="1" dirty="0" smtClean="0"/>
              <a:t>Обучение в сотрудничестве</a:t>
            </a:r>
          </a:p>
          <a:p>
            <a:pPr eaLnBrk="1" hangingPunct="1">
              <a:lnSpc>
                <a:spcPct val="80000"/>
              </a:lnSpc>
            </a:pPr>
            <a:r>
              <a:rPr lang="ru-RU" altLang="ru-RU" sz="2600" b="1" dirty="0" smtClean="0"/>
              <a:t>Технологии </a:t>
            </a:r>
            <a:r>
              <a:rPr lang="ru-RU" altLang="ru-RU" sz="2600" b="1" dirty="0" err="1" smtClean="0"/>
              <a:t>деятельностного</a:t>
            </a:r>
            <a:r>
              <a:rPr lang="ru-RU" altLang="ru-RU" sz="2600" b="1" dirty="0" smtClean="0"/>
              <a:t> подхода и личностно-ориентированного образования</a:t>
            </a:r>
          </a:p>
          <a:p>
            <a:pPr eaLnBrk="1" hangingPunct="1">
              <a:lnSpc>
                <a:spcPct val="80000"/>
              </a:lnSpc>
            </a:pPr>
            <a:r>
              <a:rPr lang="ru-RU" altLang="ru-RU" sz="2600" b="1" dirty="0" smtClean="0"/>
              <a:t>Технология проекта</a:t>
            </a:r>
          </a:p>
          <a:p>
            <a:pPr eaLnBrk="1" hangingPunct="1">
              <a:lnSpc>
                <a:spcPct val="80000"/>
              </a:lnSpc>
            </a:pPr>
            <a:r>
              <a:rPr lang="ru-RU" altLang="ru-RU" sz="2600" b="1" dirty="0" smtClean="0"/>
              <a:t>Технология языкового портфеля</a:t>
            </a:r>
          </a:p>
          <a:p>
            <a:pPr eaLnBrk="1" hangingPunct="1">
              <a:lnSpc>
                <a:spcPct val="80000"/>
              </a:lnSpc>
            </a:pPr>
            <a:r>
              <a:rPr lang="ru-RU" altLang="ru-RU" sz="2600" b="1" dirty="0" smtClean="0"/>
              <a:t>Информационно-коммуникационные технологии</a:t>
            </a:r>
          </a:p>
          <a:p>
            <a:pPr eaLnBrk="1" hangingPunct="1">
              <a:lnSpc>
                <a:spcPct val="80000"/>
              </a:lnSpc>
            </a:pPr>
            <a:r>
              <a:rPr lang="ru-RU" altLang="ru-RU" sz="2600" b="1" dirty="0" smtClean="0"/>
              <a:t>Технология критического мышления   </a:t>
            </a:r>
          </a:p>
          <a:p>
            <a:pPr eaLnBrk="1" hangingPunct="1">
              <a:lnSpc>
                <a:spcPct val="80000"/>
              </a:lnSpc>
            </a:pPr>
            <a:r>
              <a:rPr lang="ru-RU" altLang="ru-RU" sz="2600" b="1" dirty="0" smtClean="0"/>
              <a:t>Игровые технологии: имитационные;  операционные; исполнение ролей; драматизация</a:t>
            </a:r>
          </a:p>
          <a:p>
            <a:pPr eaLnBrk="1" hangingPunct="1">
              <a:lnSpc>
                <a:spcPct val="80000"/>
              </a:lnSpc>
            </a:pPr>
            <a:endParaRPr lang="ru-RU" altLang="ru-RU" sz="2400" b="1" dirty="0" smtClean="0"/>
          </a:p>
          <a:p>
            <a:pPr eaLnBrk="1" hangingPunct="1">
              <a:lnSpc>
                <a:spcPct val="80000"/>
              </a:lnSpc>
              <a:buFontTx/>
              <a:buNone/>
            </a:pPr>
            <a:r>
              <a:rPr lang="ru-RU" altLang="ru-RU" sz="2400" b="1" i="1" dirty="0" smtClean="0"/>
              <a:t>                                                    </a:t>
            </a:r>
          </a:p>
          <a:p>
            <a:pPr algn="r" eaLnBrk="1" hangingPunct="1">
              <a:lnSpc>
                <a:spcPct val="80000"/>
              </a:lnSpc>
              <a:buFontTx/>
              <a:buNone/>
            </a:pPr>
            <a:endParaRPr lang="ru-RU" altLang="ru-RU" sz="2400" b="1" i="1" dirty="0" smtClean="0"/>
          </a:p>
          <a:p>
            <a:pPr algn="r" eaLnBrk="1" hangingPunct="1">
              <a:lnSpc>
                <a:spcPct val="80000"/>
              </a:lnSpc>
              <a:buFontTx/>
              <a:buNone/>
            </a:pPr>
            <a:endParaRPr lang="ru-RU" altLang="ru-RU" sz="2400" b="1" i="1" dirty="0" smtClean="0"/>
          </a:p>
        </p:txBody>
      </p:sp>
    </p:spTree>
    <p:extLst>
      <p:ext uri="{BB962C8B-B14F-4D97-AF65-F5344CB8AC3E}">
        <p14:creationId xmlns="" xmlns:p14="http://schemas.microsoft.com/office/powerpoint/2010/main" val="1669535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Заголовок 1"/>
          <p:cNvSpPr>
            <a:spLocks noGrp="1"/>
          </p:cNvSpPr>
          <p:nvPr>
            <p:ph type="title"/>
          </p:nvPr>
        </p:nvSpPr>
        <p:spPr>
          <a:xfrm>
            <a:off x="539750" y="2276475"/>
            <a:ext cx="8229600" cy="1143000"/>
          </a:xfrm>
        </p:spPr>
        <p:txBody>
          <a:bodyPr/>
          <a:lstStyle/>
          <a:p>
            <a:r>
              <a:rPr lang="ru-RU" altLang="ru-RU" sz="3600" b="1" smtClean="0"/>
              <a:t>Технология критического мышления</a:t>
            </a:r>
          </a:p>
        </p:txBody>
      </p:sp>
      <p:pic>
        <p:nvPicPr>
          <p:cNvPr id="46083" name="Picture 3"/>
          <p:cNvPicPr>
            <a:picLocks noChangeAspect="1" noChangeArrowheads="1"/>
          </p:cNvPicPr>
          <p:nvPr/>
        </p:nvPicPr>
        <p:blipFill>
          <a:blip r:embed="rId3"/>
          <a:srcRect/>
          <a:stretch>
            <a:fillRect/>
          </a:stretch>
        </p:blipFill>
        <p:spPr bwMode="auto">
          <a:xfrm>
            <a:off x="5357818" y="1071546"/>
            <a:ext cx="2933717" cy="1200157"/>
          </a:xfrm>
          <a:prstGeom prst="rect">
            <a:avLst/>
          </a:prstGeom>
          <a:noFill/>
          <a:ln w="9525">
            <a:noFill/>
            <a:miter lim="800000"/>
            <a:headEnd/>
            <a:tailEnd/>
          </a:ln>
          <a:effectLst/>
        </p:spPr>
      </p:pic>
    </p:spTree>
    <p:extLst>
      <p:ext uri="{BB962C8B-B14F-4D97-AF65-F5344CB8AC3E}">
        <p14:creationId xmlns="" xmlns:p14="http://schemas.microsoft.com/office/powerpoint/2010/main" val="830034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389" y="0"/>
            <a:ext cx="4595764" cy="6215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9508" name="Picture 4"/>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3071802" y="2714620"/>
            <a:ext cx="5361692" cy="7127054"/>
          </a:xfrm>
          <a:noFill/>
        </p:spPr>
      </p:pic>
      <p:sp>
        <p:nvSpPr>
          <p:cNvPr id="4" name="Прямоугольник 3"/>
          <p:cNvSpPr/>
          <p:nvPr/>
        </p:nvSpPr>
        <p:spPr>
          <a:xfrm>
            <a:off x="7164388" y="6253163"/>
            <a:ext cx="1430337" cy="369887"/>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8</a:t>
            </a:r>
            <a:endParaRPr lang="ru-RU" dirty="0">
              <a:latin typeface="Arial" charset="0"/>
            </a:endParaRPr>
          </a:p>
        </p:txBody>
      </p:sp>
    </p:spTree>
    <p:extLst>
      <p:ext uri="{BB962C8B-B14F-4D97-AF65-F5344CB8AC3E}">
        <p14:creationId xmlns="" xmlns:p14="http://schemas.microsoft.com/office/powerpoint/2010/main" val="4287315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0825" y="0"/>
            <a:ext cx="4733925" cy="6524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0532"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358882" y="2428868"/>
            <a:ext cx="8785118" cy="3531407"/>
          </a:xfrm>
          <a:noFill/>
        </p:spPr>
      </p:pic>
      <p:sp>
        <p:nvSpPr>
          <p:cNvPr id="4" name="Прямоугольник 3"/>
          <p:cNvSpPr/>
          <p:nvPr/>
        </p:nvSpPr>
        <p:spPr>
          <a:xfrm>
            <a:off x="7308850" y="6156325"/>
            <a:ext cx="1430338"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8</a:t>
            </a:r>
            <a:endParaRPr lang="ru-RU" dirty="0">
              <a:latin typeface="Arial" charset="0"/>
            </a:endParaRPr>
          </a:p>
        </p:txBody>
      </p:sp>
    </p:spTree>
    <p:extLst>
      <p:ext uri="{BB962C8B-B14F-4D97-AF65-F5344CB8AC3E}">
        <p14:creationId xmlns="" xmlns:p14="http://schemas.microsoft.com/office/powerpoint/2010/main" val="1163447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srcRect/>
          <a:stretch>
            <a:fillRect/>
          </a:stretch>
        </p:blipFill>
        <p:spPr bwMode="auto">
          <a:xfrm>
            <a:off x="357157" y="642918"/>
            <a:ext cx="3946173" cy="5500726"/>
          </a:xfrm>
          <a:prstGeom prst="rect">
            <a:avLst/>
          </a:prstGeom>
          <a:noFill/>
          <a:ln w="9525">
            <a:noFill/>
            <a:miter lim="800000"/>
            <a:headEnd/>
            <a:tailEnd/>
          </a:ln>
          <a:effectLst/>
        </p:spPr>
      </p:pic>
      <p:pic>
        <p:nvPicPr>
          <p:cNvPr id="45060" name="Picture 4"/>
          <p:cNvPicPr>
            <a:picLocks noChangeAspect="1" noChangeArrowheads="1"/>
          </p:cNvPicPr>
          <p:nvPr/>
        </p:nvPicPr>
        <p:blipFill>
          <a:blip r:embed="rId4"/>
          <a:srcRect/>
          <a:stretch>
            <a:fillRect/>
          </a:stretch>
        </p:blipFill>
        <p:spPr bwMode="auto">
          <a:xfrm>
            <a:off x="-208080" y="1357298"/>
            <a:ext cx="10403781" cy="3571900"/>
          </a:xfrm>
          <a:prstGeom prst="rect">
            <a:avLst/>
          </a:prstGeom>
          <a:noFill/>
          <a:ln w="9525">
            <a:noFill/>
            <a:miter lim="800000"/>
            <a:headEnd/>
            <a:tailEnd/>
          </a:ln>
          <a:effectLst/>
        </p:spPr>
      </p:pic>
      <p:sp>
        <p:nvSpPr>
          <p:cNvPr id="8" name="Прямоугольник 7"/>
          <p:cNvSpPr/>
          <p:nvPr/>
        </p:nvSpPr>
        <p:spPr>
          <a:xfrm>
            <a:off x="7215206" y="6072206"/>
            <a:ext cx="1430200" cy="369332"/>
          </a:xfrm>
          <a:prstGeom prst="rect">
            <a:avLst/>
          </a:prstGeom>
        </p:spPr>
        <p:txBody>
          <a:bodyPr wrap="none">
            <a:spAutoFit/>
          </a:bodyPr>
          <a:lstStyle/>
          <a:p>
            <a:pPr>
              <a:defRPr/>
            </a:pPr>
            <a:r>
              <a:rPr lang="en-US" b="1" kern="10" dirty="0" smtClean="0">
                <a:solidFill>
                  <a:srgbClr val="0000FF"/>
                </a:solidFill>
                <a:effectLst>
                  <a:outerShdw dist="53882" dir="2700000" algn="ctr" rotWithShape="0">
                    <a:srgbClr val="C0C0C0">
                      <a:alpha val="79999"/>
                    </a:srgbClr>
                  </a:outerShdw>
                </a:effectLst>
                <a:latin typeface="Comic Sans MS"/>
              </a:rPr>
              <a:t>Spotlight </a:t>
            </a:r>
            <a:r>
              <a:rPr lang="ru-RU" b="1" kern="10" dirty="0" smtClean="0">
                <a:solidFill>
                  <a:srgbClr val="0000FF"/>
                </a:solidFill>
                <a:effectLst>
                  <a:outerShdw dist="53882" dir="2700000" algn="ctr" rotWithShape="0">
                    <a:srgbClr val="C0C0C0">
                      <a:alpha val="79999"/>
                    </a:srgbClr>
                  </a:outerShdw>
                </a:effectLst>
                <a:latin typeface="Comic Sans MS"/>
              </a:rPr>
              <a:t>8</a:t>
            </a:r>
            <a:endParaRPr lang="ru-RU" dirty="0">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smtClean="0"/>
              <a:t>Использование игровых технологий на уроках английского </a:t>
            </a:r>
            <a:endParaRPr lang="ru-RU" sz="3200" b="1" dirty="0"/>
          </a:p>
        </p:txBody>
      </p:sp>
      <p:sp>
        <p:nvSpPr>
          <p:cNvPr id="3" name="Объект 2"/>
          <p:cNvSpPr>
            <a:spLocks noGrp="1"/>
          </p:cNvSpPr>
          <p:nvPr>
            <p:ph idx="1"/>
          </p:nvPr>
        </p:nvSpPr>
        <p:spPr>
          <a:xfrm>
            <a:off x="285720" y="1600200"/>
            <a:ext cx="8401080" cy="4829196"/>
          </a:xfrm>
        </p:spPr>
        <p:txBody>
          <a:bodyPr>
            <a:normAutofit/>
          </a:bodyPr>
          <a:lstStyle/>
          <a:p>
            <a:r>
              <a:rPr lang="ru-RU" sz="2800" dirty="0"/>
              <a:t>Исполнение ролей </a:t>
            </a:r>
            <a:r>
              <a:rPr lang="ru-RU" sz="2800" dirty="0" smtClean="0"/>
              <a:t>(распределение ролей между участниками, в которых передается поведение и действия определенных лиц, описывается ситуация с обязательным содержанием) </a:t>
            </a:r>
          </a:p>
          <a:p>
            <a:r>
              <a:rPr lang="ru-RU" sz="2800" dirty="0"/>
              <a:t>Драматизация (вовлечение детей в творческий процесс обучения языку</a:t>
            </a:r>
            <a:r>
              <a:rPr lang="ru-RU" sz="2800" dirty="0" smtClean="0"/>
              <a:t>)</a:t>
            </a:r>
          </a:p>
          <a:p>
            <a:r>
              <a:rPr lang="ru-RU" sz="2800" dirty="0" smtClean="0"/>
              <a:t>Имитационные</a:t>
            </a:r>
            <a:r>
              <a:rPr lang="en-US" sz="2800" dirty="0" smtClean="0"/>
              <a:t>/</a:t>
            </a:r>
            <a:r>
              <a:rPr lang="ru-RU" sz="2800" dirty="0" smtClean="0"/>
              <a:t>деловые (деятельность </a:t>
            </a:r>
            <a:r>
              <a:rPr lang="ru-RU" sz="2800" dirty="0"/>
              <a:t>какой –либо </a:t>
            </a:r>
            <a:r>
              <a:rPr lang="ru-RU" sz="2800" dirty="0" smtClean="0"/>
              <a:t>организации (</a:t>
            </a:r>
            <a:r>
              <a:rPr lang="ru-RU" sz="2800" dirty="0"/>
              <a:t>конференция, совещание, беседа</a:t>
            </a:r>
            <a:r>
              <a:rPr lang="ru-RU" sz="2800" dirty="0" smtClean="0"/>
              <a:t>, обсуждение </a:t>
            </a:r>
            <a:r>
              <a:rPr lang="ru-RU" sz="2800" dirty="0"/>
              <a:t>и т.д</a:t>
            </a:r>
            <a:r>
              <a:rPr lang="ru-RU" sz="2800" dirty="0" smtClean="0"/>
              <a:t>.))</a:t>
            </a:r>
          </a:p>
        </p:txBody>
      </p:sp>
    </p:spTree>
    <p:extLst>
      <p:ext uri="{BB962C8B-B14F-4D97-AF65-F5344CB8AC3E}">
        <p14:creationId xmlns="" xmlns:p14="http://schemas.microsoft.com/office/powerpoint/2010/main" val="3023181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799" y="332656"/>
            <a:ext cx="4464173" cy="6447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5652"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642910" y="2071678"/>
            <a:ext cx="6000792" cy="4466896"/>
          </a:xfrm>
          <a:noFill/>
        </p:spPr>
      </p:pic>
      <p:sp>
        <p:nvSpPr>
          <p:cNvPr id="4" name="Прямоугольник 3"/>
          <p:cNvSpPr/>
          <p:nvPr/>
        </p:nvSpPr>
        <p:spPr>
          <a:xfrm>
            <a:off x="7092950" y="6092825"/>
            <a:ext cx="1428750"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6</a:t>
            </a:r>
            <a:endParaRPr lang="ru-RU" dirty="0">
              <a:latin typeface="Arial" charset="0"/>
            </a:endParaRPr>
          </a:p>
        </p:txBody>
      </p:sp>
    </p:spTree>
    <p:extLst>
      <p:ext uri="{BB962C8B-B14F-4D97-AF65-F5344CB8AC3E}">
        <p14:creationId xmlns="" xmlns:p14="http://schemas.microsoft.com/office/powerpoint/2010/main" val="2589985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Объект 2"/>
          <p:cNvSpPr>
            <a:spLocks noGrp="1"/>
          </p:cNvSpPr>
          <p:nvPr>
            <p:ph idx="1"/>
          </p:nvPr>
        </p:nvSpPr>
        <p:spPr/>
        <p:txBody>
          <a:bodyPr/>
          <a:lstStyle/>
          <a:p>
            <a:endParaRPr lang="ru-RU" altLang="ru-RU" smtClean="0"/>
          </a:p>
        </p:txBody>
      </p:sp>
      <p:pic>
        <p:nvPicPr>
          <p:cNvPr id="15667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0825" y="0"/>
            <a:ext cx="4805363" cy="6708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667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024307" y="500042"/>
            <a:ext cx="5119693" cy="57129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Прямоугольник 3"/>
          <p:cNvSpPr/>
          <p:nvPr/>
        </p:nvSpPr>
        <p:spPr>
          <a:xfrm>
            <a:off x="7380288" y="6184900"/>
            <a:ext cx="1698625" cy="369888"/>
          </a:xfrm>
          <a:prstGeom prst="rect">
            <a:avLst/>
          </a:prstGeom>
        </p:spPr>
        <p:txBody>
          <a:bodyPr>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7</a:t>
            </a:r>
            <a:endParaRPr lang="ru-RU" dirty="0">
              <a:latin typeface="Arial" charset="0"/>
            </a:endParaRPr>
          </a:p>
        </p:txBody>
      </p:sp>
    </p:spTree>
    <p:extLst>
      <p:ext uri="{BB962C8B-B14F-4D97-AF65-F5344CB8AC3E}">
        <p14:creationId xmlns="" xmlns:p14="http://schemas.microsoft.com/office/powerpoint/2010/main" val="761735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388" y="0"/>
            <a:ext cx="4560887" cy="659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7700"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2928926" y="763056"/>
            <a:ext cx="6215074" cy="4473088"/>
          </a:xfrm>
          <a:noFill/>
        </p:spPr>
      </p:pic>
      <p:sp>
        <p:nvSpPr>
          <p:cNvPr id="4" name="Прямоугольник 3"/>
          <p:cNvSpPr/>
          <p:nvPr/>
        </p:nvSpPr>
        <p:spPr>
          <a:xfrm>
            <a:off x="7235825" y="6192838"/>
            <a:ext cx="1430338"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7</a:t>
            </a:r>
            <a:endParaRPr lang="ru-RU" dirty="0">
              <a:latin typeface="Arial" charset="0"/>
            </a:endParaRPr>
          </a:p>
        </p:txBody>
      </p:sp>
    </p:spTree>
    <p:extLst>
      <p:ext uri="{BB962C8B-B14F-4D97-AF65-F5344CB8AC3E}">
        <p14:creationId xmlns="" xmlns:p14="http://schemas.microsoft.com/office/powerpoint/2010/main" val="3912386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6" name="Picture 2" descr="http://catalog.prosv.ru/images/big/70e5cae9-7310-11dc-bc9b-00304874af64.jpg"/>
          <p:cNvPicPr>
            <a:picLocks noChangeAspect="1" noChangeArrowheads="1"/>
          </p:cNvPicPr>
          <p:nvPr/>
        </p:nvPicPr>
        <p:blipFill>
          <a:blip r:embed="rId2" cstate="print"/>
          <a:srcRect/>
          <a:stretch>
            <a:fillRect/>
          </a:stretch>
        </p:blipFill>
        <p:spPr bwMode="auto">
          <a:xfrm>
            <a:off x="2263594" y="4805473"/>
            <a:ext cx="1031054" cy="1431884"/>
          </a:xfrm>
          <a:prstGeom prst="rect">
            <a:avLst/>
          </a:prstGeom>
          <a:ln>
            <a:noFill/>
          </a:ln>
          <a:effectLst>
            <a:outerShdw blurRad="292100" dist="139700" dir="2700000" algn="tl" rotWithShape="0">
              <a:srgbClr val="333333">
                <a:alpha val="65000"/>
              </a:srgbClr>
            </a:outerShdw>
          </a:effectLst>
        </p:spPr>
      </p:pic>
      <p:pic>
        <p:nvPicPr>
          <p:cNvPr id="44047" name="Picture 4" descr="http://catalog.prosv.ru/images/big/2074c63e-b246-11de-a0e7-0019b9f502d2.jpg"/>
          <p:cNvPicPr>
            <a:picLocks noChangeAspect="1" noChangeArrowheads="1"/>
          </p:cNvPicPr>
          <p:nvPr/>
        </p:nvPicPr>
        <p:blipFill>
          <a:blip r:embed="rId3" cstate="print"/>
          <a:srcRect/>
          <a:stretch>
            <a:fillRect/>
          </a:stretch>
        </p:blipFill>
        <p:spPr bwMode="auto">
          <a:xfrm>
            <a:off x="3477782" y="4801154"/>
            <a:ext cx="1028335" cy="1431884"/>
          </a:xfrm>
          <a:prstGeom prst="rect">
            <a:avLst/>
          </a:prstGeom>
          <a:ln>
            <a:noFill/>
          </a:ln>
          <a:effectLst>
            <a:outerShdw blurRad="292100" dist="139700" dir="2700000" algn="tl" rotWithShape="0">
              <a:srgbClr val="333333">
                <a:alpha val="65000"/>
              </a:srgbClr>
            </a:outerShdw>
          </a:effectLst>
        </p:spPr>
      </p:pic>
      <p:pic>
        <p:nvPicPr>
          <p:cNvPr id="44048" name="Picture 6" descr="http://catalog.prosv.ru/images/big/0d4664d1-4934-11db-9da7-00304874af64.jpg"/>
          <p:cNvPicPr>
            <a:picLocks noChangeAspect="1" noChangeArrowheads="1"/>
          </p:cNvPicPr>
          <p:nvPr/>
        </p:nvPicPr>
        <p:blipFill>
          <a:blip r:embed="rId4" cstate="print"/>
          <a:srcRect/>
          <a:stretch>
            <a:fillRect/>
          </a:stretch>
        </p:blipFill>
        <p:spPr bwMode="auto">
          <a:xfrm>
            <a:off x="4710862" y="4801154"/>
            <a:ext cx="1041926" cy="1431884"/>
          </a:xfrm>
          <a:prstGeom prst="rect">
            <a:avLst/>
          </a:prstGeom>
          <a:ln>
            <a:noFill/>
          </a:ln>
          <a:effectLst>
            <a:outerShdw blurRad="292100" dist="139700" dir="2700000" algn="tl" rotWithShape="0">
              <a:srgbClr val="333333">
                <a:alpha val="65000"/>
              </a:srgbClr>
            </a:outerShdw>
          </a:effectLst>
        </p:spPr>
      </p:pic>
      <p:pic>
        <p:nvPicPr>
          <p:cNvPr id="44049" name="Picture 8" descr="http://catalog.prosv.ru/images/big/0102597f-77b4-11dc-bc9b-00304874af64.jpg"/>
          <p:cNvPicPr>
            <a:picLocks noChangeAspect="1" noChangeArrowheads="1"/>
          </p:cNvPicPr>
          <p:nvPr/>
        </p:nvPicPr>
        <p:blipFill>
          <a:blip r:embed="rId5" cstate="print"/>
          <a:srcRect/>
          <a:stretch>
            <a:fillRect/>
          </a:stretch>
        </p:blipFill>
        <p:spPr bwMode="auto">
          <a:xfrm>
            <a:off x="5926640" y="4805473"/>
            <a:ext cx="1031054" cy="1431884"/>
          </a:xfrm>
          <a:prstGeom prst="rect">
            <a:avLst/>
          </a:prstGeom>
          <a:ln>
            <a:noFill/>
          </a:ln>
          <a:effectLst>
            <a:outerShdw blurRad="292100" dist="139700" dir="2700000" algn="tl" rotWithShape="0">
              <a:srgbClr val="333333">
                <a:alpha val="65000"/>
              </a:srgbClr>
            </a:outerShdw>
          </a:effectLst>
        </p:spPr>
      </p:pic>
      <p:sp>
        <p:nvSpPr>
          <p:cNvPr id="26" name="Заголовок 1"/>
          <p:cNvSpPr txBox="1">
            <a:spLocks/>
          </p:cNvSpPr>
          <p:nvPr/>
        </p:nvSpPr>
        <p:spPr>
          <a:xfrm>
            <a:off x="13950" y="0"/>
            <a:ext cx="9130050" cy="732883"/>
          </a:xfrm>
          <a:prstGeom prst="rect">
            <a:avLst/>
          </a:prstGeom>
          <a:solidFill>
            <a:srgbClr val="0070C0"/>
          </a:solidFill>
          <a:ln w="50800" cmpd="sng">
            <a:solidFill>
              <a:srgbClr val="FFFFFF"/>
            </a:solidFill>
          </a:ln>
        </p:spPr>
        <p:txBody>
          <a:bodyPr lIns="80147" tIns="40074" rIns="80147" bIns="40074"/>
          <a:lstStyle>
            <a:lvl1pPr algn="ctr" defTabSz="1008063" rtl="0" eaLnBrk="0" fontAlgn="base" hangingPunct="0">
              <a:spcBef>
                <a:spcPct val="0"/>
              </a:spcBef>
              <a:spcAft>
                <a:spcPct val="0"/>
              </a:spcAft>
              <a:defRPr sz="4400" kern="1200">
                <a:solidFill>
                  <a:srgbClr val="FF0000"/>
                </a:solidFill>
                <a:latin typeface="Trebuchet MS" pitchFamily="34" charset="0"/>
                <a:ea typeface="+mj-ea"/>
                <a:cs typeface="+mj-cs"/>
              </a:defRPr>
            </a:lvl1pPr>
            <a:lvl2pPr algn="ctr" defTabSz="1008063" rtl="0" eaLnBrk="0" fontAlgn="base" hangingPunct="0">
              <a:spcBef>
                <a:spcPct val="0"/>
              </a:spcBef>
              <a:spcAft>
                <a:spcPct val="0"/>
              </a:spcAft>
              <a:defRPr sz="4400">
                <a:solidFill>
                  <a:srgbClr val="FF0000"/>
                </a:solidFill>
                <a:latin typeface="Trebuchet MS" panose="020B0603020202020204" pitchFamily="34" charset="0"/>
              </a:defRPr>
            </a:lvl2pPr>
            <a:lvl3pPr algn="ctr" defTabSz="1008063" rtl="0" eaLnBrk="0" fontAlgn="base" hangingPunct="0">
              <a:spcBef>
                <a:spcPct val="0"/>
              </a:spcBef>
              <a:spcAft>
                <a:spcPct val="0"/>
              </a:spcAft>
              <a:defRPr sz="4400">
                <a:solidFill>
                  <a:srgbClr val="FF0000"/>
                </a:solidFill>
                <a:latin typeface="Trebuchet MS" panose="020B0603020202020204" pitchFamily="34" charset="0"/>
              </a:defRPr>
            </a:lvl3pPr>
            <a:lvl4pPr algn="ctr" defTabSz="1008063" rtl="0" eaLnBrk="0" fontAlgn="base" hangingPunct="0">
              <a:spcBef>
                <a:spcPct val="0"/>
              </a:spcBef>
              <a:spcAft>
                <a:spcPct val="0"/>
              </a:spcAft>
              <a:defRPr sz="4400">
                <a:solidFill>
                  <a:srgbClr val="FF0000"/>
                </a:solidFill>
                <a:latin typeface="Trebuchet MS" panose="020B0603020202020204" pitchFamily="34" charset="0"/>
              </a:defRPr>
            </a:lvl4pPr>
            <a:lvl5pPr algn="ctr" defTabSz="1008063" rtl="0" eaLnBrk="0" fontAlgn="base" hangingPunct="0">
              <a:spcBef>
                <a:spcPct val="0"/>
              </a:spcBef>
              <a:spcAft>
                <a:spcPct val="0"/>
              </a:spcAft>
              <a:defRPr sz="4400">
                <a:solidFill>
                  <a:srgbClr val="FF0000"/>
                </a:solidFill>
                <a:latin typeface="Trebuchet MS" panose="020B0603020202020204" pitchFamily="34" charset="0"/>
              </a:defRPr>
            </a:lvl5pPr>
            <a:lvl6pPr marL="457200" algn="ctr" defTabSz="1008063" rtl="0" fontAlgn="base">
              <a:spcBef>
                <a:spcPct val="0"/>
              </a:spcBef>
              <a:spcAft>
                <a:spcPct val="0"/>
              </a:spcAft>
              <a:defRPr sz="4400">
                <a:solidFill>
                  <a:srgbClr val="FF0000"/>
                </a:solidFill>
                <a:latin typeface="Trebuchet MS" panose="020B0603020202020204" pitchFamily="34" charset="0"/>
              </a:defRPr>
            </a:lvl6pPr>
            <a:lvl7pPr marL="914400" algn="ctr" defTabSz="1008063" rtl="0" fontAlgn="base">
              <a:spcBef>
                <a:spcPct val="0"/>
              </a:spcBef>
              <a:spcAft>
                <a:spcPct val="0"/>
              </a:spcAft>
              <a:defRPr sz="4400">
                <a:solidFill>
                  <a:srgbClr val="FF0000"/>
                </a:solidFill>
                <a:latin typeface="Trebuchet MS" panose="020B0603020202020204" pitchFamily="34" charset="0"/>
              </a:defRPr>
            </a:lvl7pPr>
            <a:lvl8pPr marL="1371600" algn="ctr" defTabSz="1008063" rtl="0" fontAlgn="base">
              <a:spcBef>
                <a:spcPct val="0"/>
              </a:spcBef>
              <a:spcAft>
                <a:spcPct val="0"/>
              </a:spcAft>
              <a:defRPr sz="4400">
                <a:solidFill>
                  <a:srgbClr val="FF0000"/>
                </a:solidFill>
                <a:latin typeface="Trebuchet MS" panose="020B0603020202020204" pitchFamily="34" charset="0"/>
              </a:defRPr>
            </a:lvl8pPr>
            <a:lvl9pPr marL="1828800" algn="ctr" defTabSz="1008063" rtl="0" fontAlgn="base">
              <a:spcBef>
                <a:spcPct val="0"/>
              </a:spcBef>
              <a:spcAft>
                <a:spcPct val="0"/>
              </a:spcAft>
              <a:defRPr sz="4400">
                <a:solidFill>
                  <a:srgbClr val="FF0000"/>
                </a:solidFill>
                <a:latin typeface="Trebuchet MS" panose="020B0603020202020204" pitchFamily="34" charset="0"/>
              </a:defRPr>
            </a:lvl9pPr>
          </a:lstStyle>
          <a:p>
            <a:pPr defTabSz="883622" eaLnBrk="1" fontAlgn="auto" hangingPunct="1">
              <a:spcAft>
                <a:spcPts val="0"/>
              </a:spcAft>
              <a:defRPr/>
            </a:pPr>
            <a:endParaRPr lang="de-DE" dirty="0"/>
          </a:p>
        </p:txBody>
      </p:sp>
      <p:sp>
        <p:nvSpPr>
          <p:cNvPr id="14" name="Подзаголовок 4"/>
          <p:cNvSpPr>
            <a:spLocks/>
          </p:cNvSpPr>
          <p:nvPr/>
        </p:nvSpPr>
        <p:spPr bwMode="auto">
          <a:xfrm>
            <a:off x="13951" y="0"/>
            <a:ext cx="9130049" cy="721364"/>
          </a:xfrm>
          <a:prstGeom prst="rect">
            <a:avLst/>
          </a:prstGeom>
          <a:noFill/>
          <a:ln>
            <a:noFill/>
          </a:ln>
          <a:extLst/>
        </p:spPr>
        <p:txBody>
          <a:bodyPr lIns="80147" tIns="40074" rIns="80147" bIns="4007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580"/>
              </a:spcBef>
              <a:buClr>
                <a:schemeClr val="accent2"/>
              </a:buClr>
              <a:buSzPct val="85000"/>
              <a:buNone/>
              <a:defRPr/>
            </a:pPr>
            <a:r>
              <a:rPr lang="ru-RU" altLang="ru-RU" sz="3500" dirty="0">
                <a:solidFill>
                  <a:schemeClr val="bg1"/>
                </a:solidFill>
                <a:latin typeface="Impact" panose="020B0806030902050204" pitchFamily="34" charset="0"/>
                <a:ea typeface="+mj-ea"/>
                <a:cs typeface="+mj-cs"/>
              </a:rPr>
              <a:t>ПОДГОТОВКА К ГОСУДАРСТВЕННЫМ ЭКЗАМЕНАМ</a:t>
            </a:r>
          </a:p>
        </p:txBody>
      </p:sp>
      <p:pic>
        <p:nvPicPr>
          <p:cNvPr id="19" name="Picture 2" descr="C:\Users\YSmirnov\AppData\Local\Temp\untitled.png"/>
          <p:cNvPicPr>
            <a:picLocks noChangeAspect="1" noChangeArrowheads="1"/>
          </p:cNvPicPr>
          <p:nvPr/>
        </p:nvPicPr>
        <p:blipFill>
          <a:blip r:embed="rId6" cstate="print"/>
          <a:srcRect/>
          <a:stretch>
            <a:fillRect/>
          </a:stretch>
        </p:blipFill>
        <p:spPr bwMode="auto">
          <a:xfrm>
            <a:off x="1743792" y="1665343"/>
            <a:ext cx="1042546" cy="1436969"/>
          </a:xfrm>
          <a:prstGeom prst="rect">
            <a:avLst/>
          </a:prstGeom>
          <a:ln>
            <a:noFill/>
          </a:ln>
          <a:effectLst>
            <a:outerShdw blurRad="292100" dist="139700" dir="2700000" algn="tl" rotWithShape="0">
              <a:srgbClr val="333333">
                <a:alpha val="65000"/>
              </a:srgbClr>
            </a:outerShdw>
          </a:effectLst>
          <a:extLst/>
        </p:spPr>
      </p:pic>
      <p:pic>
        <p:nvPicPr>
          <p:cNvPr id="27" name="Picture 2" descr="Y:\Мои файлы\ОБЛОЖКИ\SPOTLIGHT\5\spot5_ex_cover1C.jpg"/>
          <p:cNvPicPr>
            <a:picLocks noChangeAspect="1" noChangeArrowheads="1"/>
          </p:cNvPicPr>
          <p:nvPr/>
        </p:nvPicPr>
        <p:blipFill>
          <a:blip r:embed="rId7" cstate="print"/>
          <a:srcRect/>
          <a:stretch>
            <a:fillRect/>
          </a:stretch>
        </p:blipFill>
        <p:spPr bwMode="auto">
          <a:xfrm>
            <a:off x="565349" y="1665208"/>
            <a:ext cx="1053406" cy="1436969"/>
          </a:xfrm>
          <a:prstGeom prst="rect">
            <a:avLst/>
          </a:prstGeom>
          <a:ln>
            <a:noFill/>
          </a:ln>
          <a:effectLst>
            <a:outerShdw blurRad="292100" dist="139700" dir="2700000" algn="tl" rotWithShape="0">
              <a:srgbClr val="333333">
                <a:alpha val="65000"/>
              </a:srgbClr>
            </a:outerShdw>
          </a:effectLst>
          <a:extLst/>
        </p:spPr>
      </p:pic>
      <p:pic>
        <p:nvPicPr>
          <p:cNvPr id="28" name="Picture 3" descr="C:\Users\YSmirnov\AppData\Local\Temp\untitled.png"/>
          <p:cNvPicPr>
            <a:picLocks noChangeAspect="1" noChangeArrowheads="1"/>
          </p:cNvPicPr>
          <p:nvPr/>
        </p:nvPicPr>
        <p:blipFill>
          <a:blip r:embed="rId8" cstate="print"/>
          <a:srcRect/>
          <a:stretch>
            <a:fillRect/>
          </a:stretch>
        </p:blipFill>
        <p:spPr bwMode="auto">
          <a:xfrm>
            <a:off x="77059" y="3232933"/>
            <a:ext cx="1047976" cy="1436969"/>
          </a:xfrm>
          <a:prstGeom prst="rect">
            <a:avLst/>
          </a:prstGeom>
          <a:ln>
            <a:noFill/>
          </a:ln>
          <a:effectLst>
            <a:outerShdw blurRad="292100" dist="139700" dir="2700000" algn="tl" rotWithShape="0">
              <a:srgbClr val="333333">
                <a:alpha val="65000"/>
              </a:srgbClr>
            </a:outerShdw>
          </a:effectLst>
          <a:extLst/>
        </p:spPr>
      </p:pic>
      <p:pic>
        <p:nvPicPr>
          <p:cNvPr id="29" name="Picture 8" descr="C:\Users\YSmirnov\AppData\Local\Temp\untitled.png"/>
          <p:cNvPicPr>
            <a:picLocks noChangeAspect="1" noChangeArrowheads="1"/>
          </p:cNvPicPr>
          <p:nvPr/>
        </p:nvPicPr>
        <p:blipFill>
          <a:blip r:embed="rId9" cstate="print"/>
          <a:srcRect/>
          <a:stretch>
            <a:fillRect/>
          </a:stretch>
        </p:blipFill>
        <p:spPr bwMode="auto">
          <a:xfrm>
            <a:off x="1204087" y="3232933"/>
            <a:ext cx="1053406" cy="1436969"/>
          </a:xfrm>
          <a:prstGeom prst="rect">
            <a:avLst/>
          </a:prstGeom>
          <a:ln>
            <a:noFill/>
          </a:ln>
          <a:effectLst>
            <a:outerShdw blurRad="292100" dist="139700" dir="2700000" algn="tl" rotWithShape="0">
              <a:srgbClr val="333333">
                <a:alpha val="65000"/>
              </a:srgbClr>
            </a:outerShdw>
          </a:effectLst>
          <a:extLst/>
        </p:spPr>
      </p:pic>
      <p:pic>
        <p:nvPicPr>
          <p:cNvPr id="32" name="Picture 9" descr="C:\Users\YSmirnov\AppData\Local\Temp\untitled.png"/>
          <p:cNvPicPr>
            <a:picLocks noChangeAspect="1" noChangeArrowheads="1"/>
          </p:cNvPicPr>
          <p:nvPr/>
        </p:nvPicPr>
        <p:blipFill>
          <a:blip r:embed="rId10" cstate="print"/>
          <a:srcRect/>
          <a:stretch>
            <a:fillRect/>
          </a:stretch>
        </p:blipFill>
        <p:spPr bwMode="auto">
          <a:xfrm>
            <a:off x="2295249" y="3232933"/>
            <a:ext cx="1045261" cy="1436969"/>
          </a:xfrm>
          <a:prstGeom prst="rect">
            <a:avLst/>
          </a:prstGeom>
          <a:ln>
            <a:noFill/>
          </a:ln>
          <a:effectLst>
            <a:outerShdw blurRad="292100" dist="139700" dir="2700000" algn="tl" rotWithShape="0">
              <a:srgbClr val="333333">
                <a:alpha val="65000"/>
              </a:srgbClr>
            </a:outerShdw>
          </a:effectLst>
          <a:extLst/>
        </p:spPr>
      </p:pic>
      <p:pic>
        <p:nvPicPr>
          <p:cNvPr id="33" name="Рисунок 32"/>
          <p:cNvPicPr>
            <a:picLocks noChangeAspect="1"/>
          </p:cNvPicPr>
          <p:nvPr/>
        </p:nvPicPr>
        <p:blipFill>
          <a:blip r:embed="rId11" cstate="print"/>
          <a:stretch>
            <a:fillRect/>
          </a:stretch>
        </p:blipFill>
        <p:spPr>
          <a:xfrm>
            <a:off x="6227874" y="1665343"/>
            <a:ext cx="1053406" cy="1436969"/>
          </a:xfrm>
          <a:prstGeom prst="rect">
            <a:avLst/>
          </a:prstGeom>
          <a:ln>
            <a:noFill/>
          </a:ln>
          <a:effectLst>
            <a:outerShdw blurRad="292100" dist="139700" dir="2700000" algn="tl" rotWithShape="0">
              <a:srgbClr val="333333">
                <a:alpha val="65000"/>
              </a:srgbClr>
            </a:outerShdw>
          </a:effectLst>
        </p:spPr>
      </p:pic>
      <p:pic>
        <p:nvPicPr>
          <p:cNvPr id="34" name="Рисунок 33"/>
          <p:cNvPicPr>
            <a:picLocks noChangeAspect="1"/>
          </p:cNvPicPr>
          <p:nvPr/>
        </p:nvPicPr>
        <p:blipFill>
          <a:blip r:embed="rId12" cstate="print"/>
          <a:stretch>
            <a:fillRect/>
          </a:stretch>
        </p:blipFill>
        <p:spPr>
          <a:xfrm>
            <a:off x="7456651" y="1665343"/>
            <a:ext cx="1054763" cy="1436969"/>
          </a:xfrm>
          <a:prstGeom prst="rect">
            <a:avLst/>
          </a:prstGeom>
          <a:ln>
            <a:noFill/>
          </a:ln>
          <a:effectLst>
            <a:outerShdw blurRad="292100" dist="139700" dir="2700000" algn="tl" rotWithShape="0">
              <a:srgbClr val="333333">
                <a:alpha val="65000"/>
              </a:srgbClr>
            </a:outerShdw>
          </a:effectLst>
        </p:spPr>
      </p:pic>
      <p:pic>
        <p:nvPicPr>
          <p:cNvPr id="35" name="Picture 2" descr="C:\Users\YSmirnov\Desktop\Attachment.jpg"/>
          <p:cNvPicPr>
            <a:picLocks noChangeAspect="1" noChangeArrowheads="1"/>
          </p:cNvPicPr>
          <p:nvPr/>
        </p:nvPicPr>
        <p:blipFill>
          <a:blip r:embed="rId13" cstate="print"/>
          <a:srcRect l="4571"/>
          <a:stretch>
            <a:fillRect/>
          </a:stretch>
        </p:blipFill>
        <p:spPr bwMode="auto">
          <a:xfrm>
            <a:off x="5741916" y="3232933"/>
            <a:ext cx="1009967" cy="1436969"/>
          </a:xfrm>
          <a:prstGeom prst="rect">
            <a:avLst/>
          </a:prstGeom>
          <a:ln>
            <a:noFill/>
          </a:ln>
          <a:effectLst>
            <a:outerShdw blurRad="292100" dist="139700" dir="2700000" algn="tl" rotWithShape="0">
              <a:srgbClr val="333333">
                <a:alpha val="65000"/>
              </a:srgbClr>
            </a:outerShdw>
          </a:effectLst>
        </p:spPr>
      </p:pic>
      <p:pic>
        <p:nvPicPr>
          <p:cNvPr id="36" name="Picture 10" descr="http://catalog.prosv.ru/images/big/9ef50784-7f39-11e3-8221-0050569c0d55.jpg"/>
          <p:cNvPicPr>
            <a:picLocks noChangeAspect="1" noChangeArrowheads="1"/>
          </p:cNvPicPr>
          <p:nvPr/>
        </p:nvPicPr>
        <p:blipFill>
          <a:blip r:embed="rId14" cstate="print"/>
          <a:srcRect/>
          <a:stretch>
            <a:fillRect/>
          </a:stretch>
        </p:blipFill>
        <p:spPr bwMode="auto">
          <a:xfrm>
            <a:off x="6788684" y="3232933"/>
            <a:ext cx="1045261" cy="1429770"/>
          </a:xfrm>
          <a:prstGeom prst="rect">
            <a:avLst/>
          </a:prstGeom>
          <a:ln>
            <a:noFill/>
          </a:ln>
          <a:effectLst>
            <a:outerShdw blurRad="292100" dist="139700" dir="2700000" algn="tl" rotWithShape="0">
              <a:srgbClr val="333333">
                <a:alpha val="65000"/>
              </a:srgbClr>
            </a:outerShdw>
          </a:effectLst>
          <a:extLst/>
        </p:spPr>
      </p:pic>
      <p:pic>
        <p:nvPicPr>
          <p:cNvPr id="37" name="Picture 1" descr="Y:\Мои файлы\ОБЛОЖКИ\SPOTLIGHT\5\sp5-9_topics_coverGIA.jpg"/>
          <p:cNvPicPr>
            <a:picLocks noChangeAspect="1" noChangeArrowheads="1"/>
          </p:cNvPicPr>
          <p:nvPr/>
        </p:nvPicPr>
        <p:blipFill>
          <a:blip r:embed="rId15" cstate="print"/>
          <a:srcRect/>
          <a:stretch>
            <a:fillRect/>
          </a:stretch>
        </p:blipFill>
        <p:spPr bwMode="auto">
          <a:xfrm>
            <a:off x="3729004" y="2072527"/>
            <a:ext cx="1667519" cy="2270822"/>
          </a:xfrm>
          <a:prstGeom prst="rect">
            <a:avLst/>
          </a:prstGeom>
          <a:ln>
            <a:noFill/>
          </a:ln>
          <a:effectLst>
            <a:outerShdw blurRad="292100" dist="139700" dir="2700000" algn="tl" rotWithShape="0">
              <a:srgbClr val="333333">
                <a:alpha val="65000"/>
              </a:srgbClr>
            </a:outerShdw>
          </a:effectLst>
          <a:extLst/>
        </p:spPr>
      </p:pic>
      <p:pic>
        <p:nvPicPr>
          <p:cNvPr id="38" name="Рисунок 37"/>
          <p:cNvPicPr>
            <a:picLocks noChangeAspect="1"/>
          </p:cNvPicPr>
          <p:nvPr/>
        </p:nvPicPr>
        <p:blipFill>
          <a:blip r:embed="rId16" cstate="print"/>
          <a:stretch>
            <a:fillRect/>
          </a:stretch>
        </p:blipFill>
        <p:spPr>
          <a:xfrm>
            <a:off x="7904620" y="3232933"/>
            <a:ext cx="1039831" cy="1436969"/>
          </a:xfrm>
          <a:prstGeom prst="rect">
            <a:avLst/>
          </a:prstGeom>
          <a:ln>
            <a:noFill/>
          </a:ln>
          <a:effectLst>
            <a:outerShdw blurRad="292100" dist="139700" dir="2700000" algn="tl" rotWithShape="0">
              <a:srgbClr val="333333">
                <a:alpha val="65000"/>
              </a:srgbClr>
            </a:outerShdw>
          </a:effectLst>
        </p:spPr>
      </p:pic>
      <p:sp>
        <p:nvSpPr>
          <p:cNvPr id="39" name="Прямоугольник 9"/>
          <p:cNvSpPr>
            <a:spLocks noChangeArrowheads="1"/>
          </p:cNvSpPr>
          <p:nvPr/>
        </p:nvSpPr>
        <p:spPr bwMode="auto">
          <a:xfrm>
            <a:off x="446506" y="1028043"/>
            <a:ext cx="5972730" cy="572259"/>
          </a:xfrm>
          <a:prstGeom prst="rect">
            <a:avLst/>
          </a:prstGeom>
          <a:noFill/>
          <a:ln w="9525">
            <a:noFill/>
            <a:miter lim="800000"/>
            <a:headEnd/>
            <a:tailEnd/>
          </a:ln>
        </p:spPr>
        <p:txBody>
          <a:bodyPr wrap="square" lIns="80147" tIns="40074" rIns="80147" bIns="40074">
            <a:spAutoFit/>
          </a:bodyPr>
          <a:lstStyle/>
          <a:p>
            <a:pPr>
              <a:buFont typeface="Arial" pitchFamily="34" charset="0"/>
              <a:buChar char="•"/>
            </a:pPr>
            <a:r>
              <a:rPr lang="ru-RU" sz="3100" dirty="0">
                <a:latin typeface="+mj-lt"/>
              </a:rPr>
              <a:t> Зачем?</a:t>
            </a:r>
            <a:endParaRPr lang="en-US" sz="3100" dirty="0">
              <a:latin typeface="+mj-lt"/>
            </a:endParaRPr>
          </a:p>
        </p:txBody>
      </p:sp>
    </p:spTree>
    <p:extLst>
      <p:ext uri="{BB962C8B-B14F-4D97-AF65-F5344CB8AC3E}">
        <p14:creationId xmlns="" xmlns:p14="http://schemas.microsoft.com/office/powerpoint/2010/main" val="3451621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a:blip r:embed="rId2" cstate="print"/>
          <a:stretch>
            <a:fillRect/>
          </a:stretch>
        </p:blipFill>
        <p:spPr>
          <a:xfrm>
            <a:off x="3833106" y="4412890"/>
            <a:ext cx="1142392" cy="1698793"/>
          </a:xfrm>
          <a:prstGeom prst="rect">
            <a:avLst/>
          </a:prstGeom>
          <a:ln>
            <a:noFill/>
          </a:ln>
          <a:effectLst>
            <a:outerShdw blurRad="292100" dist="139700" dir="2700000" algn="tl" rotWithShape="0">
              <a:srgbClr val="333333">
                <a:alpha val="65000"/>
              </a:srgbClr>
            </a:outerShdw>
          </a:effectLst>
        </p:spPr>
      </p:pic>
      <p:pic>
        <p:nvPicPr>
          <p:cNvPr id="33" name="Рисунок 32"/>
          <p:cNvPicPr>
            <a:picLocks noChangeAspect="1"/>
          </p:cNvPicPr>
          <p:nvPr/>
        </p:nvPicPr>
        <p:blipFill>
          <a:blip r:embed="rId3" cstate="print"/>
          <a:stretch>
            <a:fillRect/>
          </a:stretch>
        </p:blipFill>
        <p:spPr>
          <a:xfrm>
            <a:off x="2601616" y="4408660"/>
            <a:ext cx="1093509" cy="1698076"/>
          </a:xfrm>
          <a:prstGeom prst="rect">
            <a:avLst/>
          </a:prstGeom>
          <a:ln>
            <a:noFill/>
          </a:ln>
          <a:effectLst>
            <a:outerShdw blurRad="292100" dist="139700" dir="2700000" algn="tl" rotWithShape="0">
              <a:srgbClr val="333333">
                <a:alpha val="65000"/>
              </a:srgbClr>
            </a:outerShdw>
          </a:effectLst>
        </p:spPr>
      </p:pic>
      <p:pic>
        <p:nvPicPr>
          <p:cNvPr id="34" name="Рисунок 33"/>
          <p:cNvPicPr>
            <a:picLocks noChangeAspect="1"/>
          </p:cNvPicPr>
          <p:nvPr/>
        </p:nvPicPr>
        <p:blipFill>
          <a:blip r:embed="rId4" cstate="print"/>
          <a:stretch>
            <a:fillRect/>
          </a:stretch>
        </p:blipFill>
        <p:spPr>
          <a:xfrm>
            <a:off x="3894680" y="2524729"/>
            <a:ext cx="1107705" cy="1707661"/>
          </a:xfrm>
          <a:prstGeom prst="rect">
            <a:avLst/>
          </a:prstGeom>
          <a:ln>
            <a:noFill/>
          </a:ln>
          <a:effectLst>
            <a:outerShdw blurRad="292100" dist="139700" dir="2700000" algn="tl" rotWithShape="0">
              <a:srgbClr val="333333">
                <a:alpha val="65000"/>
              </a:srgbClr>
            </a:outerShdw>
          </a:effectLst>
        </p:spPr>
      </p:pic>
      <p:pic>
        <p:nvPicPr>
          <p:cNvPr id="35" name="Рисунок 34"/>
          <p:cNvPicPr>
            <a:picLocks noChangeAspect="1"/>
          </p:cNvPicPr>
          <p:nvPr/>
        </p:nvPicPr>
        <p:blipFill>
          <a:blip r:embed="rId5" cstate="print"/>
          <a:stretch>
            <a:fillRect/>
          </a:stretch>
        </p:blipFill>
        <p:spPr>
          <a:xfrm>
            <a:off x="5126171" y="4408659"/>
            <a:ext cx="1140652" cy="1698076"/>
          </a:xfrm>
          <a:prstGeom prst="rect">
            <a:avLst/>
          </a:prstGeom>
          <a:ln>
            <a:noFill/>
          </a:ln>
          <a:effectLst>
            <a:outerShdw blurRad="292100" dist="139700" dir="2700000" algn="tl" rotWithShape="0">
              <a:srgbClr val="333333">
                <a:alpha val="65000"/>
              </a:srgbClr>
            </a:outerShdw>
          </a:effectLst>
        </p:spPr>
      </p:pic>
      <p:pic>
        <p:nvPicPr>
          <p:cNvPr id="37" name="Рисунок 8"/>
          <p:cNvPicPr>
            <a:picLocks noChangeAspect="1" noChangeArrowheads="1"/>
          </p:cNvPicPr>
          <p:nvPr/>
        </p:nvPicPr>
        <p:blipFill>
          <a:blip r:embed="rId6" cstate="print"/>
          <a:srcRect/>
          <a:stretch>
            <a:fillRect/>
          </a:stretch>
        </p:blipFill>
        <p:spPr bwMode="auto">
          <a:xfrm>
            <a:off x="2601615" y="2524729"/>
            <a:ext cx="1190511" cy="1699022"/>
          </a:xfrm>
          <a:prstGeom prst="rect">
            <a:avLst/>
          </a:prstGeom>
          <a:ln>
            <a:noFill/>
          </a:ln>
          <a:effectLst>
            <a:outerShdw blurRad="292100" dist="139700" dir="2700000" algn="tl" rotWithShape="0">
              <a:srgbClr val="333333">
                <a:alpha val="65000"/>
              </a:srgbClr>
            </a:outerShdw>
          </a:effectLst>
          <a:extLst/>
        </p:spPr>
      </p:pic>
      <p:pic>
        <p:nvPicPr>
          <p:cNvPr id="38" name="Picture 2"/>
          <p:cNvPicPr>
            <a:picLocks noChangeAspect="1" noChangeArrowheads="1"/>
          </p:cNvPicPr>
          <p:nvPr/>
        </p:nvPicPr>
        <p:blipFill>
          <a:blip r:embed="rId7" cstate="print"/>
          <a:srcRect/>
          <a:stretch>
            <a:fillRect/>
          </a:stretch>
        </p:blipFill>
        <p:spPr bwMode="auto">
          <a:xfrm>
            <a:off x="1246975" y="2514651"/>
            <a:ext cx="1217661" cy="1723498"/>
          </a:xfrm>
          <a:prstGeom prst="rect">
            <a:avLst/>
          </a:prstGeom>
          <a:ln>
            <a:noFill/>
          </a:ln>
          <a:effectLst>
            <a:outerShdw blurRad="292100" dist="139700" dir="2700000" algn="tl" rotWithShape="0">
              <a:srgbClr val="333333">
                <a:alpha val="65000"/>
              </a:srgbClr>
            </a:outerShdw>
          </a:effectLst>
        </p:spPr>
      </p:pic>
      <p:pic>
        <p:nvPicPr>
          <p:cNvPr id="73730" name="Picture 2" descr="http://catalog.prosv.ru/images/big/d427089c-9807-11e5-9225-0050569c7d18.jpg"/>
          <p:cNvPicPr>
            <a:picLocks noChangeAspect="1" noChangeArrowheads="1"/>
          </p:cNvPicPr>
          <p:nvPr/>
        </p:nvPicPr>
        <p:blipFill>
          <a:blip r:embed="rId8" cstate="print"/>
          <a:srcRect/>
          <a:stretch>
            <a:fillRect/>
          </a:stretch>
        </p:blipFill>
        <p:spPr bwMode="auto">
          <a:xfrm>
            <a:off x="5126171" y="2530489"/>
            <a:ext cx="1189154" cy="1697582"/>
          </a:xfrm>
          <a:prstGeom prst="rect">
            <a:avLst/>
          </a:prstGeom>
          <a:ln>
            <a:noFill/>
          </a:ln>
          <a:effectLst>
            <a:outerShdw blurRad="292100" dist="139700" dir="2700000" algn="tl" rotWithShape="0">
              <a:srgbClr val="333333">
                <a:alpha val="65000"/>
              </a:srgbClr>
            </a:outerShdw>
          </a:effectLst>
        </p:spPr>
      </p:pic>
      <p:pic>
        <p:nvPicPr>
          <p:cNvPr id="73732" name="Picture 4" descr="http://catalog.prosv.ru/images/big/8bdda470-84b3-11e6-80e0-0050569c7d18.jpg"/>
          <p:cNvPicPr>
            <a:picLocks noChangeAspect="1" noChangeArrowheads="1"/>
          </p:cNvPicPr>
          <p:nvPr/>
        </p:nvPicPr>
        <p:blipFill>
          <a:blip r:embed="rId9" cstate="print"/>
          <a:srcRect/>
          <a:stretch>
            <a:fillRect/>
          </a:stretch>
        </p:blipFill>
        <p:spPr bwMode="auto">
          <a:xfrm>
            <a:off x="1278452" y="4408660"/>
            <a:ext cx="1200014" cy="1697582"/>
          </a:xfrm>
          <a:prstGeom prst="rect">
            <a:avLst/>
          </a:prstGeom>
          <a:ln>
            <a:noFill/>
          </a:ln>
          <a:effectLst>
            <a:outerShdw blurRad="292100" dist="139700" dir="2700000" algn="tl" rotWithShape="0">
              <a:srgbClr val="333333">
                <a:alpha val="65000"/>
              </a:srgbClr>
            </a:outerShdw>
          </a:effectLst>
        </p:spPr>
      </p:pic>
      <p:sp>
        <p:nvSpPr>
          <p:cNvPr id="19" name="Заголовок 1"/>
          <p:cNvSpPr txBox="1">
            <a:spLocks/>
          </p:cNvSpPr>
          <p:nvPr/>
        </p:nvSpPr>
        <p:spPr>
          <a:xfrm>
            <a:off x="0" y="0"/>
            <a:ext cx="9130050" cy="732883"/>
          </a:xfrm>
          <a:prstGeom prst="rect">
            <a:avLst/>
          </a:prstGeom>
          <a:solidFill>
            <a:srgbClr val="0070C0"/>
          </a:solidFill>
          <a:ln w="50800" cmpd="sng">
            <a:solidFill>
              <a:srgbClr val="FFFFFF"/>
            </a:solidFill>
          </a:ln>
        </p:spPr>
        <p:txBody>
          <a:bodyPr lIns="80147" tIns="40074" rIns="80147" bIns="40074"/>
          <a:lstStyle>
            <a:lvl1pPr algn="ctr" defTabSz="1008063" rtl="0" eaLnBrk="0" fontAlgn="base" hangingPunct="0">
              <a:spcBef>
                <a:spcPct val="0"/>
              </a:spcBef>
              <a:spcAft>
                <a:spcPct val="0"/>
              </a:spcAft>
              <a:defRPr sz="4400" kern="1200">
                <a:solidFill>
                  <a:srgbClr val="FF0000"/>
                </a:solidFill>
                <a:latin typeface="Trebuchet MS" pitchFamily="34" charset="0"/>
                <a:ea typeface="+mj-ea"/>
                <a:cs typeface="+mj-cs"/>
              </a:defRPr>
            </a:lvl1pPr>
            <a:lvl2pPr algn="ctr" defTabSz="1008063" rtl="0" eaLnBrk="0" fontAlgn="base" hangingPunct="0">
              <a:spcBef>
                <a:spcPct val="0"/>
              </a:spcBef>
              <a:spcAft>
                <a:spcPct val="0"/>
              </a:spcAft>
              <a:defRPr sz="4400">
                <a:solidFill>
                  <a:srgbClr val="FF0000"/>
                </a:solidFill>
                <a:latin typeface="Trebuchet MS" panose="020B0603020202020204" pitchFamily="34" charset="0"/>
              </a:defRPr>
            </a:lvl2pPr>
            <a:lvl3pPr algn="ctr" defTabSz="1008063" rtl="0" eaLnBrk="0" fontAlgn="base" hangingPunct="0">
              <a:spcBef>
                <a:spcPct val="0"/>
              </a:spcBef>
              <a:spcAft>
                <a:spcPct val="0"/>
              </a:spcAft>
              <a:defRPr sz="4400">
                <a:solidFill>
                  <a:srgbClr val="FF0000"/>
                </a:solidFill>
                <a:latin typeface="Trebuchet MS" panose="020B0603020202020204" pitchFamily="34" charset="0"/>
              </a:defRPr>
            </a:lvl3pPr>
            <a:lvl4pPr algn="ctr" defTabSz="1008063" rtl="0" eaLnBrk="0" fontAlgn="base" hangingPunct="0">
              <a:spcBef>
                <a:spcPct val="0"/>
              </a:spcBef>
              <a:spcAft>
                <a:spcPct val="0"/>
              </a:spcAft>
              <a:defRPr sz="4400">
                <a:solidFill>
                  <a:srgbClr val="FF0000"/>
                </a:solidFill>
                <a:latin typeface="Trebuchet MS" panose="020B0603020202020204" pitchFamily="34" charset="0"/>
              </a:defRPr>
            </a:lvl4pPr>
            <a:lvl5pPr algn="ctr" defTabSz="1008063" rtl="0" eaLnBrk="0" fontAlgn="base" hangingPunct="0">
              <a:spcBef>
                <a:spcPct val="0"/>
              </a:spcBef>
              <a:spcAft>
                <a:spcPct val="0"/>
              </a:spcAft>
              <a:defRPr sz="4400">
                <a:solidFill>
                  <a:srgbClr val="FF0000"/>
                </a:solidFill>
                <a:latin typeface="Trebuchet MS" panose="020B0603020202020204" pitchFamily="34" charset="0"/>
              </a:defRPr>
            </a:lvl5pPr>
            <a:lvl6pPr marL="457200" algn="ctr" defTabSz="1008063" rtl="0" fontAlgn="base">
              <a:spcBef>
                <a:spcPct val="0"/>
              </a:spcBef>
              <a:spcAft>
                <a:spcPct val="0"/>
              </a:spcAft>
              <a:defRPr sz="4400">
                <a:solidFill>
                  <a:srgbClr val="FF0000"/>
                </a:solidFill>
                <a:latin typeface="Trebuchet MS" panose="020B0603020202020204" pitchFamily="34" charset="0"/>
              </a:defRPr>
            </a:lvl6pPr>
            <a:lvl7pPr marL="914400" algn="ctr" defTabSz="1008063" rtl="0" fontAlgn="base">
              <a:spcBef>
                <a:spcPct val="0"/>
              </a:spcBef>
              <a:spcAft>
                <a:spcPct val="0"/>
              </a:spcAft>
              <a:defRPr sz="4400">
                <a:solidFill>
                  <a:srgbClr val="FF0000"/>
                </a:solidFill>
                <a:latin typeface="Trebuchet MS" panose="020B0603020202020204" pitchFamily="34" charset="0"/>
              </a:defRPr>
            </a:lvl7pPr>
            <a:lvl8pPr marL="1371600" algn="ctr" defTabSz="1008063" rtl="0" fontAlgn="base">
              <a:spcBef>
                <a:spcPct val="0"/>
              </a:spcBef>
              <a:spcAft>
                <a:spcPct val="0"/>
              </a:spcAft>
              <a:defRPr sz="4400">
                <a:solidFill>
                  <a:srgbClr val="FF0000"/>
                </a:solidFill>
                <a:latin typeface="Trebuchet MS" panose="020B0603020202020204" pitchFamily="34" charset="0"/>
              </a:defRPr>
            </a:lvl8pPr>
            <a:lvl9pPr marL="1828800" algn="ctr" defTabSz="1008063" rtl="0" fontAlgn="base">
              <a:spcBef>
                <a:spcPct val="0"/>
              </a:spcBef>
              <a:spcAft>
                <a:spcPct val="0"/>
              </a:spcAft>
              <a:defRPr sz="4400">
                <a:solidFill>
                  <a:srgbClr val="FF0000"/>
                </a:solidFill>
                <a:latin typeface="Trebuchet MS" panose="020B0603020202020204" pitchFamily="34" charset="0"/>
              </a:defRPr>
            </a:lvl9pPr>
          </a:lstStyle>
          <a:p>
            <a:pPr defTabSz="883622" eaLnBrk="1" fontAlgn="auto" hangingPunct="1">
              <a:spcAft>
                <a:spcPts val="0"/>
              </a:spcAft>
              <a:defRPr/>
            </a:pPr>
            <a:endParaRPr lang="de-DE" dirty="0"/>
          </a:p>
        </p:txBody>
      </p:sp>
      <p:sp>
        <p:nvSpPr>
          <p:cNvPr id="14" name="Подзаголовок 4"/>
          <p:cNvSpPr>
            <a:spLocks/>
          </p:cNvSpPr>
          <p:nvPr/>
        </p:nvSpPr>
        <p:spPr bwMode="auto">
          <a:xfrm>
            <a:off x="0" y="-29556"/>
            <a:ext cx="9144000" cy="721364"/>
          </a:xfrm>
          <a:prstGeom prst="rect">
            <a:avLst/>
          </a:prstGeom>
          <a:noFill/>
          <a:ln>
            <a:noFill/>
          </a:ln>
          <a:extLst/>
        </p:spPr>
        <p:txBody>
          <a:bodyPr lIns="80147" tIns="40074" rIns="80147" bIns="4007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580"/>
              </a:spcBef>
              <a:buClr>
                <a:schemeClr val="accent2"/>
              </a:buClr>
              <a:buSzPct val="85000"/>
              <a:buNone/>
              <a:defRPr/>
            </a:pPr>
            <a:r>
              <a:rPr lang="ru-RU" altLang="ru-RU" sz="3500" dirty="0">
                <a:solidFill>
                  <a:schemeClr val="bg1"/>
                </a:solidFill>
                <a:latin typeface="Impact" panose="020B0806030902050204" pitchFamily="34" charset="0"/>
                <a:ea typeface="+mj-ea"/>
                <a:cs typeface="+mj-cs"/>
              </a:rPr>
              <a:t>ПОДГОТОВКА К ГОСУДАРСТВЕННЫМ ЭКЗАМЕНАМ</a:t>
            </a:r>
          </a:p>
        </p:txBody>
      </p:sp>
      <p:sp>
        <p:nvSpPr>
          <p:cNvPr id="17" name="Прямоугольник 9"/>
          <p:cNvSpPr>
            <a:spLocks noChangeArrowheads="1"/>
          </p:cNvSpPr>
          <p:nvPr/>
        </p:nvSpPr>
        <p:spPr bwMode="auto">
          <a:xfrm>
            <a:off x="214283" y="844803"/>
            <a:ext cx="8791084" cy="1604425"/>
          </a:xfrm>
          <a:prstGeom prst="rect">
            <a:avLst/>
          </a:prstGeom>
          <a:noFill/>
          <a:ln w="9525">
            <a:noFill/>
            <a:miter lim="800000"/>
            <a:headEnd/>
            <a:tailEnd/>
          </a:ln>
        </p:spPr>
        <p:txBody>
          <a:bodyPr wrap="square" lIns="80147" tIns="40074" rIns="80147" bIns="40074">
            <a:spAutoFit/>
          </a:bodyPr>
          <a:lstStyle/>
          <a:p>
            <a:pPr>
              <a:lnSpc>
                <a:spcPct val="150000"/>
              </a:lnSpc>
              <a:buFont typeface="Arial" pitchFamily="34" charset="0"/>
              <a:buChar char="•"/>
            </a:pPr>
            <a:r>
              <a:rPr lang="ru-RU" sz="2200" dirty="0">
                <a:latin typeface="+mj-lt"/>
              </a:rPr>
              <a:t> Для учащихся с разным уровнем владения английским языком</a:t>
            </a:r>
          </a:p>
          <a:p>
            <a:pPr>
              <a:lnSpc>
                <a:spcPct val="150000"/>
              </a:lnSpc>
              <a:buFont typeface="Arial" pitchFamily="34" charset="0"/>
              <a:buChar char="•"/>
            </a:pPr>
            <a:r>
              <a:rPr lang="ru-RU" sz="2200" dirty="0">
                <a:latin typeface="+mj-lt"/>
              </a:rPr>
              <a:t> Точечная подготовка к каждому разделу экзамена</a:t>
            </a:r>
            <a:endParaRPr lang="en-US" sz="2200" dirty="0">
              <a:latin typeface="+mj-lt"/>
            </a:endParaRPr>
          </a:p>
          <a:p>
            <a:pPr>
              <a:lnSpc>
                <a:spcPct val="150000"/>
              </a:lnSpc>
              <a:buFont typeface="Arial" pitchFamily="34" charset="0"/>
              <a:buChar char="•"/>
            </a:pPr>
            <a:r>
              <a:rPr lang="en-US" sz="2200" dirty="0">
                <a:latin typeface="+mj-lt"/>
              </a:rPr>
              <a:t> </a:t>
            </a:r>
            <a:r>
              <a:rPr lang="ru-RU" sz="2200" dirty="0">
                <a:latin typeface="+mj-lt"/>
              </a:rPr>
              <a:t>Бесплатные интернет-ресурсы (электронные </a:t>
            </a:r>
            <a:r>
              <a:rPr lang="ru-RU" sz="2200" dirty="0" smtClean="0">
                <a:latin typeface="+mj-lt"/>
              </a:rPr>
              <a:t>тренажеры,</a:t>
            </a:r>
            <a:r>
              <a:rPr lang="en-US" sz="2200" dirty="0" smtClean="0">
                <a:latin typeface="+mj-lt"/>
              </a:rPr>
              <a:t> </a:t>
            </a:r>
            <a:r>
              <a:rPr lang="ru-RU" sz="2200" dirty="0" err="1" smtClean="0">
                <a:latin typeface="+mj-lt"/>
              </a:rPr>
              <a:t>аудиокурсы</a:t>
            </a:r>
            <a:r>
              <a:rPr lang="ru-RU" sz="2200" dirty="0">
                <a:latin typeface="+mj-lt"/>
              </a:rPr>
              <a:t>)</a:t>
            </a:r>
            <a:endParaRPr lang="en-US" sz="2200" dirty="0">
              <a:latin typeface="+mj-lt"/>
            </a:endParaRPr>
          </a:p>
        </p:txBody>
      </p:sp>
      <p:pic>
        <p:nvPicPr>
          <p:cNvPr id="18434" name="Picture 2" descr="http://catalog.prosv.ru/images/big/5e41746b-50be-11e6-bdf0-0050569c7d18.jpg"/>
          <p:cNvPicPr>
            <a:picLocks noChangeAspect="1" noChangeArrowheads="1"/>
          </p:cNvPicPr>
          <p:nvPr/>
        </p:nvPicPr>
        <p:blipFill>
          <a:blip r:embed="rId10" cstate="print"/>
          <a:srcRect/>
          <a:stretch>
            <a:fillRect/>
          </a:stretch>
        </p:blipFill>
        <p:spPr bwMode="auto">
          <a:xfrm>
            <a:off x="6727109" y="3037136"/>
            <a:ext cx="1908811" cy="27153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710014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sz="4900" dirty="0" smtClean="0"/>
              <a:t>Обучение в сотрудничестве</a:t>
            </a:r>
            <a:endParaRPr lang="ru-RU" sz="4900" dirty="0"/>
          </a:p>
        </p:txBody>
      </p:sp>
    </p:spTree>
    <p:extLst>
      <p:ext uri="{BB962C8B-B14F-4D97-AF65-F5344CB8AC3E}">
        <p14:creationId xmlns="" xmlns:p14="http://schemas.microsoft.com/office/powerpoint/2010/main" val="3853195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1.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226175"/>
            <a:ext cx="91440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5603" name="Shape 520"/>
          <p:cNvSpPr>
            <a:spLocks noGrp="1"/>
          </p:cNvSpPr>
          <p:nvPr>
            <p:ph type="title"/>
          </p:nvPr>
        </p:nvSpPr>
        <p:spPr>
          <a:xfrm>
            <a:off x="382588" y="152400"/>
            <a:ext cx="8378825" cy="1162050"/>
          </a:xfrm>
        </p:spPr>
        <p:txBody>
          <a:bodyPr anchor="ctr"/>
          <a:lstStyle/>
          <a:p>
            <a:pPr algn="ctr" defTabSz="1260475"/>
            <a:r>
              <a:rPr lang="ru-RU" altLang="ru-RU" sz="3800" b="0" smtClean="0">
                <a:solidFill>
                  <a:srgbClr val="FFFFFF"/>
                </a:solidFill>
                <a:latin typeface="Impact" pitchFamily="34" charset="0"/>
                <a:ea typeface="Helvetica Neue Black Condensed"/>
                <a:cs typeface="Helvetica Neue Black Condensed"/>
                <a:sym typeface="Helvetica Neue Black Condensed"/>
              </a:rPr>
              <a:t>Английский язык</a:t>
            </a:r>
          </a:p>
        </p:txBody>
      </p:sp>
      <p:sp>
        <p:nvSpPr>
          <p:cNvPr id="25604" name="Прямоугольник 26"/>
          <p:cNvSpPr>
            <a:spLocks noChangeArrowheads="1"/>
          </p:cNvSpPr>
          <p:nvPr/>
        </p:nvSpPr>
        <p:spPr bwMode="auto">
          <a:xfrm>
            <a:off x="2909888" y="1517650"/>
            <a:ext cx="6181725"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19" tIns="40060" rIns="80119" bIns="40060">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sz="1800" b="1" dirty="0">
                <a:solidFill>
                  <a:srgbClr val="FF0000"/>
                </a:solidFill>
                <a:latin typeface="Trebuchet MS" pitchFamily="34" charset="0"/>
              </a:rPr>
              <a:t>Абросимова Л. С., </a:t>
            </a:r>
            <a:r>
              <a:rPr lang="ru-RU" altLang="ru-RU" sz="1800" b="1" dirty="0" err="1">
                <a:solidFill>
                  <a:srgbClr val="FF0000"/>
                </a:solidFill>
                <a:latin typeface="Trebuchet MS" pitchFamily="34" charset="0"/>
              </a:rPr>
              <a:t>Долгопольская</a:t>
            </a:r>
            <a:r>
              <a:rPr lang="ru-RU" altLang="ru-RU" sz="1800" b="1" dirty="0">
                <a:solidFill>
                  <a:srgbClr val="FF0000"/>
                </a:solidFill>
                <a:latin typeface="Trebuchet MS" pitchFamily="34" charset="0"/>
              </a:rPr>
              <a:t> И. Б., Дули Д., Эванс В.</a:t>
            </a:r>
          </a:p>
        </p:txBody>
      </p:sp>
      <p:sp>
        <p:nvSpPr>
          <p:cNvPr id="2" name="Прямоугольник 1"/>
          <p:cNvSpPr/>
          <p:nvPr/>
        </p:nvSpPr>
        <p:spPr>
          <a:xfrm>
            <a:off x="2771775" y="2263775"/>
            <a:ext cx="6299200" cy="3767138"/>
          </a:xfrm>
          <a:prstGeom prst="rect">
            <a:avLst/>
          </a:prstGeom>
        </p:spPr>
        <p:txBody>
          <a:bodyPr lIns="80119" tIns="40060" rIns="80119" bIns="40060">
            <a:spAutoFit/>
          </a:bodyPr>
          <a:lstStyle/>
          <a:p>
            <a:pPr>
              <a:buFont typeface="Wingdings" pitchFamily="2" charset="2"/>
              <a:buChar char="Ø"/>
              <a:defRPr/>
            </a:pPr>
            <a:r>
              <a:rPr lang="en-US" sz="2100" dirty="0">
                <a:solidFill>
                  <a:schemeClr val="accent1">
                    <a:lumMod val="75000"/>
                  </a:schemeClr>
                </a:solidFill>
                <a:latin typeface="Arial Narrow" panose="020B0606020202030204" pitchFamily="34" charset="0"/>
              </a:rPr>
              <a:t> </a:t>
            </a:r>
            <a:r>
              <a:rPr lang="ru-RU" sz="2100" dirty="0">
                <a:latin typeface="Arial Narrow" panose="020B0606020202030204" pitchFamily="34" charset="0"/>
              </a:rPr>
              <a:t>Создано при участии российских экспертов ЕГЭ;</a:t>
            </a:r>
          </a:p>
          <a:p>
            <a:pPr>
              <a:buFont typeface="Wingdings" pitchFamily="2" charset="2"/>
              <a:buChar char="Ø"/>
              <a:defRPr/>
            </a:pPr>
            <a:r>
              <a:rPr lang="en-US" sz="2100" dirty="0">
                <a:latin typeface="Arial Narrow" panose="020B0606020202030204" pitchFamily="34" charset="0"/>
              </a:rPr>
              <a:t> </a:t>
            </a:r>
            <a:r>
              <a:rPr lang="ru-RU" sz="2100" dirty="0">
                <a:latin typeface="Arial Narrow" panose="020B0606020202030204" pitchFamily="34" charset="0"/>
              </a:rPr>
              <a:t>Полностью соответствует спецификации и демоверсии экзамена;</a:t>
            </a:r>
          </a:p>
          <a:p>
            <a:pPr>
              <a:buFont typeface="Wingdings" pitchFamily="2" charset="2"/>
              <a:buChar char="Ø"/>
              <a:defRPr/>
            </a:pPr>
            <a:r>
              <a:rPr lang="en-US" sz="2100" dirty="0">
                <a:latin typeface="Arial Narrow" panose="020B0606020202030204" pitchFamily="34" charset="0"/>
              </a:rPr>
              <a:t> </a:t>
            </a:r>
            <a:r>
              <a:rPr lang="ru-RU" sz="2100" dirty="0">
                <a:latin typeface="Arial Narrow" panose="020B0606020202030204" pitchFamily="34" charset="0"/>
              </a:rPr>
              <a:t>Пошагово готовит к сдаче каждого раздела ЕГЭ;</a:t>
            </a:r>
          </a:p>
          <a:p>
            <a:pPr>
              <a:buFont typeface="Wingdings" pitchFamily="2" charset="2"/>
              <a:buChar char="Ø"/>
              <a:defRPr/>
            </a:pPr>
            <a:r>
              <a:rPr lang="en-US" sz="2100" dirty="0">
                <a:latin typeface="Arial Narrow" panose="020B0606020202030204" pitchFamily="34" charset="0"/>
              </a:rPr>
              <a:t> </a:t>
            </a:r>
            <a:r>
              <a:rPr lang="ru-RU" sz="2100" dirty="0">
                <a:latin typeface="Arial Narrow" panose="020B0606020202030204" pitchFamily="34" charset="0"/>
              </a:rPr>
              <a:t>Подходит для самостоятельной работы учащихся, занятий в классе (при работе с любым УМК) и индивидуальных занятий с репетитором; </a:t>
            </a:r>
          </a:p>
          <a:p>
            <a:pPr>
              <a:buFont typeface="Wingdings" pitchFamily="2" charset="2"/>
              <a:buChar char="Ø"/>
              <a:defRPr/>
            </a:pPr>
            <a:r>
              <a:rPr lang="en-US" sz="2100" dirty="0">
                <a:latin typeface="Arial Narrow" panose="020B0606020202030204" pitchFamily="34" charset="0"/>
              </a:rPr>
              <a:t> </a:t>
            </a:r>
            <a:r>
              <a:rPr lang="ru-RU" sz="2100" dirty="0">
                <a:latin typeface="Arial Narrow" panose="020B0606020202030204" pitchFamily="34" charset="0"/>
              </a:rPr>
              <a:t>Позволяет отработать часто встречающиеся ошибки на экзамене и повысить уровень владения английским языком в целом.</a:t>
            </a:r>
          </a:p>
          <a:p>
            <a:pPr marL="300446" indent="-300446">
              <a:defRPr/>
            </a:pPr>
            <a:r>
              <a:rPr lang="ru-RU" sz="2100" b="1" dirty="0" err="1">
                <a:latin typeface="Arial Narrow" panose="020B0606020202030204" pitchFamily="34" charset="0"/>
              </a:rPr>
              <a:t>Аудиокурс</a:t>
            </a:r>
            <a:r>
              <a:rPr lang="ru-RU" sz="2100" b="1" dirty="0">
                <a:latin typeface="Arial Narrow" panose="020B0606020202030204" pitchFamily="34" charset="0"/>
              </a:rPr>
              <a:t> на сайте </a:t>
            </a:r>
            <a:r>
              <a:rPr lang="ru-RU" sz="2100" b="1" dirty="0">
                <a:solidFill>
                  <a:srgbClr val="FF0000"/>
                </a:solidFill>
                <a:latin typeface="Arial Narrow" panose="020B0606020202030204" pitchFamily="34" charset="0"/>
              </a:rPr>
              <a:t>БЕСПЛАТНО</a:t>
            </a:r>
            <a:r>
              <a:rPr lang="ru-RU" sz="2100" b="1" dirty="0">
                <a:solidFill>
                  <a:schemeClr val="accent1">
                    <a:lumMod val="75000"/>
                  </a:schemeClr>
                </a:solidFill>
                <a:latin typeface="Arial Narrow" panose="020B0606020202030204" pitchFamily="34" charset="0"/>
              </a:rPr>
              <a:t>.</a:t>
            </a:r>
          </a:p>
        </p:txBody>
      </p:sp>
      <p:pic>
        <p:nvPicPr>
          <p:cNvPr id="13" name="Picture 3"/>
          <p:cNvPicPr>
            <a:picLocks noChangeAspect="1" noChangeArrowheads="1"/>
          </p:cNvPicPr>
          <p:nvPr/>
        </p:nvPicPr>
        <p:blipFill>
          <a:blip r:embed="rId4"/>
          <a:srcRect/>
          <a:stretch>
            <a:fillRect/>
          </a:stretch>
        </p:blipFill>
        <p:spPr bwMode="auto">
          <a:xfrm>
            <a:off x="123825" y="2098675"/>
            <a:ext cx="2354263" cy="3354388"/>
          </a:xfrm>
          <a:prstGeom prst="rect">
            <a:avLst/>
          </a:prstGeom>
          <a:ln>
            <a:noFill/>
          </a:ln>
          <a:effectLst>
            <a:outerShdw blurRad="292100" dist="139700" dir="2700000" algn="tl" rotWithShape="0">
              <a:srgbClr val="333333">
                <a:alpha val="65000"/>
              </a:srgbClr>
            </a:outerShdw>
          </a:effectLst>
        </p:spPr>
      </p:pic>
      <p:pic>
        <p:nvPicPr>
          <p:cNvPr id="25607" name="image85.pn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44700" y="1604963"/>
            <a:ext cx="647700"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5608" name="TextBox 14"/>
          <p:cNvSpPr txBox="1">
            <a:spLocks noChangeArrowheads="1"/>
          </p:cNvSpPr>
          <p:nvPr/>
        </p:nvSpPr>
        <p:spPr bwMode="auto">
          <a:xfrm>
            <a:off x="1971675" y="1773238"/>
            <a:ext cx="8001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0224" tIns="35113" rIns="70224" bIns="35113">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sz="900" b="1" dirty="0">
                <a:solidFill>
                  <a:schemeClr val="bg1"/>
                </a:solidFill>
              </a:rPr>
              <a:t>НОВИНКА</a:t>
            </a:r>
          </a:p>
          <a:p>
            <a:pPr algn="ctr" eaLnBrk="1" hangingPunct="1">
              <a:spcBef>
                <a:spcPct val="0"/>
              </a:spcBef>
              <a:buFontTx/>
              <a:buNone/>
            </a:pPr>
            <a:r>
              <a:rPr lang="ru-RU" altLang="ru-RU" sz="900" b="1" dirty="0">
                <a:solidFill>
                  <a:schemeClr val="bg1"/>
                </a:solidFill>
              </a:rPr>
              <a:t>ИЮЛЯ</a:t>
            </a:r>
          </a:p>
        </p:txBody>
      </p:sp>
      <p:grpSp>
        <p:nvGrpSpPr>
          <p:cNvPr id="25609" name="Группа 16"/>
          <p:cNvGrpSpPr>
            <a:grpSpLocks/>
          </p:cNvGrpSpPr>
          <p:nvPr/>
        </p:nvGrpSpPr>
        <p:grpSpPr bwMode="auto">
          <a:xfrm>
            <a:off x="-28575" y="474663"/>
            <a:ext cx="1768475" cy="890587"/>
            <a:chOff x="-32858" y="523447"/>
            <a:chExt cx="2067190" cy="981504"/>
          </a:xfrm>
        </p:grpSpPr>
        <p:pic>
          <p:nvPicPr>
            <p:cNvPr id="25611" name="Рисунок 18"/>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858" y="1387941"/>
              <a:ext cx="2067190" cy="117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2" name="Рисунок 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9075" y="523447"/>
              <a:ext cx="1792288"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Подзаголовок 4"/>
          <p:cNvSpPr>
            <a:spLocks/>
          </p:cNvSpPr>
          <p:nvPr/>
        </p:nvSpPr>
        <p:spPr bwMode="auto">
          <a:xfrm>
            <a:off x="600075" y="619125"/>
            <a:ext cx="8281988"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19" tIns="40060" rIns="80119" bIns="4006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ts val="580"/>
              </a:spcBef>
              <a:buClr>
                <a:schemeClr val="accent2"/>
              </a:buClr>
              <a:buSzPct val="85000"/>
              <a:buFontTx/>
              <a:buNone/>
              <a:defRPr/>
            </a:pPr>
            <a:r>
              <a:rPr lang="ru-RU" altLang="ru-RU" sz="3500" b="1" dirty="0">
                <a:solidFill>
                  <a:schemeClr val="tx2"/>
                </a:solidFill>
                <a:latin typeface="Trebuchet MS" pitchFamily="34" charset="0"/>
                <a:ea typeface="+mj-ea"/>
                <a:cs typeface="+mj-cs"/>
              </a:rPr>
              <a:t>Английский язык. Курс на ЕГЭ</a:t>
            </a:r>
          </a:p>
        </p:txBody>
      </p:sp>
    </p:spTree>
    <p:extLst>
      <p:ext uri="{BB962C8B-B14F-4D97-AF65-F5344CB8AC3E}">
        <p14:creationId xmlns="" xmlns:p14="http://schemas.microsoft.com/office/powerpoint/2010/main" val="644537136"/>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p:cNvPicPr>
            <a:picLocks noChangeAspect="1"/>
          </p:cNvPicPr>
          <p:nvPr/>
        </p:nvPicPr>
        <p:blipFill>
          <a:blip r:embed="rId3"/>
          <a:stretch>
            <a:fillRect/>
          </a:stretch>
        </p:blipFill>
        <p:spPr>
          <a:xfrm>
            <a:off x="2433638" y="2263775"/>
            <a:ext cx="860425" cy="1238250"/>
          </a:xfrm>
          <a:prstGeom prst="rect">
            <a:avLst/>
          </a:prstGeom>
          <a:noFill/>
          <a:effectLst>
            <a:outerShdw blurRad="63500" sx="102000" sy="102000" algn="ctr" rotWithShape="0">
              <a:prstClr val="black">
                <a:alpha val="40000"/>
              </a:prstClr>
            </a:outerShdw>
          </a:effectLst>
        </p:spPr>
      </p:pic>
      <p:pic>
        <p:nvPicPr>
          <p:cNvPr id="18439" name="Рисунок 18438"/>
          <p:cNvPicPr>
            <a:picLocks noChangeAspect="1"/>
          </p:cNvPicPr>
          <p:nvPr/>
        </p:nvPicPr>
        <p:blipFill>
          <a:blip r:embed="rId4"/>
          <a:stretch>
            <a:fillRect/>
          </a:stretch>
        </p:blipFill>
        <p:spPr>
          <a:xfrm>
            <a:off x="200025" y="2263775"/>
            <a:ext cx="873125" cy="1238250"/>
          </a:xfrm>
          <a:prstGeom prst="rect">
            <a:avLst/>
          </a:prstGeom>
          <a:noFill/>
          <a:effectLst>
            <a:outerShdw blurRad="63500" sx="102000" sy="102000" algn="ctr" rotWithShape="0">
              <a:prstClr val="black">
                <a:alpha val="40000"/>
              </a:prstClr>
            </a:outerShdw>
          </a:effectLst>
        </p:spPr>
      </p:pic>
      <p:pic>
        <p:nvPicPr>
          <p:cNvPr id="29" name="Рисунок 28"/>
          <p:cNvPicPr>
            <a:picLocks noChangeAspect="1"/>
          </p:cNvPicPr>
          <p:nvPr/>
        </p:nvPicPr>
        <p:blipFill>
          <a:blip r:embed="rId5"/>
          <a:stretch>
            <a:fillRect/>
          </a:stretch>
        </p:blipFill>
        <p:spPr>
          <a:xfrm>
            <a:off x="3536950" y="2263775"/>
            <a:ext cx="876300" cy="1238250"/>
          </a:xfrm>
          <a:prstGeom prst="rect">
            <a:avLst/>
          </a:prstGeom>
          <a:noFill/>
          <a:effectLst>
            <a:outerShdw blurRad="63500" sx="102000" sy="102000" algn="ctr" rotWithShape="0">
              <a:prstClr val="black">
                <a:alpha val="40000"/>
              </a:prstClr>
            </a:outerShdw>
          </a:effectLst>
        </p:spPr>
      </p:pic>
      <p:pic>
        <p:nvPicPr>
          <p:cNvPr id="18435" name="Рисунок 18434"/>
          <p:cNvPicPr>
            <a:picLocks noChangeAspect="1"/>
          </p:cNvPicPr>
          <p:nvPr/>
        </p:nvPicPr>
        <p:blipFill>
          <a:blip r:embed="rId6"/>
          <a:stretch>
            <a:fillRect/>
          </a:stretch>
        </p:blipFill>
        <p:spPr>
          <a:xfrm>
            <a:off x="1316038" y="2263775"/>
            <a:ext cx="874712" cy="1238250"/>
          </a:xfrm>
          <a:prstGeom prst="rect">
            <a:avLst/>
          </a:prstGeom>
          <a:noFill/>
          <a:effectLst>
            <a:outerShdw blurRad="63500" sx="102000" sy="102000" algn="ctr" rotWithShape="0">
              <a:prstClr val="black">
                <a:alpha val="40000"/>
              </a:prstClr>
            </a:outerShdw>
          </a:effectLst>
        </p:spPr>
      </p:pic>
      <p:sp>
        <p:nvSpPr>
          <p:cNvPr id="26630" name="TextBox 10"/>
          <p:cNvSpPr txBox="1">
            <a:spLocks noChangeArrowheads="1"/>
          </p:cNvSpPr>
          <p:nvPr/>
        </p:nvSpPr>
        <p:spPr bwMode="auto">
          <a:xfrm>
            <a:off x="103188" y="969963"/>
            <a:ext cx="44688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5" tIns="45703" rIns="91405" bIns="45703">
            <a:spAutoFit/>
          </a:bodyPr>
          <a:lstStyle>
            <a:lvl1pPr marL="284163" indent="-284163"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Clr>
                <a:srgbClr val="C00000"/>
              </a:buClr>
              <a:buFont typeface="Wingdings" pitchFamily="2" charset="2"/>
              <a:buChar char="ü"/>
            </a:pPr>
            <a:r>
              <a:rPr lang="ru-RU" altLang="ru-RU" sz="1800" b="1">
                <a:solidFill>
                  <a:schemeClr val="tx2"/>
                </a:solidFill>
                <a:latin typeface="Helvetica Neue Black Condensed"/>
              </a:rPr>
              <a:t>Русский язык</a:t>
            </a:r>
          </a:p>
          <a:p>
            <a:pPr algn="just" eaLnBrk="1" hangingPunct="1">
              <a:spcBef>
                <a:spcPct val="0"/>
              </a:spcBef>
              <a:buClr>
                <a:srgbClr val="C00000"/>
              </a:buClr>
              <a:buFont typeface="Wingdings" pitchFamily="2" charset="2"/>
              <a:buChar char="ü"/>
            </a:pPr>
            <a:r>
              <a:rPr lang="ru-RU" altLang="ru-RU" sz="1800" b="1">
                <a:solidFill>
                  <a:schemeClr val="tx2"/>
                </a:solidFill>
                <a:latin typeface="Helvetica Neue Black Condensed"/>
              </a:rPr>
              <a:t>Обществознание</a:t>
            </a:r>
          </a:p>
          <a:p>
            <a:pPr algn="just" eaLnBrk="1" hangingPunct="1">
              <a:spcBef>
                <a:spcPct val="0"/>
              </a:spcBef>
              <a:buClr>
                <a:srgbClr val="C00000"/>
              </a:buClr>
              <a:buFont typeface="Wingdings" pitchFamily="2" charset="2"/>
              <a:buChar char="ü"/>
            </a:pPr>
            <a:r>
              <a:rPr lang="ru-RU" altLang="ru-RU" sz="1800" b="1">
                <a:solidFill>
                  <a:schemeClr val="tx2"/>
                </a:solidFill>
                <a:latin typeface="Helvetica Neue Black Condensed"/>
              </a:rPr>
              <a:t>Математика базовая</a:t>
            </a:r>
          </a:p>
          <a:p>
            <a:pPr algn="just" eaLnBrk="1" hangingPunct="1">
              <a:spcBef>
                <a:spcPct val="0"/>
              </a:spcBef>
              <a:buClr>
                <a:srgbClr val="C00000"/>
              </a:buClr>
              <a:buFont typeface="Wingdings" pitchFamily="2" charset="2"/>
              <a:buChar char="ü"/>
            </a:pPr>
            <a:r>
              <a:rPr lang="ru-RU" altLang="ru-RU" sz="1800" b="1">
                <a:solidFill>
                  <a:schemeClr val="tx2"/>
                </a:solidFill>
                <a:latin typeface="Helvetica Neue Black Condensed"/>
              </a:rPr>
              <a:t>Математика профильная </a:t>
            </a:r>
          </a:p>
        </p:txBody>
      </p:sp>
      <p:pic>
        <p:nvPicPr>
          <p:cNvPr id="23" name="Рисунок 22"/>
          <p:cNvPicPr>
            <a:picLocks noChangeAspect="1"/>
          </p:cNvPicPr>
          <p:nvPr/>
        </p:nvPicPr>
        <p:blipFill>
          <a:blip r:embed="rId7"/>
          <a:stretch>
            <a:fillRect/>
          </a:stretch>
        </p:blipFill>
        <p:spPr>
          <a:xfrm>
            <a:off x="2590800" y="3141663"/>
            <a:ext cx="882650" cy="1238250"/>
          </a:xfrm>
          <a:prstGeom prst="rect">
            <a:avLst/>
          </a:prstGeom>
          <a:noFill/>
          <a:effectLst>
            <a:outerShdw blurRad="63500" sx="102000" sy="102000" algn="ctr" rotWithShape="0">
              <a:prstClr val="black">
                <a:alpha val="40000"/>
              </a:prstClr>
            </a:outerShdw>
          </a:effectLst>
        </p:spPr>
      </p:pic>
      <p:pic>
        <p:nvPicPr>
          <p:cNvPr id="18436" name="Рисунок 18435"/>
          <p:cNvPicPr>
            <a:picLocks noChangeAspect="1"/>
          </p:cNvPicPr>
          <p:nvPr/>
        </p:nvPicPr>
        <p:blipFill>
          <a:blip r:embed="rId8"/>
          <a:stretch>
            <a:fillRect/>
          </a:stretch>
        </p:blipFill>
        <p:spPr>
          <a:xfrm>
            <a:off x="365125" y="3130550"/>
            <a:ext cx="881063" cy="1236663"/>
          </a:xfrm>
          <a:prstGeom prst="rect">
            <a:avLst/>
          </a:prstGeom>
          <a:noFill/>
          <a:effectLst>
            <a:outerShdw blurRad="63500" sx="102000" sy="102000" algn="ctr" rotWithShape="0">
              <a:prstClr val="black">
                <a:alpha val="40000"/>
              </a:prstClr>
            </a:outerShdw>
          </a:effectLst>
        </p:spPr>
      </p:pic>
      <p:sp>
        <p:nvSpPr>
          <p:cNvPr id="32" name="Shape 518"/>
          <p:cNvSpPr/>
          <p:nvPr/>
        </p:nvSpPr>
        <p:spPr>
          <a:xfrm>
            <a:off x="0" y="0"/>
            <a:ext cx="9144000" cy="841375"/>
          </a:xfrm>
          <a:prstGeom prst="rect">
            <a:avLst/>
          </a:prstGeom>
          <a:solidFill>
            <a:srgbClr val="1682C6"/>
          </a:solidFill>
          <a:ln w="50800">
            <a:solidFill>
              <a:srgbClr val="FFFFFF"/>
            </a:solidFill>
          </a:ln>
          <a:effectLst>
            <a:outerShdw blurRad="50800" dist="25400" dir="5400000" rotWithShape="0">
              <a:srgbClr val="000000">
                <a:alpha val="38000"/>
              </a:srgbClr>
            </a:outerShdw>
          </a:effectLst>
        </p:spPr>
        <p:txBody>
          <a:bodyPr lIns="45696" tIns="45696" rIns="45696" bIns="45696" anchor="ctr"/>
          <a:lstStyle/>
          <a:p>
            <a:pPr>
              <a:defRPr>
                <a:solidFill>
                  <a:srgbClr val="FFFFFF"/>
                </a:solidFill>
                <a:latin typeface="+mj-lt"/>
                <a:ea typeface="+mj-ea"/>
                <a:cs typeface="+mj-cs"/>
                <a:sym typeface="Calibri"/>
              </a:defRPr>
            </a:pPr>
            <a:endParaRPr dirty="0">
              <a:solidFill>
                <a:srgbClr val="FFFFFF"/>
              </a:solidFill>
              <a:latin typeface="Impact" panose="020B0806030902050204" pitchFamily="34" charset="0"/>
              <a:ea typeface="+mj-ea"/>
              <a:cs typeface="+mj-cs"/>
              <a:sym typeface="Calibri"/>
            </a:endParaRPr>
          </a:p>
        </p:txBody>
      </p:sp>
      <p:sp>
        <p:nvSpPr>
          <p:cNvPr id="26634" name="Shape 520"/>
          <p:cNvSpPr txBox="1">
            <a:spLocks/>
          </p:cNvSpPr>
          <p:nvPr/>
        </p:nvSpPr>
        <p:spPr bwMode="auto">
          <a:xfrm>
            <a:off x="382588" y="-6350"/>
            <a:ext cx="8378825"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33" tIns="40067" rIns="80133" bIns="40067" anchor="ctr"/>
          <a:lstStyle>
            <a:lvl1pPr algn="l" defTabSz="1260475" eaLnBrk="0" hangingPunct="0">
              <a:spcBef>
                <a:spcPct val="20000"/>
              </a:spcBef>
              <a:buChar char="•"/>
              <a:defRPr sz="3200">
                <a:solidFill>
                  <a:schemeClr val="tx1"/>
                </a:solidFill>
                <a:latin typeface="Arial" pitchFamily="34" charset="0"/>
              </a:defRPr>
            </a:lvl1pPr>
            <a:lvl2pPr marL="742950" indent="-285750" algn="l" defTabSz="1260475" eaLnBrk="0" hangingPunct="0">
              <a:spcBef>
                <a:spcPct val="20000"/>
              </a:spcBef>
              <a:buChar char="–"/>
              <a:defRPr sz="2800">
                <a:solidFill>
                  <a:schemeClr val="tx1"/>
                </a:solidFill>
                <a:latin typeface="Arial" pitchFamily="34" charset="0"/>
              </a:defRPr>
            </a:lvl2pPr>
            <a:lvl3pPr marL="1143000" indent="-228600" algn="l" defTabSz="1260475" eaLnBrk="0" hangingPunct="0">
              <a:spcBef>
                <a:spcPct val="20000"/>
              </a:spcBef>
              <a:buChar char="•"/>
              <a:defRPr sz="2400">
                <a:solidFill>
                  <a:schemeClr val="tx1"/>
                </a:solidFill>
                <a:latin typeface="Arial" pitchFamily="34" charset="0"/>
              </a:defRPr>
            </a:lvl3pPr>
            <a:lvl4pPr marL="1600200" indent="-228600" algn="l" defTabSz="1260475" eaLnBrk="0" hangingPunct="0">
              <a:spcBef>
                <a:spcPct val="20000"/>
              </a:spcBef>
              <a:buChar char="–"/>
              <a:defRPr sz="2000">
                <a:solidFill>
                  <a:schemeClr val="tx1"/>
                </a:solidFill>
                <a:latin typeface="Arial" pitchFamily="34" charset="0"/>
              </a:defRPr>
            </a:lvl4pPr>
            <a:lvl5pPr marL="2057400" indent="-228600" algn="l" defTabSz="1260475" eaLnBrk="0" hangingPunct="0">
              <a:spcBef>
                <a:spcPct val="20000"/>
              </a:spcBef>
              <a:buChar char="»"/>
              <a:defRPr sz="2000">
                <a:solidFill>
                  <a:schemeClr val="tx1"/>
                </a:solidFill>
                <a:latin typeface="Arial" pitchFamily="34" charset="0"/>
              </a:defRPr>
            </a:lvl5pPr>
            <a:lvl6pPr marL="2514600" indent="-228600" defTabSz="1260475" eaLnBrk="0" fontAlgn="base" hangingPunct="0">
              <a:spcBef>
                <a:spcPct val="20000"/>
              </a:spcBef>
              <a:spcAft>
                <a:spcPct val="0"/>
              </a:spcAft>
              <a:buChar char="»"/>
              <a:defRPr sz="2000">
                <a:solidFill>
                  <a:schemeClr val="tx1"/>
                </a:solidFill>
                <a:latin typeface="Arial" pitchFamily="34" charset="0"/>
              </a:defRPr>
            </a:lvl6pPr>
            <a:lvl7pPr marL="2971800" indent="-228600" defTabSz="1260475" eaLnBrk="0" fontAlgn="base" hangingPunct="0">
              <a:spcBef>
                <a:spcPct val="20000"/>
              </a:spcBef>
              <a:spcAft>
                <a:spcPct val="0"/>
              </a:spcAft>
              <a:buChar char="»"/>
              <a:defRPr sz="2000">
                <a:solidFill>
                  <a:schemeClr val="tx1"/>
                </a:solidFill>
                <a:latin typeface="Arial" pitchFamily="34" charset="0"/>
              </a:defRPr>
            </a:lvl7pPr>
            <a:lvl8pPr marL="3429000" indent="-228600" defTabSz="1260475" eaLnBrk="0" fontAlgn="base" hangingPunct="0">
              <a:spcBef>
                <a:spcPct val="20000"/>
              </a:spcBef>
              <a:spcAft>
                <a:spcPct val="0"/>
              </a:spcAft>
              <a:buChar char="»"/>
              <a:defRPr sz="2000">
                <a:solidFill>
                  <a:schemeClr val="tx1"/>
                </a:solidFill>
                <a:latin typeface="Arial" pitchFamily="34" charset="0"/>
              </a:defRPr>
            </a:lvl8pPr>
            <a:lvl9pPr marL="3886200" indent="-228600" defTabSz="1260475"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sz="3800">
                <a:solidFill>
                  <a:srgbClr val="FFFFFF"/>
                </a:solidFill>
                <a:latin typeface="Impact" pitchFamily="34" charset="0"/>
                <a:ea typeface="Helvetica Neue Black Condensed"/>
                <a:cs typeface="Helvetica Neue Black Condensed"/>
                <a:sym typeface="Helvetica Neue Black Condensed"/>
              </a:rPr>
              <a:t>Я СДАМ ЕГЭ</a:t>
            </a:r>
          </a:p>
        </p:txBody>
      </p:sp>
      <p:pic>
        <p:nvPicPr>
          <p:cNvPr id="27" name="Рисунок 26"/>
          <p:cNvPicPr>
            <a:picLocks noChangeAspect="1"/>
          </p:cNvPicPr>
          <p:nvPr/>
        </p:nvPicPr>
        <p:blipFill>
          <a:blip r:embed="rId9"/>
          <a:stretch>
            <a:fillRect/>
          </a:stretch>
        </p:blipFill>
        <p:spPr>
          <a:xfrm>
            <a:off x="3705225" y="3105150"/>
            <a:ext cx="885825" cy="1236663"/>
          </a:xfrm>
          <a:prstGeom prst="rect">
            <a:avLst/>
          </a:prstGeom>
          <a:noFill/>
          <a:effectLst>
            <a:outerShdw blurRad="63500" sx="102000" sy="102000" algn="ctr" rotWithShape="0">
              <a:prstClr val="black">
                <a:alpha val="40000"/>
              </a:prstClr>
            </a:outerShdw>
          </a:effectLst>
        </p:spPr>
      </p:pic>
      <p:pic>
        <p:nvPicPr>
          <p:cNvPr id="18432" name="Рисунок 18431"/>
          <p:cNvPicPr>
            <a:picLocks noChangeAspect="1"/>
          </p:cNvPicPr>
          <p:nvPr/>
        </p:nvPicPr>
        <p:blipFill>
          <a:blip r:embed="rId10"/>
          <a:stretch>
            <a:fillRect/>
          </a:stretch>
        </p:blipFill>
        <p:spPr>
          <a:xfrm>
            <a:off x="1477963" y="3117850"/>
            <a:ext cx="882650" cy="1236663"/>
          </a:xfrm>
          <a:prstGeom prst="rect">
            <a:avLst/>
          </a:prstGeom>
          <a:noFill/>
          <a:effectLst>
            <a:outerShdw blurRad="63500" sx="102000" sy="102000" algn="ctr" rotWithShape="0">
              <a:prstClr val="black">
                <a:alpha val="40000"/>
              </a:prstClr>
            </a:outerShdw>
          </a:effectLst>
        </p:spPr>
      </p:pic>
      <p:sp>
        <p:nvSpPr>
          <p:cNvPr id="26637" name="TextBox 35"/>
          <p:cNvSpPr txBox="1">
            <a:spLocks noChangeArrowheads="1"/>
          </p:cNvSpPr>
          <p:nvPr/>
        </p:nvSpPr>
        <p:spPr bwMode="auto">
          <a:xfrm>
            <a:off x="5557838" y="1008063"/>
            <a:ext cx="15430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5" tIns="45703" rIns="91405" bIns="45703">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
                <a:srgbClr val="C00000"/>
              </a:buClr>
              <a:buFontTx/>
              <a:buNone/>
            </a:pPr>
            <a:r>
              <a:rPr lang="ru-RU" altLang="ru-RU" sz="2000" b="1" dirty="0">
                <a:solidFill>
                  <a:srgbClr val="FF0000"/>
                </a:solidFill>
                <a:latin typeface="Helvetica Neue Black Condensed"/>
              </a:rPr>
              <a:t>УЖЕ</a:t>
            </a:r>
            <a:br>
              <a:rPr lang="ru-RU" altLang="ru-RU" sz="2000" b="1" dirty="0">
                <a:solidFill>
                  <a:srgbClr val="FF0000"/>
                </a:solidFill>
                <a:latin typeface="Helvetica Neue Black Condensed"/>
              </a:rPr>
            </a:br>
            <a:r>
              <a:rPr lang="ru-RU" altLang="ru-RU" sz="2000" b="1" dirty="0">
                <a:solidFill>
                  <a:srgbClr val="FF0000"/>
                </a:solidFill>
                <a:latin typeface="Helvetica Neue Black Condensed"/>
              </a:rPr>
              <a:t>В</a:t>
            </a:r>
            <a:br>
              <a:rPr lang="ru-RU" altLang="ru-RU" sz="2000" b="1" dirty="0">
                <a:solidFill>
                  <a:srgbClr val="FF0000"/>
                </a:solidFill>
                <a:latin typeface="Helvetica Neue Black Condensed"/>
              </a:rPr>
            </a:br>
            <a:r>
              <a:rPr lang="ru-RU" altLang="ru-RU" sz="2000" b="1" dirty="0">
                <a:solidFill>
                  <a:srgbClr val="FF0000"/>
                </a:solidFill>
                <a:latin typeface="Helvetica Neue Black Condensed"/>
              </a:rPr>
              <a:t>ПРОДАЖЕ</a:t>
            </a:r>
          </a:p>
        </p:txBody>
      </p:sp>
      <p:sp>
        <p:nvSpPr>
          <p:cNvPr id="37" name="Стрелка вниз 36"/>
          <p:cNvSpPr/>
          <p:nvPr/>
        </p:nvSpPr>
        <p:spPr>
          <a:xfrm rot="5400000">
            <a:off x="3909219" y="429419"/>
            <a:ext cx="833438" cy="2216150"/>
          </a:xfrm>
          <a:prstGeom prst="downArrow">
            <a:avLst>
              <a:gd name="adj1" fmla="val 52006"/>
              <a:gd name="adj2" fmla="val 126975"/>
            </a:avLst>
          </a:prstGeom>
          <a:solidFill>
            <a:srgbClr val="1682C6"/>
          </a:solidFill>
          <a:ln w="50800">
            <a:solidFill>
              <a:srgbClr val="FFFFFF"/>
            </a:solidFill>
          </a:ln>
          <a:effectLst>
            <a:outerShdw blurRad="63500" sx="102000" sy="102000" algn="ctr" rotWithShape="0">
              <a:prstClr val="black">
                <a:alpha val="40000"/>
              </a:prstClr>
            </a:outerShdw>
          </a:effectLst>
        </p:spPr>
        <p:txBody>
          <a:bodyPr lIns="45696" tIns="45696" rIns="45696" bIns="45696" anchor="ctr"/>
          <a:lstStyle/>
          <a:p>
            <a:pPr>
              <a:defRPr/>
            </a:pPr>
            <a:endParaRPr lang="ru-RU">
              <a:solidFill>
                <a:srgbClr val="FFFFFF"/>
              </a:solidFill>
              <a:latin typeface="+mj-lt"/>
              <a:ea typeface="+mj-ea"/>
              <a:cs typeface="+mj-cs"/>
            </a:endParaRPr>
          </a:p>
        </p:txBody>
      </p:sp>
      <p:sp>
        <p:nvSpPr>
          <p:cNvPr id="26639" name="TextBox 41"/>
          <p:cNvSpPr txBox="1">
            <a:spLocks noChangeArrowheads="1"/>
          </p:cNvSpPr>
          <p:nvPr/>
        </p:nvSpPr>
        <p:spPr bwMode="auto">
          <a:xfrm>
            <a:off x="6711950" y="3295650"/>
            <a:ext cx="22812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5" tIns="45703" rIns="91405" bIns="45703">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
                <a:srgbClr val="C00000"/>
              </a:buClr>
              <a:buFontTx/>
              <a:buNone/>
            </a:pPr>
            <a:r>
              <a:rPr lang="ru-RU" altLang="ru-RU" sz="2000" b="1" dirty="0">
                <a:solidFill>
                  <a:srgbClr val="FF0000"/>
                </a:solidFill>
                <a:latin typeface="Helvetica Neue Black Condensed"/>
              </a:rPr>
              <a:t>ОСЕНЬ 2016</a:t>
            </a:r>
          </a:p>
        </p:txBody>
      </p:sp>
      <p:sp>
        <p:nvSpPr>
          <p:cNvPr id="43" name="Стрелка вниз 42"/>
          <p:cNvSpPr/>
          <p:nvPr/>
        </p:nvSpPr>
        <p:spPr>
          <a:xfrm>
            <a:off x="7577138" y="3862388"/>
            <a:ext cx="550862" cy="606425"/>
          </a:xfrm>
          <a:prstGeom prst="downArrow">
            <a:avLst>
              <a:gd name="adj1" fmla="val 52006"/>
              <a:gd name="adj2" fmla="val 41971"/>
            </a:avLst>
          </a:prstGeom>
          <a:solidFill>
            <a:srgbClr val="1682C6"/>
          </a:solidFill>
          <a:ln w="50800">
            <a:solidFill>
              <a:srgbClr val="FFFFFF"/>
            </a:solidFill>
          </a:ln>
          <a:effectLst>
            <a:outerShdw blurRad="63500" sx="102000" sy="102000" algn="ctr" rotWithShape="0">
              <a:prstClr val="black">
                <a:alpha val="40000"/>
              </a:prstClr>
            </a:outerShdw>
          </a:effectLst>
        </p:spPr>
        <p:txBody>
          <a:bodyPr lIns="45696" tIns="45696" rIns="45696" bIns="45696" anchor="ctr"/>
          <a:lstStyle/>
          <a:p>
            <a:pPr>
              <a:defRPr/>
            </a:pPr>
            <a:endParaRPr lang="ru-RU">
              <a:solidFill>
                <a:srgbClr val="FFFFFF"/>
              </a:solidFill>
              <a:latin typeface="+mj-lt"/>
              <a:ea typeface="+mj-ea"/>
              <a:cs typeface="+mj-cs"/>
            </a:endParaRPr>
          </a:p>
        </p:txBody>
      </p:sp>
      <p:sp>
        <p:nvSpPr>
          <p:cNvPr id="44" name="TextBox 43"/>
          <p:cNvSpPr txBox="1">
            <a:spLocks noChangeArrowheads="1"/>
          </p:cNvSpPr>
          <p:nvPr/>
        </p:nvSpPr>
        <p:spPr bwMode="auto">
          <a:xfrm>
            <a:off x="6565900" y="4495800"/>
            <a:ext cx="2573338" cy="1476375"/>
          </a:xfrm>
          <a:prstGeom prst="rect">
            <a:avLst/>
          </a:prstGeom>
          <a:noFill/>
          <a:ln w="9525">
            <a:noFill/>
            <a:miter lim="800000"/>
            <a:headEnd/>
            <a:tailEnd/>
          </a:ln>
        </p:spPr>
        <p:txBody>
          <a:bodyPr lIns="91405" tIns="45703" rIns="91405" bIns="45703">
            <a:spAutoFit/>
          </a:bodyPr>
          <a:lstStyle/>
          <a:p>
            <a:pPr marL="285637" indent="-285637" algn="just">
              <a:buClr>
                <a:srgbClr val="C00000"/>
              </a:buClr>
              <a:buFont typeface="Wingdings" pitchFamily="2" charset="2"/>
              <a:buChar char="ü"/>
              <a:defRPr/>
            </a:pPr>
            <a:r>
              <a:rPr lang="ru-RU" b="1" dirty="0">
                <a:ln w="12700">
                  <a:noFill/>
                </a:ln>
                <a:solidFill>
                  <a:srgbClr val="FF0000"/>
                </a:solidFill>
                <a:latin typeface="Helvetica Neue Black Condensed"/>
              </a:rPr>
              <a:t>Английский язык</a:t>
            </a:r>
          </a:p>
          <a:p>
            <a:pPr marL="285637" indent="-285637" algn="just">
              <a:buClr>
                <a:srgbClr val="C00000"/>
              </a:buClr>
              <a:buFont typeface="Wingdings" pitchFamily="2" charset="2"/>
              <a:buChar char="ü"/>
              <a:defRPr/>
            </a:pPr>
            <a:r>
              <a:rPr lang="ru-RU" b="1" dirty="0">
                <a:solidFill>
                  <a:schemeClr val="accent6"/>
                </a:solidFill>
                <a:latin typeface="Helvetica Neue Black Condensed"/>
              </a:rPr>
              <a:t>Испанский язык</a:t>
            </a:r>
          </a:p>
          <a:p>
            <a:pPr marL="285637" indent="-285637" algn="just">
              <a:buClr>
                <a:srgbClr val="C00000"/>
              </a:buClr>
              <a:buFont typeface="Wingdings" pitchFamily="2" charset="2"/>
              <a:buChar char="ü"/>
              <a:defRPr/>
            </a:pPr>
            <a:r>
              <a:rPr lang="ru-RU" b="1" dirty="0">
                <a:latin typeface="Helvetica Neue Black Condensed"/>
              </a:rPr>
              <a:t>Немецкий язык</a:t>
            </a:r>
          </a:p>
          <a:p>
            <a:pPr marL="285637" indent="-285637" algn="just">
              <a:buClr>
                <a:srgbClr val="C00000"/>
              </a:buClr>
              <a:buFont typeface="Wingdings" pitchFamily="2" charset="2"/>
              <a:buChar char="ü"/>
              <a:defRPr/>
            </a:pPr>
            <a:r>
              <a:rPr lang="ru-RU" b="1" dirty="0">
                <a:solidFill>
                  <a:schemeClr val="tx2"/>
                </a:solidFill>
                <a:latin typeface="Helvetica Neue Black Condensed"/>
              </a:rPr>
              <a:t>Французский язык</a:t>
            </a:r>
          </a:p>
        </p:txBody>
      </p:sp>
      <p:sp>
        <p:nvSpPr>
          <p:cNvPr id="26642" name="TextBox 44"/>
          <p:cNvSpPr txBox="1">
            <a:spLocks noChangeArrowheads="1"/>
          </p:cNvSpPr>
          <p:nvPr/>
        </p:nvSpPr>
        <p:spPr bwMode="auto">
          <a:xfrm>
            <a:off x="2933700" y="5829300"/>
            <a:ext cx="15430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5" tIns="45703" rIns="91405" bIns="45703">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
                <a:srgbClr val="C00000"/>
              </a:buClr>
              <a:buFontTx/>
              <a:buNone/>
            </a:pPr>
            <a:r>
              <a:rPr lang="ru-RU" altLang="ru-RU" sz="2800" b="1">
                <a:solidFill>
                  <a:srgbClr val="FF0000"/>
                </a:solidFill>
                <a:latin typeface="Helvetica Neue Black Condensed"/>
              </a:rPr>
              <a:t>+</a:t>
            </a:r>
          </a:p>
        </p:txBody>
      </p:sp>
      <p:sp>
        <p:nvSpPr>
          <p:cNvPr id="3" name="Прямоугольник 2"/>
          <p:cNvSpPr/>
          <p:nvPr/>
        </p:nvSpPr>
        <p:spPr>
          <a:xfrm>
            <a:off x="4053327" y="5919557"/>
            <a:ext cx="2924772" cy="634914"/>
          </a:xfrm>
          <a:prstGeom prst="rect">
            <a:avLst/>
          </a:prstGeom>
        </p:spPr>
        <p:txBody>
          <a:bodyPr lIns="80133" tIns="40067" rIns="80133" bIns="40067">
            <a:spAutoFit/>
          </a:bodyPr>
          <a:lstStyle/>
          <a:p>
            <a:pPr marL="285637" indent="-285637" algn="just">
              <a:buClr>
                <a:srgbClr val="C00000"/>
              </a:buClr>
              <a:buFont typeface="Wingdings" pitchFamily="2" charset="2"/>
              <a:buChar char="ü"/>
              <a:defRPr/>
            </a:pPr>
            <a:r>
              <a:rPr lang="ru-RU" b="1" dirty="0">
                <a:ln w="3175">
                  <a:solidFill>
                    <a:schemeClr val="tx1"/>
                  </a:solidFill>
                </a:ln>
                <a:solidFill>
                  <a:srgbClr val="FFFF00"/>
                </a:solidFill>
                <a:latin typeface="Helvetica Neue Black Condensed"/>
              </a:rPr>
              <a:t>Китайский язык (2017)</a:t>
            </a:r>
          </a:p>
        </p:txBody>
      </p:sp>
      <p:sp>
        <p:nvSpPr>
          <p:cNvPr id="46" name="TextBox 45"/>
          <p:cNvSpPr txBox="1">
            <a:spLocks noChangeArrowheads="1"/>
          </p:cNvSpPr>
          <p:nvPr/>
        </p:nvSpPr>
        <p:spPr bwMode="auto">
          <a:xfrm>
            <a:off x="0" y="4468813"/>
            <a:ext cx="6665913" cy="1477962"/>
          </a:xfrm>
          <a:prstGeom prst="rect">
            <a:avLst/>
          </a:prstGeom>
          <a:noFill/>
          <a:ln w="9525">
            <a:noFill/>
            <a:miter lim="800000"/>
            <a:headEnd/>
            <a:tailEnd/>
          </a:ln>
        </p:spPr>
        <p:txBody>
          <a:bodyPr lIns="91405" tIns="45703" rIns="91405" bIns="45703">
            <a:spAutoFit/>
          </a:bodyPr>
          <a:lstStyle/>
          <a:p>
            <a:pPr>
              <a:buClr>
                <a:srgbClr val="C00000"/>
              </a:buClr>
              <a:defRPr/>
            </a:pPr>
            <a:r>
              <a:rPr lang="ru-RU" b="1" dirty="0">
                <a:ln w="12700">
                  <a:noFill/>
                </a:ln>
                <a:solidFill>
                  <a:srgbClr val="FF0000"/>
                </a:solidFill>
                <a:latin typeface="Helvetica Neue Black Condensed"/>
              </a:rPr>
              <a:t>Вербицкая М.В., Махмурян К.С., Нечаева Е.Н.</a:t>
            </a:r>
          </a:p>
          <a:p>
            <a:pPr>
              <a:buClr>
                <a:srgbClr val="C00000"/>
              </a:buClr>
              <a:defRPr/>
            </a:pPr>
            <a:r>
              <a:rPr lang="ru-RU" b="1" dirty="0">
                <a:solidFill>
                  <a:schemeClr val="accent6"/>
                </a:solidFill>
                <a:latin typeface="Helvetica Neue Black Condensed"/>
              </a:rPr>
              <a:t>Сударь Г.С., Передерий Е.Б., </a:t>
            </a:r>
            <a:r>
              <a:rPr lang="ru-RU" b="1" dirty="0" err="1">
                <a:solidFill>
                  <a:schemeClr val="accent6"/>
                </a:solidFill>
                <a:latin typeface="Helvetica Neue Black Condensed"/>
              </a:rPr>
              <a:t>Макарчук</a:t>
            </a:r>
            <a:r>
              <a:rPr lang="ru-RU" b="1" dirty="0">
                <a:solidFill>
                  <a:schemeClr val="accent6"/>
                </a:solidFill>
                <a:latin typeface="Helvetica Neue Black Condensed"/>
              </a:rPr>
              <a:t> Е.А., Сударь А.М.</a:t>
            </a:r>
          </a:p>
          <a:p>
            <a:pPr>
              <a:buClr>
                <a:srgbClr val="C00000"/>
              </a:buClr>
              <a:defRPr/>
            </a:pPr>
            <a:r>
              <a:rPr lang="ru-RU" b="1" dirty="0">
                <a:latin typeface="Helvetica Neue Black Condensed"/>
              </a:rPr>
              <a:t>Фурманова С.Л., Бажанов А.Е. и др.</a:t>
            </a:r>
          </a:p>
          <a:p>
            <a:pPr>
              <a:buClr>
                <a:srgbClr val="C00000"/>
              </a:buClr>
              <a:defRPr/>
            </a:pPr>
            <a:r>
              <a:rPr lang="ru-RU" b="1" dirty="0">
                <a:solidFill>
                  <a:schemeClr val="tx2"/>
                </a:solidFill>
                <a:latin typeface="Helvetica Neue Black Condensed"/>
              </a:rPr>
              <a:t>Фоменко Т.М., Лысенко И.А., Николаева В.В., Федорова О.Л.</a:t>
            </a:r>
          </a:p>
        </p:txBody>
      </p:sp>
    </p:spTree>
    <p:extLst>
      <p:ext uri="{BB962C8B-B14F-4D97-AF65-F5344CB8AC3E}">
        <p14:creationId xmlns="" xmlns:p14="http://schemas.microsoft.com/office/powerpoint/2010/main" val="24919378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contrast="-10000"/>
          </a:blip>
          <a:srcRect/>
          <a:stretch>
            <a:fillRect/>
          </a:stretch>
        </p:blipFill>
        <p:spPr bwMode="auto">
          <a:xfrm>
            <a:off x="323850" y="1730375"/>
            <a:ext cx="2744788" cy="3871913"/>
          </a:xfrm>
          <a:prstGeom prst="rect">
            <a:avLst/>
          </a:prstGeom>
          <a:ln>
            <a:noFill/>
          </a:ln>
          <a:effectLst>
            <a:outerShdw blurRad="292100" dist="139700" dir="2700000" algn="tl" rotWithShape="0">
              <a:srgbClr val="333333">
                <a:alpha val="65000"/>
              </a:srgbClr>
            </a:outerShdw>
          </a:effectLst>
        </p:spPr>
      </p:pic>
      <p:grpSp>
        <p:nvGrpSpPr>
          <p:cNvPr id="31747" name="Группа 17"/>
          <p:cNvGrpSpPr>
            <a:grpSpLocks/>
          </p:cNvGrpSpPr>
          <p:nvPr/>
        </p:nvGrpSpPr>
        <p:grpSpPr bwMode="auto">
          <a:xfrm>
            <a:off x="-28575" y="474663"/>
            <a:ext cx="1768475" cy="890587"/>
            <a:chOff x="-32858" y="523447"/>
            <a:chExt cx="2067190" cy="981504"/>
          </a:xfrm>
        </p:grpSpPr>
        <p:pic>
          <p:nvPicPr>
            <p:cNvPr id="31754" name="Рисунок 18"/>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858" y="1387941"/>
              <a:ext cx="2067190" cy="117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5" name="Рисунок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075" y="523447"/>
              <a:ext cx="1792288"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748" name="Рисунок 2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26175"/>
            <a:ext cx="91440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Прямоугольник 21"/>
          <p:cNvSpPr>
            <a:spLocks noChangeArrowheads="1"/>
          </p:cNvSpPr>
          <p:nvPr/>
        </p:nvSpPr>
        <p:spPr bwMode="auto">
          <a:xfrm>
            <a:off x="4064000" y="2227263"/>
            <a:ext cx="4387850"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47" tIns="40074" rIns="80147" bIns="40074">
            <a:spAutoFit/>
          </a:bodyPr>
          <a:lstStyle>
            <a:lvl1pPr marL="342900" indent="-342900" algn="l" defTabSz="1090613" eaLnBrk="0" hangingPunct="0">
              <a:spcBef>
                <a:spcPct val="20000"/>
              </a:spcBef>
              <a:buChar char="•"/>
              <a:defRPr sz="3200">
                <a:solidFill>
                  <a:schemeClr val="tx1"/>
                </a:solidFill>
                <a:latin typeface="Arial" pitchFamily="34" charset="0"/>
              </a:defRPr>
            </a:lvl1pPr>
            <a:lvl2pPr marL="249238" indent="-249238" algn="l" defTabSz="1090613" eaLnBrk="0" hangingPunct="0">
              <a:spcBef>
                <a:spcPct val="20000"/>
              </a:spcBef>
              <a:buChar char="–"/>
              <a:defRPr sz="2800">
                <a:solidFill>
                  <a:schemeClr val="tx1"/>
                </a:solidFill>
                <a:latin typeface="Arial" pitchFamily="34" charset="0"/>
              </a:defRPr>
            </a:lvl2pPr>
            <a:lvl3pPr marL="1143000" indent="-228600" algn="l" defTabSz="1090613" eaLnBrk="0" hangingPunct="0">
              <a:spcBef>
                <a:spcPct val="20000"/>
              </a:spcBef>
              <a:buChar char="•"/>
              <a:defRPr sz="2400">
                <a:solidFill>
                  <a:schemeClr val="tx1"/>
                </a:solidFill>
                <a:latin typeface="Arial" pitchFamily="34" charset="0"/>
              </a:defRPr>
            </a:lvl3pPr>
            <a:lvl4pPr marL="1600200" indent="-228600" algn="l" defTabSz="1090613" eaLnBrk="0" hangingPunct="0">
              <a:spcBef>
                <a:spcPct val="20000"/>
              </a:spcBef>
              <a:buChar char="–"/>
              <a:defRPr sz="2000">
                <a:solidFill>
                  <a:schemeClr val="tx1"/>
                </a:solidFill>
                <a:latin typeface="Arial" pitchFamily="34" charset="0"/>
              </a:defRPr>
            </a:lvl4pPr>
            <a:lvl5pPr marL="2057400" indent="-228600" algn="l" defTabSz="1090613" eaLnBrk="0" hangingPunct="0">
              <a:spcBef>
                <a:spcPct val="20000"/>
              </a:spcBef>
              <a:buChar char="»"/>
              <a:defRPr sz="2000">
                <a:solidFill>
                  <a:schemeClr val="tx1"/>
                </a:solidFill>
                <a:latin typeface="Arial" pitchFamily="34" charset="0"/>
              </a:defRPr>
            </a:lvl5pPr>
            <a:lvl6pPr marL="2514600" indent="-228600" defTabSz="1090613" eaLnBrk="0" fontAlgn="base" hangingPunct="0">
              <a:spcBef>
                <a:spcPct val="20000"/>
              </a:spcBef>
              <a:spcAft>
                <a:spcPct val="0"/>
              </a:spcAft>
              <a:buChar char="»"/>
              <a:defRPr sz="2000">
                <a:solidFill>
                  <a:schemeClr val="tx1"/>
                </a:solidFill>
                <a:latin typeface="Arial" pitchFamily="34" charset="0"/>
              </a:defRPr>
            </a:lvl6pPr>
            <a:lvl7pPr marL="2971800" indent="-228600" defTabSz="1090613" eaLnBrk="0" fontAlgn="base" hangingPunct="0">
              <a:spcBef>
                <a:spcPct val="20000"/>
              </a:spcBef>
              <a:spcAft>
                <a:spcPct val="0"/>
              </a:spcAft>
              <a:buChar char="»"/>
              <a:defRPr sz="2000">
                <a:solidFill>
                  <a:schemeClr val="tx1"/>
                </a:solidFill>
                <a:latin typeface="Arial" pitchFamily="34" charset="0"/>
              </a:defRPr>
            </a:lvl7pPr>
            <a:lvl8pPr marL="3429000" indent="-228600" defTabSz="1090613" eaLnBrk="0" fontAlgn="base" hangingPunct="0">
              <a:spcBef>
                <a:spcPct val="20000"/>
              </a:spcBef>
              <a:spcAft>
                <a:spcPct val="0"/>
              </a:spcAft>
              <a:buChar char="»"/>
              <a:defRPr sz="2000">
                <a:solidFill>
                  <a:schemeClr val="tx1"/>
                </a:solidFill>
                <a:latin typeface="Arial" pitchFamily="34" charset="0"/>
              </a:defRPr>
            </a:lvl8pPr>
            <a:lvl9pPr marL="3886200" indent="-228600" defTabSz="1090613" eaLnBrk="0" fontAlgn="base" hangingPunct="0">
              <a:spcBef>
                <a:spcPct val="20000"/>
              </a:spcBef>
              <a:spcAft>
                <a:spcPct val="0"/>
              </a:spcAft>
              <a:buChar char="»"/>
              <a:defRPr sz="2000">
                <a:solidFill>
                  <a:schemeClr val="tx1"/>
                </a:solidFill>
                <a:latin typeface="Arial" pitchFamily="34" charset="0"/>
              </a:defRPr>
            </a:lvl9pPr>
          </a:lstStyle>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Пошаговая подготовка к устной части</a:t>
            </a:r>
          </a:p>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Инструкции и тренировочные упражнения</a:t>
            </a:r>
          </a:p>
        </p:txBody>
      </p:sp>
      <p:grpSp>
        <p:nvGrpSpPr>
          <p:cNvPr id="31750" name="Группа 3"/>
          <p:cNvGrpSpPr>
            <a:grpSpLocks/>
          </p:cNvGrpSpPr>
          <p:nvPr/>
        </p:nvGrpSpPr>
        <p:grpSpPr bwMode="auto">
          <a:xfrm>
            <a:off x="2293938" y="4348163"/>
            <a:ext cx="1770062" cy="1878012"/>
            <a:chOff x="2682404" y="4794490"/>
            <a:chExt cx="2070844" cy="2070844"/>
          </a:xfrm>
        </p:grpSpPr>
        <p:pic>
          <p:nvPicPr>
            <p:cNvPr id="31752" name="Рисунок 25"/>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682404" y="4794490"/>
              <a:ext cx="2070844" cy="207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3" name="TextBox 2"/>
            <p:cNvSpPr txBox="1">
              <a:spLocks noChangeArrowheads="1"/>
            </p:cNvSpPr>
            <p:nvPr/>
          </p:nvSpPr>
          <p:spPr bwMode="auto">
            <a:xfrm>
              <a:off x="3186460" y="5607833"/>
              <a:ext cx="1080120"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2200" b="1">
                  <a:solidFill>
                    <a:srgbClr val="FF0000"/>
                  </a:solidFill>
                  <a:latin typeface="Trebuchet MS" pitchFamily="34" charset="0"/>
                </a:rPr>
                <a:t>NEW!</a:t>
              </a:r>
              <a:endParaRPr lang="ru-RU" altLang="ru-RU" sz="2200" b="1">
                <a:solidFill>
                  <a:srgbClr val="FF0000"/>
                </a:solidFill>
                <a:latin typeface="Trebuchet MS" pitchFamily="34" charset="0"/>
              </a:endParaRPr>
            </a:p>
          </p:txBody>
        </p:sp>
      </p:grpSp>
      <p:sp>
        <p:nvSpPr>
          <p:cNvPr id="12" name="Подзаголовок 4"/>
          <p:cNvSpPr>
            <a:spLocks/>
          </p:cNvSpPr>
          <p:nvPr/>
        </p:nvSpPr>
        <p:spPr bwMode="auto">
          <a:xfrm>
            <a:off x="2047875" y="619125"/>
            <a:ext cx="6834188"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47" tIns="40074" rIns="80147" bIns="4007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ts val="580"/>
              </a:spcBef>
              <a:buClr>
                <a:schemeClr val="accent2"/>
              </a:buClr>
              <a:buSzPct val="85000"/>
              <a:buFontTx/>
              <a:buNone/>
              <a:defRPr/>
            </a:pPr>
            <a:r>
              <a:rPr lang="ru-RU" altLang="ru-RU" sz="2500" b="1" dirty="0">
                <a:solidFill>
                  <a:schemeClr val="tx2"/>
                </a:solidFill>
                <a:latin typeface="Trebuchet MS" pitchFamily="34" charset="0"/>
                <a:ea typeface="+mj-ea"/>
                <a:cs typeface="+mj-cs"/>
              </a:rPr>
              <a:t>Суханова О.Н. и др. Английский язык. Основной государственный экзамен. Готовимся к устной части</a:t>
            </a:r>
          </a:p>
        </p:txBody>
      </p:sp>
    </p:spTree>
    <p:extLst>
      <p:ext uri="{BB962C8B-B14F-4D97-AF65-F5344CB8AC3E}">
        <p14:creationId xmlns="" xmlns:p14="http://schemas.microsoft.com/office/powerpoint/2010/main" val="151469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down)">
                                      <p:cBhvr>
                                        <p:cTn id="7" dur="500"/>
                                        <p:tgtEl>
                                          <p:spTgt spid="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6088" y="1795463"/>
            <a:ext cx="2722562" cy="3854450"/>
          </a:xfrm>
          <a:prstGeom prst="rect">
            <a:avLst/>
          </a:prstGeom>
          <a:ln>
            <a:noFill/>
          </a:ln>
          <a:effectLst>
            <a:outerShdw blurRad="292100" dist="139700" dir="2700000" algn="tl" rotWithShape="0">
              <a:srgbClr val="333333">
                <a:alpha val="65000"/>
              </a:srgbClr>
            </a:outerShdw>
          </a:effectLst>
        </p:spPr>
      </p:pic>
      <p:grpSp>
        <p:nvGrpSpPr>
          <p:cNvPr id="32771" name="Группа 17"/>
          <p:cNvGrpSpPr>
            <a:grpSpLocks/>
          </p:cNvGrpSpPr>
          <p:nvPr/>
        </p:nvGrpSpPr>
        <p:grpSpPr bwMode="auto">
          <a:xfrm>
            <a:off x="-28575" y="474663"/>
            <a:ext cx="1768475" cy="890587"/>
            <a:chOff x="-32858" y="523447"/>
            <a:chExt cx="2067190" cy="981504"/>
          </a:xfrm>
        </p:grpSpPr>
        <p:pic>
          <p:nvPicPr>
            <p:cNvPr id="32778" name="Рисунок 18"/>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858" y="1387941"/>
              <a:ext cx="2067190" cy="117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Рисунок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075" y="523447"/>
              <a:ext cx="1792288"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2772" name="Рисунок 2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26175"/>
            <a:ext cx="91440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Прямоугольник 21"/>
          <p:cNvSpPr>
            <a:spLocks noChangeArrowheads="1"/>
          </p:cNvSpPr>
          <p:nvPr/>
        </p:nvSpPr>
        <p:spPr bwMode="auto">
          <a:xfrm>
            <a:off x="4187825" y="1862138"/>
            <a:ext cx="4386263" cy="342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47" tIns="40074" rIns="80147" bIns="40074">
            <a:spAutoFit/>
          </a:bodyPr>
          <a:lstStyle>
            <a:lvl1pPr marL="342900" indent="-342900" algn="l" defTabSz="1090613" eaLnBrk="0" hangingPunct="0">
              <a:spcBef>
                <a:spcPct val="20000"/>
              </a:spcBef>
              <a:buChar char="•"/>
              <a:defRPr sz="3200">
                <a:solidFill>
                  <a:schemeClr val="tx1"/>
                </a:solidFill>
                <a:latin typeface="Arial" pitchFamily="34" charset="0"/>
              </a:defRPr>
            </a:lvl1pPr>
            <a:lvl2pPr marL="249238" indent="-249238" algn="l" defTabSz="1090613" eaLnBrk="0" hangingPunct="0">
              <a:spcBef>
                <a:spcPct val="20000"/>
              </a:spcBef>
              <a:buChar char="–"/>
              <a:defRPr sz="2800">
                <a:solidFill>
                  <a:schemeClr val="tx1"/>
                </a:solidFill>
                <a:latin typeface="Arial" pitchFamily="34" charset="0"/>
              </a:defRPr>
            </a:lvl2pPr>
            <a:lvl3pPr marL="1143000" indent="-228600" algn="l" defTabSz="1090613" eaLnBrk="0" hangingPunct="0">
              <a:spcBef>
                <a:spcPct val="20000"/>
              </a:spcBef>
              <a:buChar char="•"/>
              <a:defRPr sz="2400">
                <a:solidFill>
                  <a:schemeClr val="tx1"/>
                </a:solidFill>
                <a:latin typeface="Arial" pitchFamily="34" charset="0"/>
              </a:defRPr>
            </a:lvl3pPr>
            <a:lvl4pPr marL="1600200" indent="-228600" algn="l" defTabSz="1090613" eaLnBrk="0" hangingPunct="0">
              <a:spcBef>
                <a:spcPct val="20000"/>
              </a:spcBef>
              <a:buChar char="–"/>
              <a:defRPr sz="2000">
                <a:solidFill>
                  <a:schemeClr val="tx1"/>
                </a:solidFill>
                <a:latin typeface="Arial" pitchFamily="34" charset="0"/>
              </a:defRPr>
            </a:lvl4pPr>
            <a:lvl5pPr marL="2057400" indent="-228600" algn="l" defTabSz="1090613" eaLnBrk="0" hangingPunct="0">
              <a:spcBef>
                <a:spcPct val="20000"/>
              </a:spcBef>
              <a:buChar char="»"/>
              <a:defRPr sz="2000">
                <a:solidFill>
                  <a:schemeClr val="tx1"/>
                </a:solidFill>
                <a:latin typeface="Arial" pitchFamily="34" charset="0"/>
              </a:defRPr>
            </a:lvl5pPr>
            <a:lvl6pPr marL="2514600" indent="-228600" defTabSz="1090613" eaLnBrk="0" fontAlgn="base" hangingPunct="0">
              <a:spcBef>
                <a:spcPct val="20000"/>
              </a:spcBef>
              <a:spcAft>
                <a:spcPct val="0"/>
              </a:spcAft>
              <a:buChar char="»"/>
              <a:defRPr sz="2000">
                <a:solidFill>
                  <a:schemeClr val="tx1"/>
                </a:solidFill>
                <a:latin typeface="Arial" pitchFamily="34" charset="0"/>
              </a:defRPr>
            </a:lvl6pPr>
            <a:lvl7pPr marL="2971800" indent="-228600" defTabSz="1090613" eaLnBrk="0" fontAlgn="base" hangingPunct="0">
              <a:spcBef>
                <a:spcPct val="20000"/>
              </a:spcBef>
              <a:spcAft>
                <a:spcPct val="0"/>
              </a:spcAft>
              <a:buChar char="»"/>
              <a:defRPr sz="2000">
                <a:solidFill>
                  <a:schemeClr val="tx1"/>
                </a:solidFill>
                <a:latin typeface="Arial" pitchFamily="34" charset="0"/>
              </a:defRPr>
            </a:lvl7pPr>
            <a:lvl8pPr marL="3429000" indent="-228600" defTabSz="1090613" eaLnBrk="0" fontAlgn="base" hangingPunct="0">
              <a:spcBef>
                <a:spcPct val="20000"/>
              </a:spcBef>
              <a:spcAft>
                <a:spcPct val="0"/>
              </a:spcAft>
              <a:buChar char="»"/>
              <a:defRPr sz="2000">
                <a:solidFill>
                  <a:schemeClr val="tx1"/>
                </a:solidFill>
                <a:latin typeface="Arial" pitchFamily="34" charset="0"/>
              </a:defRPr>
            </a:lvl8pPr>
            <a:lvl9pPr marL="3886200" indent="-228600" defTabSz="1090613" eaLnBrk="0" fontAlgn="base" hangingPunct="0">
              <a:spcBef>
                <a:spcPct val="20000"/>
              </a:spcBef>
              <a:spcAft>
                <a:spcPct val="0"/>
              </a:spcAft>
              <a:buChar char="»"/>
              <a:defRPr sz="2000">
                <a:solidFill>
                  <a:schemeClr val="tx1"/>
                </a:solidFill>
                <a:latin typeface="Arial" pitchFamily="34" charset="0"/>
              </a:defRPr>
            </a:lvl9pPr>
          </a:lstStyle>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Соответствие Примерной программе начального образования</a:t>
            </a:r>
          </a:p>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Проверка предметных результатов по окончании 4 класса</a:t>
            </a:r>
          </a:p>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Разнообразные упражнения</a:t>
            </a:r>
          </a:p>
          <a:p>
            <a:pPr lvl="1" algn="ctr" eaLnBrk="1" hangingPunct="1">
              <a:lnSpc>
                <a:spcPct val="90000"/>
              </a:lnSpc>
              <a:spcBef>
                <a:spcPct val="0"/>
              </a:spcBef>
              <a:spcAft>
                <a:spcPct val="15000"/>
              </a:spcAft>
              <a:buFontTx/>
              <a:buChar char="•"/>
            </a:pPr>
            <a:r>
              <a:rPr lang="ru-RU" altLang="ru-RU" sz="2500" b="1" dirty="0">
                <a:solidFill>
                  <a:schemeClr val="tx2"/>
                </a:solidFill>
                <a:latin typeface="Trebuchet MS" pitchFamily="34" charset="0"/>
              </a:rPr>
              <a:t>Ключи к заданиям</a:t>
            </a:r>
          </a:p>
        </p:txBody>
      </p:sp>
      <p:grpSp>
        <p:nvGrpSpPr>
          <p:cNvPr id="32774" name="Группа 3"/>
          <p:cNvGrpSpPr>
            <a:grpSpLocks/>
          </p:cNvGrpSpPr>
          <p:nvPr/>
        </p:nvGrpSpPr>
        <p:grpSpPr bwMode="auto">
          <a:xfrm>
            <a:off x="2293938" y="4348163"/>
            <a:ext cx="1770062" cy="1878012"/>
            <a:chOff x="2682404" y="4794490"/>
            <a:chExt cx="2070844" cy="2070844"/>
          </a:xfrm>
        </p:grpSpPr>
        <p:pic>
          <p:nvPicPr>
            <p:cNvPr id="32776" name="Рисунок 25"/>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682404" y="4794490"/>
              <a:ext cx="2070844" cy="207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7" name="TextBox 2"/>
            <p:cNvSpPr txBox="1">
              <a:spLocks noChangeArrowheads="1"/>
            </p:cNvSpPr>
            <p:nvPr/>
          </p:nvSpPr>
          <p:spPr bwMode="auto">
            <a:xfrm>
              <a:off x="3186460" y="5607833"/>
              <a:ext cx="1080120"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2200" b="1">
                  <a:solidFill>
                    <a:srgbClr val="FF0000"/>
                  </a:solidFill>
                  <a:latin typeface="Trebuchet MS" pitchFamily="34" charset="0"/>
                </a:rPr>
                <a:t>NEW!</a:t>
              </a:r>
              <a:endParaRPr lang="ru-RU" altLang="ru-RU" sz="2200" b="1">
                <a:solidFill>
                  <a:srgbClr val="FF0000"/>
                </a:solidFill>
                <a:latin typeface="Trebuchet MS" pitchFamily="34" charset="0"/>
              </a:endParaRPr>
            </a:p>
          </p:txBody>
        </p:sp>
      </p:grpSp>
      <p:sp>
        <p:nvSpPr>
          <p:cNvPr id="12" name="Подзаголовок 4"/>
          <p:cNvSpPr>
            <a:spLocks/>
          </p:cNvSpPr>
          <p:nvPr/>
        </p:nvSpPr>
        <p:spPr bwMode="auto">
          <a:xfrm>
            <a:off x="1924050" y="619125"/>
            <a:ext cx="69580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147" tIns="40074" rIns="80147" bIns="4007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ts val="580"/>
              </a:spcBef>
              <a:buClr>
                <a:schemeClr val="accent2"/>
              </a:buClr>
              <a:buSzPct val="85000"/>
              <a:buFontTx/>
              <a:buNone/>
              <a:defRPr/>
            </a:pPr>
            <a:r>
              <a:rPr lang="ru-RU" altLang="ru-RU" sz="2500" b="1" dirty="0" err="1">
                <a:solidFill>
                  <a:schemeClr val="tx2"/>
                </a:solidFill>
                <a:latin typeface="Trebuchet MS" pitchFamily="34" charset="0"/>
                <a:ea typeface="+mj-ea"/>
                <a:cs typeface="+mj-cs"/>
              </a:rPr>
              <a:t>Покидова</a:t>
            </a:r>
            <a:r>
              <a:rPr lang="ru-RU" altLang="ru-RU" sz="2500" b="1" dirty="0">
                <a:solidFill>
                  <a:schemeClr val="tx2"/>
                </a:solidFill>
                <a:latin typeface="Trebuchet MS" pitchFamily="34" charset="0"/>
                <a:ea typeface="+mj-ea"/>
                <a:cs typeface="+mj-cs"/>
              </a:rPr>
              <a:t> А.Д. Английский язык. Диагностические материалы. 4 класс</a:t>
            </a:r>
          </a:p>
        </p:txBody>
      </p:sp>
    </p:spTree>
    <p:extLst>
      <p:ext uri="{BB962C8B-B14F-4D97-AF65-F5344CB8AC3E}">
        <p14:creationId xmlns="" xmlns:p14="http://schemas.microsoft.com/office/powerpoint/2010/main" val="2951192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down)">
                                      <p:cBhvr>
                                        <p:cTn id="7" dur="500"/>
                                        <p:tgtEl>
                                          <p:spTgt spid="2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down)">
                                      <p:cBhvr>
                                        <p:cTn id="17" dur="500"/>
                                        <p:tgtEl>
                                          <p:spTgt spid="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down)">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7"/>
          <p:cNvSpPr txBox="1">
            <a:spLocks noChangeArrowheads="1"/>
          </p:cNvSpPr>
          <p:nvPr/>
        </p:nvSpPr>
        <p:spPr bwMode="auto">
          <a:xfrm>
            <a:off x="684213" y="2060575"/>
            <a:ext cx="7848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ru-RU" altLang="ru-RU" sz="1800">
              <a:solidFill>
                <a:srgbClr val="000000"/>
              </a:solidFill>
            </a:endParaRPr>
          </a:p>
        </p:txBody>
      </p:sp>
      <p:sp>
        <p:nvSpPr>
          <p:cNvPr id="167939" name="Rectangle 10"/>
          <p:cNvSpPr>
            <a:spLocks noChangeArrowheads="1"/>
          </p:cNvSpPr>
          <p:nvPr/>
        </p:nvSpPr>
        <p:spPr bwMode="auto">
          <a:xfrm>
            <a:off x="0" y="31718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sp>
        <p:nvSpPr>
          <p:cNvPr id="167940" name="TextBox 6"/>
          <p:cNvSpPr txBox="1">
            <a:spLocks noChangeArrowheads="1"/>
          </p:cNvSpPr>
          <p:nvPr/>
        </p:nvSpPr>
        <p:spPr bwMode="auto">
          <a:xfrm>
            <a:off x="900113" y="1628775"/>
            <a:ext cx="6372225"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sz="5400" b="1" dirty="0">
                <a:solidFill>
                  <a:srgbClr val="284C6A"/>
                </a:solidFill>
              </a:rPr>
              <a:t>Благодарим за</a:t>
            </a:r>
          </a:p>
          <a:p>
            <a:pPr algn="ctr" eaLnBrk="1" hangingPunct="1">
              <a:spcBef>
                <a:spcPct val="0"/>
              </a:spcBef>
              <a:buFontTx/>
              <a:buNone/>
            </a:pPr>
            <a:r>
              <a:rPr lang="ru-RU" altLang="ru-RU" sz="5400" b="1" dirty="0">
                <a:solidFill>
                  <a:srgbClr val="284C6A"/>
                </a:solidFill>
              </a:rPr>
              <a:t>  сотрудничество!</a:t>
            </a:r>
          </a:p>
          <a:p>
            <a:pPr algn="ctr" eaLnBrk="1" hangingPunct="1">
              <a:spcBef>
                <a:spcPct val="0"/>
              </a:spcBef>
              <a:buFontTx/>
              <a:buNone/>
            </a:pPr>
            <a:endParaRPr lang="ru-RU" altLang="ru-RU" sz="4400" b="1" dirty="0">
              <a:solidFill>
                <a:srgbClr val="284C6A"/>
              </a:solidFill>
            </a:endParaRPr>
          </a:p>
          <a:p>
            <a:pPr algn="ctr" eaLnBrk="1" hangingPunct="1">
              <a:spcBef>
                <a:spcPct val="0"/>
              </a:spcBef>
              <a:buFontTx/>
              <a:buNone/>
            </a:pPr>
            <a:r>
              <a:rPr lang="ru-RU" altLang="ru-RU" sz="3600" b="1" i="1" dirty="0">
                <a:solidFill>
                  <a:srgbClr val="284C6A"/>
                </a:solidFill>
              </a:rPr>
              <a:t>Успехов </a:t>
            </a:r>
          </a:p>
          <a:p>
            <a:pPr algn="ctr" eaLnBrk="1" hangingPunct="1">
              <a:spcBef>
                <a:spcPct val="0"/>
              </a:spcBef>
              <a:buFontTx/>
              <a:buNone/>
            </a:pPr>
            <a:r>
              <a:rPr lang="ru-RU" altLang="ru-RU" sz="3600" b="1" i="1" dirty="0">
                <a:solidFill>
                  <a:srgbClr val="284C6A"/>
                </a:solidFill>
              </a:rPr>
              <a:t>с «Английским в фокусе»!</a:t>
            </a:r>
          </a:p>
        </p:txBody>
      </p:sp>
      <p:pic>
        <p:nvPicPr>
          <p:cNvPr id="167941" name="Picture 3" descr="Просвещение">
            <a:hlinkClick r:id="rId3"/>
          </p:cNvPr>
          <p:cNvPicPr>
            <a:picLocks noChangeAspect="1" noChangeArrowheads="1"/>
          </p:cNvPicPr>
          <p:nvPr/>
        </p:nvPicPr>
        <p:blipFill>
          <a:blip r:embed="rId4" r:link="rId5">
            <a:extLst>
              <a:ext uri="{28A0092B-C50C-407E-A947-70E740481C1C}">
                <a14:useLocalDpi xmlns="" xmlns:a14="http://schemas.microsoft.com/office/drawing/2010/main" val="0"/>
              </a:ext>
            </a:extLst>
          </a:blip>
          <a:srcRect/>
          <a:stretch>
            <a:fillRect/>
          </a:stretch>
        </p:blipFill>
        <p:spPr bwMode="auto">
          <a:xfrm>
            <a:off x="3913188" y="5857875"/>
            <a:ext cx="2005012"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2" name="WordArt 8"/>
          <p:cNvSpPr>
            <a:spLocks noChangeArrowheads="1" noChangeShapeType="1" noTextEdit="1"/>
          </p:cNvSpPr>
          <p:nvPr/>
        </p:nvSpPr>
        <p:spPr bwMode="auto">
          <a:xfrm>
            <a:off x="6516688" y="5857875"/>
            <a:ext cx="2519362" cy="8667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endParaRPr lang="ru-RU" sz="3600" b="1" kern="10">
              <a:gradFill rotWithShape="1">
                <a:gsLst>
                  <a:gs pos="0">
                    <a:srgbClr val="FA9500"/>
                  </a:gs>
                  <a:gs pos="100000">
                    <a:srgbClr val="FED642"/>
                  </a:gs>
                </a:gsLst>
                <a:lin ang="0" scaled="1"/>
              </a:gradFill>
              <a:effectLst>
                <a:outerShdw dist="53882" dir="2700000" algn="ctr" rotWithShape="0">
                  <a:srgbClr val="C0C0C0">
                    <a:alpha val="79999"/>
                  </a:srgbClr>
                </a:outerShdw>
              </a:effectLst>
              <a:latin typeface="Comic Sans MS"/>
            </a:endParaRPr>
          </a:p>
        </p:txBody>
      </p:sp>
    </p:spTree>
    <p:extLst>
      <p:ext uri="{BB962C8B-B14F-4D97-AF65-F5344CB8AC3E}">
        <p14:creationId xmlns="" xmlns:p14="http://schemas.microsoft.com/office/powerpoint/2010/main" val="275415663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LLevin\Desktop\х\Document-page-00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63938" y="1196975"/>
            <a:ext cx="3948112" cy="296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Прямоугольник 10"/>
          <p:cNvSpPr/>
          <p:nvPr/>
        </p:nvSpPr>
        <p:spPr>
          <a:xfrm>
            <a:off x="134938" y="1052513"/>
            <a:ext cx="3386137" cy="4948255"/>
          </a:xfrm>
          <a:prstGeom prst="rect">
            <a:avLst/>
          </a:prstGeom>
          <a:solidFill>
            <a:srgbClr val="29292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105" tIns="40053" rIns="80105" bIns="40053"/>
          <a:lstStyle/>
          <a:p>
            <a:pPr>
              <a:spcAft>
                <a:spcPts val="526"/>
              </a:spcAft>
              <a:defRPr/>
            </a:pPr>
            <a:r>
              <a:rPr lang="ru-RU" sz="2000" b="1" dirty="0">
                <a:solidFill>
                  <a:schemeClr val="tx2"/>
                </a:solidFill>
                <a:latin typeface="Helvetica Neue Black Condensed"/>
              </a:rPr>
              <a:t>Типы заданий:</a:t>
            </a:r>
            <a:endParaRPr lang="ru-RU" sz="1600" b="1" dirty="0">
              <a:solidFill>
                <a:schemeClr val="tx2"/>
              </a:solidFill>
              <a:latin typeface="Helvetica Neue Black Condensed"/>
            </a:endParaRPr>
          </a:p>
          <a:p>
            <a:pPr marL="285700" indent="-285700" eaLnBrk="0" hangingPunct="0">
              <a:buFont typeface="Arial" panose="020B0604020202020204" pitchFamily="34" charset="0"/>
              <a:buChar char="•"/>
              <a:defRPr/>
            </a:pPr>
            <a:r>
              <a:rPr lang="ru-RU" altLang="ru-RU" dirty="0">
                <a:solidFill>
                  <a:schemeClr val="tx2"/>
                </a:solidFill>
                <a:latin typeface="Helvetica Neue Black Condensed"/>
              </a:rPr>
              <a:t>выбор ответа;</a:t>
            </a:r>
          </a:p>
          <a:p>
            <a:pPr marL="285700" indent="-285700" eaLnBrk="0" hangingPunct="0">
              <a:buFont typeface="Arial" panose="020B0604020202020204" pitchFamily="34" charset="0"/>
              <a:buChar char="•"/>
              <a:defRPr/>
            </a:pPr>
            <a:r>
              <a:rPr lang="ru-RU" altLang="ru-RU" dirty="0" smtClean="0">
                <a:solidFill>
                  <a:schemeClr val="tx2"/>
                </a:solidFill>
                <a:latin typeface="Helvetica Neue Black Condensed"/>
              </a:rPr>
              <a:t>выпадающий </a:t>
            </a:r>
            <a:r>
              <a:rPr lang="ru-RU" altLang="ru-RU" dirty="0">
                <a:solidFill>
                  <a:schemeClr val="tx2"/>
                </a:solidFill>
                <a:latin typeface="Helvetica Neue Black Condensed"/>
              </a:rPr>
              <a:t>список при выборе вариантов ответов и заполнении пропусков в тексте;</a:t>
            </a:r>
          </a:p>
          <a:p>
            <a:pPr marL="285700" indent="-285700" eaLnBrk="0" hangingPunct="0">
              <a:buFont typeface="Arial" panose="020B0604020202020204" pitchFamily="34" charset="0"/>
              <a:buChar char="•"/>
              <a:defRPr/>
            </a:pPr>
            <a:r>
              <a:rPr lang="ru-RU" altLang="ru-RU" dirty="0">
                <a:solidFill>
                  <a:schemeClr val="tx2"/>
                </a:solidFill>
                <a:latin typeface="Helvetica Neue Black Condensed"/>
              </a:rPr>
              <a:t>перетаскивание интерактивных элементов к тексту и изображениям;</a:t>
            </a:r>
          </a:p>
          <a:p>
            <a:pPr marL="285700" indent="-285700" eaLnBrk="0" hangingPunct="0">
              <a:buFont typeface="Arial" panose="020B0604020202020204" pitchFamily="34" charset="0"/>
              <a:buChar char="•"/>
              <a:defRPr/>
            </a:pPr>
            <a:r>
              <a:rPr lang="ru-RU" altLang="ru-RU" dirty="0">
                <a:solidFill>
                  <a:schemeClr val="tx2"/>
                </a:solidFill>
                <a:latin typeface="Helvetica Neue Black Condensed"/>
              </a:rPr>
              <a:t>восстановление последовательности </a:t>
            </a:r>
            <a:r>
              <a:rPr lang="ru-RU" altLang="ru-RU" dirty="0" smtClean="0">
                <a:solidFill>
                  <a:schemeClr val="tx2"/>
                </a:solidFill>
                <a:latin typeface="Helvetica Neue Black Condensed"/>
              </a:rPr>
              <a:t>слов</a:t>
            </a:r>
            <a:r>
              <a:rPr lang="en-US" altLang="ru-RU" dirty="0" smtClean="0">
                <a:solidFill>
                  <a:schemeClr val="tx2"/>
                </a:solidFill>
                <a:latin typeface="Helvetica Neue Black Condensed"/>
              </a:rPr>
              <a:t>/</a:t>
            </a:r>
            <a:r>
              <a:rPr lang="ru-RU" altLang="ru-RU" dirty="0" smtClean="0">
                <a:solidFill>
                  <a:schemeClr val="tx2"/>
                </a:solidFill>
                <a:latin typeface="Helvetica Neue Black Condensed"/>
              </a:rPr>
              <a:t>букв </a:t>
            </a:r>
            <a:r>
              <a:rPr lang="ru-RU" altLang="ru-RU" dirty="0">
                <a:solidFill>
                  <a:schemeClr val="tx2"/>
                </a:solidFill>
                <a:latin typeface="Helvetica Neue Black Condensed"/>
              </a:rPr>
              <a:t>в предложении, диалогах, и элементах письма;</a:t>
            </a:r>
          </a:p>
          <a:p>
            <a:pPr marL="285700" indent="-285700" eaLnBrk="0" hangingPunct="0">
              <a:buFont typeface="Arial" panose="020B0604020202020204" pitchFamily="34" charset="0"/>
              <a:buChar char="•"/>
              <a:defRPr/>
            </a:pPr>
            <a:r>
              <a:rPr lang="ru-RU" altLang="ru-RU" dirty="0">
                <a:solidFill>
                  <a:schemeClr val="tx2"/>
                </a:solidFill>
                <a:latin typeface="Helvetica Neue Black Condensed"/>
              </a:rPr>
              <a:t>ввод текста в </a:t>
            </a:r>
            <a:r>
              <a:rPr lang="ru-RU" altLang="ru-RU" dirty="0" smtClean="0">
                <a:solidFill>
                  <a:schemeClr val="tx2"/>
                </a:solidFill>
                <a:latin typeface="Helvetica Neue Black Condensed"/>
              </a:rPr>
              <a:t>пропуски</a:t>
            </a:r>
            <a:r>
              <a:rPr lang="ru-RU" altLang="ru-RU" dirty="0" smtClean="0">
                <a:solidFill>
                  <a:schemeClr val="tx1"/>
                </a:solidFill>
                <a:latin typeface="Helvetica Neue Black Condensed"/>
              </a:rPr>
              <a:t>;</a:t>
            </a:r>
            <a:endParaRPr lang="ru-RU" altLang="ru-RU" dirty="0" smtClean="0">
              <a:solidFill>
                <a:schemeClr val="tx1"/>
              </a:solidFill>
            </a:endParaRPr>
          </a:p>
          <a:p>
            <a:pPr marL="285700" indent="-285700" eaLnBrk="0" hangingPunct="0">
              <a:buFont typeface="Arial" panose="020B0604020202020204" pitchFamily="34" charset="0"/>
              <a:buChar char="•"/>
              <a:defRPr/>
            </a:pPr>
            <a:r>
              <a:rPr lang="ru-RU" altLang="ru-RU" dirty="0" smtClean="0">
                <a:solidFill>
                  <a:schemeClr val="tx2"/>
                </a:solidFill>
                <a:latin typeface="Helvetica Neue Black Condensed"/>
              </a:rPr>
              <a:t>установления соответствия между элементами</a:t>
            </a:r>
            <a:endParaRPr lang="ru-RU" altLang="ru-RU" dirty="0">
              <a:solidFill>
                <a:schemeClr val="tx2"/>
              </a:solidFill>
              <a:latin typeface="Helvetica Neue Black Condensed"/>
            </a:endParaRPr>
          </a:p>
        </p:txBody>
      </p:sp>
      <p:pic>
        <p:nvPicPr>
          <p:cNvPr id="37892" name="Picture 2" descr="C:\Users\LLevin\Desktop\х\Document-page-00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03800" y="3213100"/>
            <a:ext cx="3706813" cy="277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hape 518"/>
          <p:cNvSpPr/>
          <p:nvPr/>
        </p:nvSpPr>
        <p:spPr>
          <a:xfrm>
            <a:off x="0" y="1588"/>
            <a:ext cx="9144000" cy="793750"/>
          </a:xfrm>
          <a:prstGeom prst="rect">
            <a:avLst/>
          </a:prstGeom>
          <a:solidFill>
            <a:srgbClr val="1682C6"/>
          </a:solidFill>
          <a:ln w="50800">
            <a:solidFill>
              <a:srgbClr val="FFFFFF"/>
            </a:solidFill>
          </a:ln>
          <a:effectLst>
            <a:outerShdw blurRad="50800" dist="25400" dir="5400000" rotWithShape="0">
              <a:srgbClr val="000000">
                <a:alpha val="38000"/>
              </a:srgbClr>
            </a:outerShdw>
          </a:effectLst>
        </p:spPr>
        <p:txBody>
          <a:bodyPr lIns="44581" tIns="44581" rIns="44581" bIns="44581" anchor="ctr"/>
          <a:lstStyle/>
          <a:p>
            <a:pPr>
              <a:defRPr>
                <a:solidFill>
                  <a:srgbClr val="FFFFFF"/>
                </a:solidFill>
                <a:latin typeface="+mj-lt"/>
                <a:ea typeface="+mj-ea"/>
                <a:cs typeface="+mj-cs"/>
                <a:sym typeface="Calibri"/>
              </a:defRPr>
            </a:pPr>
            <a:endParaRPr sz="1600" dirty="0">
              <a:solidFill>
                <a:srgbClr val="FFFFFF"/>
              </a:solidFill>
              <a:latin typeface="Impact" panose="020B0806030902050204" pitchFamily="34" charset="0"/>
              <a:ea typeface="+mj-ea"/>
              <a:cs typeface="+mj-cs"/>
              <a:sym typeface="Calibri"/>
            </a:endParaRPr>
          </a:p>
        </p:txBody>
      </p:sp>
      <p:sp>
        <p:nvSpPr>
          <p:cNvPr id="14" name="Shape 520"/>
          <p:cNvSpPr txBox="1">
            <a:spLocks/>
          </p:cNvSpPr>
          <p:nvPr/>
        </p:nvSpPr>
        <p:spPr>
          <a:xfrm>
            <a:off x="134938" y="-4763"/>
            <a:ext cx="8874125" cy="800101"/>
          </a:xfrm>
          <a:prstGeom prst="rect">
            <a:avLst/>
          </a:prstGeom>
        </p:spPr>
        <p:txBody>
          <a:bodyPr lIns="91424" tIns="45712" rIns="91424" bIns="45712" anchor="ctr">
            <a:normAutofit fontScale="85000" lnSpcReduction="20000"/>
          </a:bodyPr>
          <a:lstStyle>
            <a:lvl1pPr algn="ctr" defTabSz="1261464" rtl="0" eaLnBrk="1" latinLnBrk="0" hangingPunct="1">
              <a:spcBef>
                <a:spcPct val="0"/>
              </a:spcBef>
              <a:buNone/>
              <a:defRPr sz="5800" b="0" kern="1200">
                <a:solidFill>
                  <a:srgbClr val="FFFFFF"/>
                </a:solidFill>
                <a:latin typeface="Helvetica Neue Black Condensed"/>
                <a:ea typeface="Helvetica Neue Black Condensed"/>
                <a:cs typeface="Helvetica Neue Black Condensed"/>
                <a:sym typeface="Helvetica Neue Black Condensed"/>
              </a:defRPr>
            </a:lvl1pPr>
          </a:lstStyle>
          <a:p>
            <a:pPr>
              <a:defRPr/>
            </a:pPr>
            <a:r>
              <a:rPr lang="ru-RU" sz="3100" dirty="0">
                <a:latin typeface="Impact" panose="020B0806030902050204" pitchFamily="34" charset="0"/>
              </a:rPr>
              <a:t>ЭЛЕКТРОННЫЙ УЧЕБНИК</a:t>
            </a:r>
          </a:p>
          <a:p>
            <a:pPr>
              <a:defRPr/>
            </a:pPr>
            <a:r>
              <a:rPr lang="ru-RU" sz="3100" dirty="0">
                <a:latin typeface="Impact" panose="020B0806030902050204" pitchFamily="34" charset="0"/>
              </a:rPr>
              <a:t>ПРИЛОЖЕНИЕ «УЧЕБНИК ЦИФРОВОГО ВЕКА» </a:t>
            </a:r>
          </a:p>
        </p:txBody>
      </p:sp>
    </p:spTree>
    <p:extLst>
      <p:ext uri="{BB962C8B-B14F-4D97-AF65-F5344CB8AC3E}">
        <p14:creationId xmlns="" xmlns:p14="http://schemas.microsoft.com/office/powerpoint/2010/main" val="3035618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476250"/>
            <a:ext cx="8229600" cy="1143000"/>
          </a:xfrm>
        </p:spPr>
        <p:txBody>
          <a:bodyPr>
            <a:normAutofit fontScale="90000"/>
          </a:bodyPr>
          <a:lstStyle/>
          <a:p>
            <a:pPr eaLnBrk="1" hangingPunct="1">
              <a:defRPr/>
            </a:pPr>
            <a:r>
              <a:rPr lang="ru-RU" sz="3800" b="1" dirty="0">
                <a:solidFill>
                  <a:srgbClr val="006600"/>
                </a:solidFill>
                <a:effectLst>
                  <a:outerShdw blurRad="38100" dist="38100" dir="2700000" algn="tl">
                    <a:srgbClr val="000000"/>
                  </a:outerShdw>
                </a:effectLst>
              </a:rPr>
              <a:t/>
            </a:r>
            <a:br>
              <a:rPr lang="ru-RU" sz="3800" b="1" dirty="0">
                <a:solidFill>
                  <a:srgbClr val="006600"/>
                </a:solidFill>
                <a:effectLst>
                  <a:outerShdw blurRad="38100" dist="38100" dir="2700000" algn="tl">
                    <a:srgbClr val="000000"/>
                  </a:outerShdw>
                </a:effectLst>
              </a:rPr>
            </a:br>
            <a:r>
              <a:rPr lang="ru-RU" sz="3600" b="1" dirty="0">
                <a:solidFill>
                  <a:schemeClr val="tx1"/>
                </a:solidFill>
              </a:rPr>
              <a:t>Структура психологической  деятельности ученика на уроке:</a:t>
            </a:r>
            <a:r>
              <a:rPr lang="ru-RU" sz="3100" b="1" dirty="0">
                <a:solidFill>
                  <a:schemeClr val="tx1"/>
                </a:solidFill>
              </a:rPr>
              <a:t/>
            </a:r>
            <a:br>
              <a:rPr lang="ru-RU" sz="3100" b="1" dirty="0">
                <a:solidFill>
                  <a:schemeClr val="tx1"/>
                </a:solidFill>
              </a:rPr>
            </a:br>
            <a:endParaRPr lang="ru-RU" sz="3100" b="1" dirty="0">
              <a:solidFill>
                <a:schemeClr val="tx1"/>
              </a:solidFill>
            </a:endParaRPr>
          </a:p>
        </p:txBody>
      </p:sp>
      <p:sp>
        <p:nvSpPr>
          <p:cNvPr id="17411" name="Rectangle 3"/>
          <p:cNvSpPr>
            <a:spLocks noGrp="1" noChangeArrowheads="1"/>
          </p:cNvSpPr>
          <p:nvPr>
            <p:ph type="body" idx="1"/>
          </p:nvPr>
        </p:nvSpPr>
        <p:spPr/>
        <p:txBody>
          <a:bodyPr/>
          <a:lstStyle/>
          <a:p>
            <a:pPr eaLnBrk="1" hangingPunct="1"/>
            <a:r>
              <a:rPr lang="ru-RU" altLang="ru-RU" b="1" dirty="0" smtClean="0"/>
              <a:t>мотивация</a:t>
            </a:r>
          </a:p>
          <a:p>
            <a:pPr eaLnBrk="1" hangingPunct="1"/>
            <a:r>
              <a:rPr lang="ru-RU" altLang="ru-RU" b="1" dirty="0" err="1" smtClean="0"/>
              <a:t>целеполагание</a:t>
            </a:r>
            <a:endParaRPr lang="ru-RU" altLang="ru-RU" b="1" dirty="0" smtClean="0"/>
          </a:p>
          <a:p>
            <a:pPr eaLnBrk="1" hangingPunct="1"/>
            <a:r>
              <a:rPr lang="ru-RU" altLang="ru-RU" b="1" dirty="0" smtClean="0"/>
              <a:t>планирование</a:t>
            </a:r>
          </a:p>
          <a:p>
            <a:pPr eaLnBrk="1" hangingPunct="1"/>
            <a:r>
              <a:rPr lang="ru-RU" altLang="ru-RU" b="1" dirty="0" smtClean="0"/>
              <a:t>действия по достижению целей</a:t>
            </a:r>
          </a:p>
          <a:p>
            <a:pPr eaLnBrk="1" hangingPunct="1"/>
            <a:r>
              <a:rPr lang="ru-RU" altLang="ru-RU" b="1" dirty="0" smtClean="0"/>
              <a:t>(само)оценка</a:t>
            </a:r>
          </a:p>
          <a:p>
            <a:pPr eaLnBrk="1" hangingPunct="1"/>
            <a:r>
              <a:rPr lang="ru-RU" altLang="ru-RU" b="1" dirty="0" smtClean="0"/>
              <a:t>(само) коррекция</a:t>
            </a:r>
          </a:p>
          <a:p>
            <a:pPr eaLnBrk="1" hangingPunct="1"/>
            <a:r>
              <a:rPr lang="ru-RU" altLang="ru-RU" b="1" dirty="0" smtClean="0"/>
              <a:t>рефлексия</a:t>
            </a:r>
          </a:p>
          <a:p>
            <a:pPr eaLnBrk="1" hangingPunct="1"/>
            <a:endParaRPr lang="ru-RU" altLang="ru-RU" b="1" dirty="0" smtClean="0">
              <a:solidFill>
                <a:srgbClr val="006600"/>
              </a:solidFill>
            </a:endParaRPr>
          </a:p>
        </p:txBody>
      </p:sp>
    </p:spTree>
    <p:extLst>
      <p:ext uri="{BB962C8B-B14F-4D97-AF65-F5344CB8AC3E}">
        <p14:creationId xmlns="" xmlns:p14="http://schemas.microsoft.com/office/powerpoint/2010/main" val="1065638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50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741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7411">
                                            <p:txEl>
                                              <p:pRg st="0" end="0"/>
                                            </p:txEl>
                                          </p:spTgt>
                                        </p:tgtEl>
                                      </p:cBhvr>
                                    </p:animEffect>
                                  </p:childTnLst>
                                </p:cTn>
                              </p:par>
                              <p:par>
                                <p:cTn id="11" presetID="49" presetClass="entr" presetSubtype="0" decel="100000" fill="hold" grpId="0" nodeType="withEffect">
                                  <p:stCondLst>
                                    <p:cond delay="50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p:cTn id="13"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411">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17411">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17411">
                                            <p:txEl>
                                              <p:pRg st="1" end="1"/>
                                            </p:txEl>
                                          </p:spTgt>
                                        </p:tgtEl>
                                      </p:cBhvr>
                                    </p:animEffect>
                                  </p:childTnLst>
                                </p:cTn>
                              </p:par>
                              <p:par>
                                <p:cTn id="17" presetID="49" presetClass="entr" presetSubtype="0" decel="100000" fill="hold" grpId="0" nodeType="withEffect">
                                  <p:stCondLst>
                                    <p:cond delay="50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p:cTn id="19"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411">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17411">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17411">
                                            <p:txEl>
                                              <p:pRg st="2" end="2"/>
                                            </p:txEl>
                                          </p:spTgt>
                                        </p:tgtEl>
                                      </p:cBhvr>
                                    </p:animEffect>
                                  </p:childTnLst>
                                </p:cTn>
                              </p:par>
                              <p:par>
                                <p:cTn id="23" presetID="49" presetClass="entr" presetSubtype="0" decel="100000" fill="hold" grpId="0" nodeType="withEffect">
                                  <p:stCondLst>
                                    <p:cond delay="50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p:cTn id="25"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7411">
                                            <p:txEl>
                                              <p:pRg st="3" end="3"/>
                                            </p:txEl>
                                          </p:spTgt>
                                        </p:tgtEl>
                                        <p:attrNameLst>
                                          <p:attrName>ppt_h</p:attrName>
                                        </p:attrNameLst>
                                      </p:cBhvr>
                                      <p:tavLst>
                                        <p:tav tm="0">
                                          <p:val>
                                            <p:fltVal val="0"/>
                                          </p:val>
                                        </p:tav>
                                        <p:tav tm="100000">
                                          <p:val>
                                            <p:strVal val="#ppt_h"/>
                                          </p:val>
                                        </p:tav>
                                      </p:tavLst>
                                    </p:anim>
                                    <p:anim calcmode="lin" valueType="num">
                                      <p:cBhvr>
                                        <p:cTn id="27" dur="500" fill="hold"/>
                                        <p:tgtEl>
                                          <p:spTgt spid="17411">
                                            <p:txEl>
                                              <p:pRg st="3" end="3"/>
                                            </p:txEl>
                                          </p:spTgt>
                                        </p:tgtEl>
                                        <p:attrNameLst>
                                          <p:attrName>style.rotation</p:attrName>
                                        </p:attrNameLst>
                                      </p:cBhvr>
                                      <p:tavLst>
                                        <p:tav tm="0">
                                          <p:val>
                                            <p:fltVal val="360"/>
                                          </p:val>
                                        </p:tav>
                                        <p:tav tm="100000">
                                          <p:val>
                                            <p:fltVal val="0"/>
                                          </p:val>
                                        </p:tav>
                                      </p:tavLst>
                                    </p:anim>
                                    <p:animEffect transition="in" filter="fade">
                                      <p:cBhvr>
                                        <p:cTn id="28" dur="500"/>
                                        <p:tgtEl>
                                          <p:spTgt spid="17411">
                                            <p:txEl>
                                              <p:pRg st="3" end="3"/>
                                            </p:txEl>
                                          </p:spTgt>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p:cTn id="31"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7411">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17411">
                                            <p:txEl>
                                              <p:pRg st="4" end="4"/>
                                            </p:txEl>
                                          </p:spTgt>
                                        </p:tgtEl>
                                        <p:attrNameLst>
                                          <p:attrName>style.rotation</p:attrName>
                                        </p:attrNameLst>
                                      </p:cBhvr>
                                      <p:tavLst>
                                        <p:tav tm="0">
                                          <p:val>
                                            <p:fltVal val="360"/>
                                          </p:val>
                                        </p:tav>
                                        <p:tav tm="100000">
                                          <p:val>
                                            <p:fltVal val="0"/>
                                          </p:val>
                                        </p:tav>
                                      </p:tavLst>
                                    </p:anim>
                                    <p:animEffect transition="in" filter="fade">
                                      <p:cBhvr>
                                        <p:cTn id="34" dur="500"/>
                                        <p:tgtEl>
                                          <p:spTgt spid="17411">
                                            <p:txEl>
                                              <p:pRg st="4" end="4"/>
                                            </p:txEl>
                                          </p:spTgt>
                                        </p:tgtEl>
                                      </p:cBhvr>
                                    </p:animEffect>
                                  </p:childTnLst>
                                </p:cTn>
                              </p:par>
                              <p:par>
                                <p:cTn id="35" presetID="49" presetClass="entr" presetSubtype="0" decel="100000" fill="hold" grpId="0" nodeType="withEffect">
                                  <p:stCondLst>
                                    <p:cond delay="50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p:cTn id="37" dur="500" fill="hold"/>
                                        <p:tgtEl>
                                          <p:spTgt spid="1741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7411">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17411">
                                            <p:txEl>
                                              <p:pRg st="5" end="5"/>
                                            </p:txEl>
                                          </p:spTgt>
                                        </p:tgtEl>
                                        <p:attrNameLst>
                                          <p:attrName>style.rotation</p:attrName>
                                        </p:attrNameLst>
                                      </p:cBhvr>
                                      <p:tavLst>
                                        <p:tav tm="0">
                                          <p:val>
                                            <p:fltVal val="360"/>
                                          </p:val>
                                        </p:tav>
                                        <p:tav tm="100000">
                                          <p:val>
                                            <p:fltVal val="0"/>
                                          </p:val>
                                        </p:tav>
                                      </p:tavLst>
                                    </p:anim>
                                    <p:animEffect transition="in" filter="fade">
                                      <p:cBhvr>
                                        <p:cTn id="40" dur="500"/>
                                        <p:tgtEl>
                                          <p:spTgt spid="17411">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9" presetClass="entr" presetSubtype="0" decel="100000" fill="hold" grpId="0" nodeType="clickEffect">
                                  <p:stCondLst>
                                    <p:cond delay="500"/>
                                  </p:stCondLst>
                                  <p:childTnLst>
                                    <p:set>
                                      <p:cBhvr>
                                        <p:cTn id="44" dur="1" fill="hold">
                                          <p:stCondLst>
                                            <p:cond delay="0"/>
                                          </p:stCondLst>
                                        </p:cTn>
                                        <p:tgtEl>
                                          <p:spTgt spid="17411">
                                            <p:txEl>
                                              <p:pRg st="6" end="6"/>
                                            </p:txEl>
                                          </p:spTgt>
                                        </p:tgtEl>
                                        <p:attrNameLst>
                                          <p:attrName>style.visibility</p:attrName>
                                        </p:attrNameLst>
                                      </p:cBhvr>
                                      <p:to>
                                        <p:strVal val="visible"/>
                                      </p:to>
                                    </p:set>
                                    <p:anim calcmode="lin" valueType="num">
                                      <p:cBhvr>
                                        <p:cTn id="45" dur="500" fill="hold"/>
                                        <p:tgtEl>
                                          <p:spTgt spid="17411">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17411">
                                            <p:txEl>
                                              <p:pRg st="6" end="6"/>
                                            </p:txEl>
                                          </p:spTgt>
                                        </p:tgtEl>
                                        <p:attrNameLst>
                                          <p:attrName>ppt_h</p:attrName>
                                        </p:attrNameLst>
                                      </p:cBhvr>
                                      <p:tavLst>
                                        <p:tav tm="0">
                                          <p:val>
                                            <p:fltVal val="0"/>
                                          </p:val>
                                        </p:tav>
                                        <p:tav tm="100000">
                                          <p:val>
                                            <p:strVal val="#ppt_h"/>
                                          </p:val>
                                        </p:tav>
                                      </p:tavLst>
                                    </p:anim>
                                    <p:anim calcmode="lin" valueType="num">
                                      <p:cBhvr>
                                        <p:cTn id="47" dur="500" fill="hold"/>
                                        <p:tgtEl>
                                          <p:spTgt spid="17411">
                                            <p:txEl>
                                              <p:pRg st="6" end="6"/>
                                            </p:txEl>
                                          </p:spTgt>
                                        </p:tgtEl>
                                        <p:attrNameLst>
                                          <p:attrName>style.rotation</p:attrName>
                                        </p:attrNameLst>
                                      </p:cBhvr>
                                      <p:tavLst>
                                        <p:tav tm="0">
                                          <p:val>
                                            <p:fltVal val="360"/>
                                          </p:val>
                                        </p:tav>
                                        <p:tav tm="100000">
                                          <p:val>
                                            <p:fltVal val="0"/>
                                          </p:val>
                                        </p:tav>
                                      </p:tavLst>
                                    </p:anim>
                                    <p:animEffect transition="in" filter="fade">
                                      <p:cBhvr>
                                        <p:cTn id="48"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5" name="Rectangle 23"/>
          <p:cNvSpPr>
            <a:spLocks noGrp="1" noChangeArrowheads="1"/>
          </p:cNvSpPr>
          <p:nvPr>
            <p:ph type="title"/>
          </p:nvPr>
        </p:nvSpPr>
        <p:spPr>
          <a:xfrm>
            <a:off x="179388" y="620713"/>
            <a:ext cx="8964612" cy="1143000"/>
          </a:xfrm>
        </p:spPr>
        <p:txBody>
          <a:bodyPr>
            <a:normAutofit fontScale="90000"/>
          </a:bodyPr>
          <a:lstStyle/>
          <a:p>
            <a:pPr eaLnBrk="1" hangingPunct="1">
              <a:lnSpc>
                <a:spcPct val="80000"/>
              </a:lnSpc>
              <a:defRPr/>
            </a:pPr>
            <a:r>
              <a:rPr lang="ru-RU" sz="3400" b="1" dirty="0">
                <a:solidFill>
                  <a:schemeClr val="tx1"/>
                </a:solidFill>
                <a:effectLst>
                  <a:outerShdw blurRad="38100" dist="38100" dir="2700000" algn="tl">
                    <a:srgbClr val="000000"/>
                  </a:outerShdw>
                </a:effectLst>
              </a:rPr>
              <a:t>Соответствие элементов образовательного процесса (урока) стадиям деятельности ученика на уроке</a:t>
            </a:r>
            <a:r>
              <a:rPr lang="ru-RU" sz="3400" dirty="0">
                <a:solidFill>
                  <a:schemeClr val="tx1"/>
                </a:solidFill>
                <a:effectLst>
                  <a:outerShdw blurRad="38100" dist="38100" dir="2700000" algn="tl">
                    <a:srgbClr val="FFFFFF"/>
                  </a:outerShdw>
                </a:effectLst>
              </a:rPr>
              <a:t/>
            </a:r>
            <a:br>
              <a:rPr lang="ru-RU" sz="3400" dirty="0">
                <a:solidFill>
                  <a:schemeClr val="tx1"/>
                </a:solidFill>
                <a:effectLst>
                  <a:outerShdw blurRad="38100" dist="38100" dir="2700000" algn="tl">
                    <a:srgbClr val="FFFFFF"/>
                  </a:outerShdw>
                </a:effectLst>
              </a:rPr>
            </a:br>
            <a:endParaRPr lang="ru-RU" sz="3400" dirty="0">
              <a:solidFill>
                <a:schemeClr val="tx1"/>
              </a:solidFill>
              <a:effectLst>
                <a:outerShdw blurRad="38100" dist="38100" dir="2700000" algn="tl">
                  <a:srgbClr val="FFFFFF"/>
                </a:outerShdw>
              </a:effectLst>
            </a:endParaRPr>
          </a:p>
        </p:txBody>
      </p:sp>
      <p:sp>
        <p:nvSpPr>
          <p:cNvPr id="77827" name="Rectangle 4"/>
          <p:cNvSpPr>
            <a:spLocks noChangeArrowheads="1"/>
          </p:cNvSpPr>
          <p:nvPr/>
        </p:nvSpPr>
        <p:spPr bwMode="auto">
          <a:xfrm>
            <a:off x="4452938" y="3249613"/>
            <a:ext cx="238125" cy="350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7277" tIns="43638" rIns="87277" bIns="43638" anchor="ctr">
            <a:spAutoFit/>
          </a:bodyPr>
          <a:lstStyle>
            <a:lvl1pPr algn="l" eaLnBrk="0" hangingPunct="0">
              <a:spcBef>
                <a:spcPct val="20000"/>
              </a:spcBef>
              <a:buChar char="•"/>
              <a:tabLst>
                <a:tab pos="228600" algn="l"/>
              </a:tabLst>
              <a:defRPr sz="3200">
                <a:solidFill>
                  <a:schemeClr val="tx1"/>
                </a:solidFill>
                <a:latin typeface="Arial" pitchFamily="34" charset="0"/>
              </a:defRPr>
            </a:lvl1pPr>
            <a:lvl2pPr marL="742950" indent="-285750" algn="l" eaLnBrk="0" hangingPunct="0">
              <a:spcBef>
                <a:spcPct val="20000"/>
              </a:spcBef>
              <a:buChar char="–"/>
              <a:tabLst>
                <a:tab pos="228600" algn="l"/>
              </a:tabLst>
              <a:defRPr sz="2800">
                <a:solidFill>
                  <a:schemeClr val="tx1"/>
                </a:solidFill>
                <a:latin typeface="Arial" pitchFamily="34" charset="0"/>
              </a:defRPr>
            </a:lvl2pPr>
            <a:lvl3pPr marL="1143000" indent="-228600" algn="l" eaLnBrk="0" hangingPunct="0">
              <a:spcBef>
                <a:spcPct val="20000"/>
              </a:spcBef>
              <a:buChar char="•"/>
              <a:tabLst>
                <a:tab pos="228600" algn="l"/>
              </a:tabLst>
              <a:defRPr sz="2400">
                <a:solidFill>
                  <a:schemeClr val="tx1"/>
                </a:solidFill>
                <a:latin typeface="Arial" pitchFamily="34" charset="0"/>
              </a:defRPr>
            </a:lvl3pPr>
            <a:lvl4pPr marL="1600200" indent="-228600" algn="l" eaLnBrk="0" hangingPunct="0">
              <a:spcBef>
                <a:spcPct val="20000"/>
              </a:spcBef>
              <a:buChar char="–"/>
              <a:tabLst>
                <a:tab pos="228600" algn="l"/>
              </a:tabLst>
              <a:defRPr sz="2000">
                <a:solidFill>
                  <a:schemeClr val="tx1"/>
                </a:solidFill>
                <a:latin typeface="Arial" pitchFamily="34" charset="0"/>
              </a:defRPr>
            </a:lvl4pPr>
            <a:lvl5pPr marL="2057400" indent="-228600" algn="l" eaLnBrk="0" hangingPunct="0">
              <a:spcBef>
                <a:spcPct val="20000"/>
              </a:spcBef>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itchFamily="34" charset="0"/>
              </a:defRPr>
            </a:lvl9pPr>
          </a:lstStyle>
          <a:p>
            <a:pPr algn="ctr" eaLnBrk="1" hangingPunct="1">
              <a:spcBef>
                <a:spcPct val="0"/>
              </a:spcBef>
              <a:buFontTx/>
              <a:buNone/>
            </a:pPr>
            <a:r>
              <a:rPr lang="ru-RU" altLang="ru-RU" sz="1700" b="1"/>
              <a:t> </a:t>
            </a:r>
            <a:endParaRPr lang="ru-RU" altLang="ru-RU" sz="1700"/>
          </a:p>
        </p:txBody>
      </p:sp>
      <p:graphicFrame>
        <p:nvGraphicFramePr>
          <p:cNvPr id="18514" name="Group 82"/>
          <p:cNvGraphicFramePr>
            <a:graphicFrameLocks noGrp="1"/>
          </p:cNvGraphicFramePr>
          <p:nvPr>
            <p:ph idx="1"/>
          </p:nvPr>
        </p:nvGraphicFramePr>
        <p:xfrm>
          <a:off x="468313" y="1844675"/>
          <a:ext cx="8229600" cy="5792788"/>
        </p:xfrm>
        <a:graphic>
          <a:graphicData uri="http://schemas.openxmlformats.org/drawingml/2006/table">
            <a:tbl>
              <a:tblPr/>
              <a:tblGrid>
                <a:gridCol w="4114800"/>
                <a:gridCol w="4114800"/>
              </a:tblGrid>
              <a:tr h="137172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 мотивация</a:t>
                      </a:r>
                      <a:endParaRPr kumimoji="0" lang="ru-RU" sz="27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 целеполагание</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2700" b="0" i="0" u="none" strike="noStrike" cap="none" normalizeH="0" baseline="0" dirty="0" smtClean="0">
                          <a:ln>
                            <a:noFill/>
                          </a:ln>
                          <a:solidFill>
                            <a:schemeClr val="tx1"/>
                          </a:solidFill>
                          <a:effectLst/>
                          <a:latin typeface="Arial" charset="0"/>
                        </a:rPr>
                        <a:t> </a:t>
                      </a:r>
                      <a:r>
                        <a:rPr kumimoji="0" lang="ru-RU" sz="2700" b="1" i="0" u="none" strike="noStrike" cap="none" normalizeH="0" baseline="0" dirty="0" smtClean="0">
                          <a:ln>
                            <a:noFill/>
                          </a:ln>
                          <a:solidFill>
                            <a:schemeClr val="tx1"/>
                          </a:solidFill>
                          <a:effectLst/>
                          <a:latin typeface="Arial" charset="0"/>
                        </a:rPr>
                        <a:t>планирование</a:t>
                      </a:r>
                      <a:endParaRPr kumimoji="0" lang="ru-RU" sz="2700" b="0" i="0" u="none" strike="noStrike" cap="none" normalizeH="0" baseline="0" dirty="0" smtClean="0">
                        <a:ln>
                          <a:noFill/>
                        </a:ln>
                        <a:solidFill>
                          <a:schemeClr val="tx1"/>
                        </a:solidFill>
                        <a:effectLst/>
                        <a:latin typeface="Arial" charset="0"/>
                      </a:endParaRPr>
                    </a:p>
                  </a:txBody>
                  <a:tcPr marT="45724" marB="45724"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charset="0"/>
                        </a:rPr>
                        <a:t>-  ОРГАНИЗАЦИЯ</a:t>
                      </a:r>
                      <a:endParaRPr kumimoji="0" lang="ru-RU" sz="27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700" b="0" i="0" u="none" strike="noStrike" cap="none" normalizeH="0" baseline="0" dirty="0" smtClean="0">
                        <a:ln>
                          <a:noFill/>
                        </a:ln>
                        <a:solidFill>
                          <a:schemeClr val="tx1"/>
                        </a:solidFill>
                        <a:effectLst/>
                        <a:latin typeface="Arial" charset="0"/>
                      </a:endParaRPr>
                    </a:p>
                  </a:txBody>
                  <a:tcPr marT="45724" marB="45724"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450915">
                <a:tc>
                  <a:txBody>
                    <a:bodyPr/>
                    <a:lstStyle/>
                    <a:p>
                      <a:pPr marL="185738" marR="0" lvl="0" indent="-185738"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 действия по достижению целей</a:t>
                      </a:r>
                    </a:p>
                  </a:txBody>
                  <a:tcPr marT="45724" marB="45724"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   ИЗУЧЕНИЕ НОВОГО</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   ЗАКРЕПЛЕНИЕ                                                     </a:t>
                      </a:r>
                    </a:p>
                  </a:txBody>
                  <a:tcPr marT="45724" marB="45724"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014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(само)оценка</a:t>
                      </a:r>
                      <a:endParaRPr kumimoji="0" lang="en-US" sz="2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(само) коррекция</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ru-RU" sz="2700" b="1" i="0" u="none" strike="noStrike" cap="none" normalizeH="0" baseline="0" dirty="0" smtClean="0">
                          <a:ln>
                            <a:noFill/>
                          </a:ln>
                          <a:solidFill>
                            <a:schemeClr val="tx1"/>
                          </a:solidFill>
                          <a:effectLst/>
                          <a:latin typeface="Arial" charset="0"/>
                        </a:rPr>
                        <a:t>рефлексия</a:t>
                      </a:r>
                      <a:endParaRPr kumimoji="0" lang="en-US" sz="2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7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700" b="0" i="0" u="none" strike="noStrike" cap="none" normalizeH="0" baseline="0" dirty="0" smtClean="0">
                        <a:ln>
                          <a:noFill/>
                        </a:ln>
                        <a:solidFill>
                          <a:schemeClr val="tx1"/>
                        </a:solidFill>
                        <a:effectLst/>
                        <a:latin typeface="Arial" charset="0"/>
                      </a:endParaRPr>
                    </a:p>
                  </a:txBody>
                  <a:tcPr marT="45724" marB="45724"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charset="0"/>
                        </a:rPr>
                        <a:t>-    КОНТРОЛЬ</a:t>
                      </a:r>
                      <a:endParaRPr kumimoji="0" lang="ru-RU" sz="2700" b="0" i="0" u="none" strike="noStrike" cap="none" normalizeH="0" baseline="0" dirty="0" smtClean="0">
                        <a:ln>
                          <a:noFill/>
                        </a:ln>
                        <a:solidFill>
                          <a:schemeClr val="tx1"/>
                        </a:solidFill>
                        <a:effectLst/>
                        <a:latin typeface="Arial" charset="0"/>
                      </a:endParaRPr>
                    </a:p>
                    <a:p>
                      <a:pPr marL="457200" marR="0" lvl="0" indent="-45720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КОРРЕКЦИЯ</a:t>
                      </a:r>
                    </a:p>
                    <a:p>
                      <a:pPr marL="457200" marR="0" lvl="0" indent="-457200" algn="l" defTabSz="914400" rtl="0" eaLnBrk="1" fontAlgn="base" latinLnBrk="0" hangingPunct="1">
                        <a:lnSpc>
                          <a:spcPct val="100000"/>
                        </a:lnSpc>
                        <a:spcBef>
                          <a:spcPct val="20000"/>
                        </a:spcBef>
                        <a:spcAft>
                          <a:spcPct val="0"/>
                        </a:spcAft>
                        <a:buClrTx/>
                        <a:buSzTx/>
                        <a:buFontTx/>
                        <a:buChar char="-"/>
                        <a:tabLst/>
                      </a:pPr>
                      <a:r>
                        <a:rPr kumimoji="0" lang="ru-RU" sz="2700" b="1" i="0" u="none" strike="noStrike" cap="none" normalizeH="0" baseline="0" dirty="0" smtClean="0">
                          <a:ln>
                            <a:noFill/>
                          </a:ln>
                          <a:solidFill>
                            <a:schemeClr val="tx1"/>
                          </a:solidFill>
                          <a:effectLst/>
                          <a:latin typeface="Arial" charset="0"/>
                        </a:rPr>
                        <a:t>ИТОГ УРОКА</a:t>
                      </a:r>
                    </a:p>
                  </a:txBody>
                  <a:tcPr marT="45724" marB="45724"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 xmlns:p14="http://schemas.microsoft.com/office/powerpoint/2010/main" val="1071477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514"/>
                                        </p:tgtEl>
                                        <p:attrNameLst>
                                          <p:attrName>style.visibility</p:attrName>
                                        </p:attrNameLst>
                                      </p:cBhvr>
                                      <p:to>
                                        <p:strVal val="visible"/>
                                      </p:to>
                                    </p:set>
                                    <p:animEffect transition="in" filter="blinds(horizontal)">
                                      <p:cBhvr>
                                        <p:cTn id="7" dur="500"/>
                                        <p:tgtEl>
                                          <p:spTgt spid="18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4" name="Object 4"/>
          <p:cNvGraphicFramePr>
            <a:graphicFrameLocks noChangeAspect="1"/>
          </p:cNvGraphicFramePr>
          <p:nvPr/>
        </p:nvGraphicFramePr>
        <p:xfrm>
          <a:off x="4427538" y="188913"/>
          <a:ext cx="4171950" cy="5903912"/>
        </p:xfrm>
        <a:graphic>
          <a:graphicData uri="http://schemas.openxmlformats.org/presentationml/2006/ole">
            <p:oleObj spid="_x0000_s1039" name="Image" r:id="rId4" imgW="7555556" imgH="10692063" progId="">
              <p:embed/>
            </p:oleObj>
          </a:graphicData>
        </a:graphic>
      </p:graphicFrame>
      <p:sp>
        <p:nvSpPr>
          <p:cNvPr id="20485" name="Rectangle 5"/>
          <p:cNvSpPr>
            <a:spLocks noChangeArrowheads="1"/>
          </p:cNvSpPr>
          <p:nvPr/>
        </p:nvSpPr>
        <p:spPr bwMode="auto">
          <a:xfrm rot="1047709">
            <a:off x="566738" y="3228975"/>
            <a:ext cx="3565525" cy="611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7277" tIns="43638" rIns="87277" bIns="43638" anchor="ctr">
            <a:spAutoFit/>
          </a:bodyPr>
          <a:lstStyle/>
          <a:p>
            <a:pPr>
              <a:defRPr/>
            </a:pPr>
            <a:r>
              <a:rPr lang="ru-RU" sz="3400" b="1" dirty="0">
                <a:effectLst>
                  <a:outerShdw blurRad="38100" dist="38100" dir="2700000" algn="tl">
                    <a:srgbClr val="000000"/>
                  </a:outerShdw>
                </a:effectLst>
                <a:latin typeface="Arial" charset="0"/>
              </a:rPr>
              <a:t>ОРГАНИЗАЦИЯ</a:t>
            </a:r>
            <a:r>
              <a:rPr lang="ru-RU" dirty="0">
                <a:latin typeface="Arial" charset="0"/>
              </a:rPr>
              <a:t> </a:t>
            </a:r>
          </a:p>
        </p:txBody>
      </p:sp>
      <p:sp>
        <p:nvSpPr>
          <p:cNvPr id="3" name="Прямоугольник 2"/>
          <p:cNvSpPr/>
          <p:nvPr/>
        </p:nvSpPr>
        <p:spPr>
          <a:xfrm>
            <a:off x="6227763" y="6308725"/>
            <a:ext cx="2732087" cy="369888"/>
          </a:xfrm>
          <a:prstGeom prst="rect">
            <a:avLst/>
          </a:prstGeom>
        </p:spPr>
        <p:txBody>
          <a:bodyPr>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7</a:t>
            </a:r>
          </a:p>
        </p:txBody>
      </p:sp>
    </p:spTree>
    <p:extLst>
      <p:ext uri="{BB962C8B-B14F-4D97-AF65-F5344CB8AC3E}">
        <p14:creationId xmlns="" xmlns:p14="http://schemas.microsoft.com/office/powerpoint/2010/main" val="654158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1+#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485"/>
                                        </p:tgtEl>
                                        <p:attrNameLst>
                                          <p:attrName>style.visibility</p:attrName>
                                        </p:attrNameLst>
                                      </p:cBhvr>
                                      <p:to>
                                        <p:strVal val="visible"/>
                                      </p:to>
                                    </p:set>
                                    <p:anim calcmode="lin" valueType="num">
                                      <p:cBhvr additive="base">
                                        <p:cTn id="11" dur="500" fill="hold"/>
                                        <p:tgtEl>
                                          <p:spTgt spid="20485"/>
                                        </p:tgtEl>
                                        <p:attrNameLst>
                                          <p:attrName>ppt_x</p:attrName>
                                        </p:attrNameLst>
                                      </p:cBhvr>
                                      <p:tavLst>
                                        <p:tav tm="0">
                                          <p:val>
                                            <p:strVal val="0-#ppt_w/2"/>
                                          </p:val>
                                        </p:tav>
                                        <p:tav tm="100000">
                                          <p:val>
                                            <p:strVal val="#ppt_x"/>
                                          </p:val>
                                        </p:tav>
                                      </p:tavLst>
                                    </p:anim>
                                    <p:anim calcmode="lin" valueType="num">
                                      <p:cBhvr additive="base">
                                        <p:cTn id="12"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6" name="Picture 10" descr="Рисунок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388458">
            <a:off x="323850" y="1700213"/>
            <a:ext cx="2287588" cy="3238500"/>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8" name="Picture 12" descr="Рисунок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30475" y="1143000"/>
            <a:ext cx="2601913" cy="3562350"/>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29709" name="Picture 13" descr="Рисунок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307267">
            <a:off x="1403350" y="2708275"/>
            <a:ext cx="2659063" cy="3562350"/>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29711" name="Picture 15" descr="Рисунок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792243">
            <a:off x="5508625" y="981075"/>
            <a:ext cx="2463800" cy="3489325"/>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29712" name="Picture 16" descr="Рисунок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rot="250493">
            <a:off x="4572000" y="2708275"/>
            <a:ext cx="2522538" cy="3573463"/>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79879" name="Rectangle 17"/>
          <p:cNvSpPr>
            <a:spLocks noChangeArrowheads="1"/>
          </p:cNvSpPr>
          <p:nvPr/>
        </p:nvSpPr>
        <p:spPr bwMode="auto">
          <a:xfrm>
            <a:off x="5148263" y="563563"/>
            <a:ext cx="3502025" cy="612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7277" tIns="43638" rIns="87277" bIns="43638"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sz="3400" b="1" dirty="0"/>
              <a:t>ЗАКРЕПЛЕНИЕ</a:t>
            </a:r>
            <a:r>
              <a:rPr lang="ru-RU" altLang="ru-RU" sz="1800" dirty="0"/>
              <a:t> </a:t>
            </a:r>
          </a:p>
        </p:txBody>
      </p:sp>
      <p:sp>
        <p:nvSpPr>
          <p:cNvPr id="79880" name="Rectangle 19"/>
          <p:cNvSpPr>
            <a:spLocks noChangeArrowheads="1"/>
          </p:cNvSpPr>
          <p:nvPr/>
        </p:nvSpPr>
        <p:spPr bwMode="auto">
          <a:xfrm>
            <a:off x="520700" y="14288"/>
            <a:ext cx="4660900" cy="611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7277" tIns="43638" rIns="87277" bIns="43638" anchor="ctr">
            <a:spAutoFit/>
          </a:bodyPr>
          <a:lstStyle>
            <a:lvl1pPr algn="l" eaLnBrk="0" hangingPunct="0">
              <a:spcBef>
                <a:spcPct val="20000"/>
              </a:spcBef>
              <a:buChar char="•"/>
              <a:tabLst>
                <a:tab pos="217488" algn="l"/>
              </a:tabLst>
              <a:defRPr sz="3200">
                <a:solidFill>
                  <a:schemeClr val="tx1"/>
                </a:solidFill>
                <a:latin typeface="Arial" pitchFamily="34" charset="0"/>
              </a:defRPr>
            </a:lvl1pPr>
            <a:lvl2pPr marL="742950" indent="-285750" algn="l" eaLnBrk="0" hangingPunct="0">
              <a:spcBef>
                <a:spcPct val="20000"/>
              </a:spcBef>
              <a:buChar char="–"/>
              <a:tabLst>
                <a:tab pos="217488" algn="l"/>
              </a:tabLst>
              <a:defRPr sz="2800">
                <a:solidFill>
                  <a:schemeClr val="tx1"/>
                </a:solidFill>
                <a:latin typeface="Arial" pitchFamily="34" charset="0"/>
              </a:defRPr>
            </a:lvl2pPr>
            <a:lvl3pPr marL="1143000" indent="-228600" algn="l" eaLnBrk="0" hangingPunct="0">
              <a:spcBef>
                <a:spcPct val="20000"/>
              </a:spcBef>
              <a:buChar char="•"/>
              <a:tabLst>
                <a:tab pos="217488" algn="l"/>
              </a:tabLst>
              <a:defRPr sz="2400">
                <a:solidFill>
                  <a:schemeClr val="tx1"/>
                </a:solidFill>
                <a:latin typeface="Arial" pitchFamily="34" charset="0"/>
              </a:defRPr>
            </a:lvl3pPr>
            <a:lvl4pPr marL="1600200" indent="-228600" algn="l" eaLnBrk="0" hangingPunct="0">
              <a:spcBef>
                <a:spcPct val="20000"/>
              </a:spcBef>
              <a:buChar char="–"/>
              <a:tabLst>
                <a:tab pos="217488" algn="l"/>
              </a:tabLst>
              <a:defRPr sz="2000">
                <a:solidFill>
                  <a:schemeClr val="tx1"/>
                </a:solidFill>
                <a:latin typeface="Arial" pitchFamily="34" charset="0"/>
              </a:defRPr>
            </a:lvl4pPr>
            <a:lvl5pPr marL="2057400" indent="-228600" algn="l" eaLnBrk="0" hangingPunct="0">
              <a:spcBef>
                <a:spcPct val="20000"/>
              </a:spcBef>
              <a:buChar char="»"/>
              <a:tabLst>
                <a:tab pos="217488"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17488"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17488"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17488"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17488" algn="l"/>
              </a:tabLst>
              <a:defRPr sz="2000">
                <a:solidFill>
                  <a:schemeClr val="tx1"/>
                </a:solidFill>
                <a:latin typeface="Arial" pitchFamily="34" charset="0"/>
              </a:defRPr>
            </a:lvl9pPr>
          </a:lstStyle>
          <a:p>
            <a:pPr algn="just" eaLnBrk="1" hangingPunct="1">
              <a:spcBef>
                <a:spcPct val="0"/>
              </a:spcBef>
              <a:buClr>
                <a:schemeClr val="tx1"/>
              </a:buClr>
              <a:buFontTx/>
              <a:buNone/>
            </a:pPr>
            <a:r>
              <a:rPr lang="ru-RU" altLang="ru-RU" sz="3400" b="1" dirty="0"/>
              <a:t>ИЗУЧЕНИЕ НОВОГО</a:t>
            </a:r>
            <a:r>
              <a:rPr lang="ru-RU" altLang="ru-RU" sz="1800" dirty="0"/>
              <a:t>  </a:t>
            </a:r>
          </a:p>
        </p:txBody>
      </p:sp>
      <p:sp>
        <p:nvSpPr>
          <p:cNvPr id="2" name="Прямоугольник 1"/>
          <p:cNvSpPr/>
          <p:nvPr/>
        </p:nvSpPr>
        <p:spPr>
          <a:xfrm>
            <a:off x="6588125" y="6289675"/>
            <a:ext cx="2457450" cy="368300"/>
          </a:xfrm>
          <a:prstGeom prst="rect">
            <a:avLst/>
          </a:prstGeom>
        </p:spPr>
        <p:txBody>
          <a:bodyPr>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7</a:t>
            </a:r>
          </a:p>
        </p:txBody>
      </p:sp>
    </p:spTree>
    <p:extLst>
      <p:ext uri="{BB962C8B-B14F-4D97-AF65-F5344CB8AC3E}">
        <p14:creationId xmlns="" xmlns:p14="http://schemas.microsoft.com/office/powerpoint/2010/main" val="414980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500"/>
                                  </p:stCondLst>
                                  <p:childTnLst>
                                    <p:set>
                                      <p:cBhvr>
                                        <p:cTn id="6" dur="1" fill="hold">
                                          <p:stCondLst>
                                            <p:cond delay="0"/>
                                          </p:stCondLst>
                                        </p:cTn>
                                        <p:tgtEl>
                                          <p:spTgt spid="29706"/>
                                        </p:tgtEl>
                                        <p:attrNameLst>
                                          <p:attrName>style.visibility</p:attrName>
                                        </p:attrNameLst>
                                      </p:cBhvr>
                                      <p:to>
                                        <p:strVal val="visible"/>
                                      </p:to>
                                    </p:set>
                                    <p:anim calcmode="lin" valueType="num">
                                      <p:cBhvr additive="base">
                                        <p:cTn id="7" dur="500" fill="hold"/>
                                        <p:tgtEl>
                                          <p:spTgt spid="29706"/>
                                        </p:tgtEl>
                                        <p:attrNameLst>
                                          <p:attrName>ppt_x</p:attrName>
                                        </p:attrNameLst>
                                      </p:cBhvr>
                                      <p:tavLst>
                                        <p:tav tm="0">
                                          <p:val>
                                            <p:strVal val="#ppt_x"/>
                                          </p:val>
                                        </p:tav>
                                        <p:tav tm="100000">
                                          <p:val>
                                            <p:strVal val="#ppt_x"/>
                                          </p:val>
                                        </p:tav>
                                      </p:tavLst>
                                    </p:anim>
                                    <p:anim calcmode="lin" valueType="num">
                                      <p:cBhvr additive="base">
                                        <p:cTn id="8" dur="500" fill="hold"/>
                                        <p:tgtEl>
                                          <p:spTgt spid="2970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500"/>
                                  </p:stCondLst>
                                  <p:childTnLst>
                                    <p:set>
                                      <p:cBhvr>
                                        <p:cTn id="11" dur="1" fill="hold">
                                          <p:stCondLst>
                                            <p:cond delay="0"/>
                                          </p:stCondLst>
                                        </p:cTn>
                                        <p:tgtEl>
                                          <p:spTgt spid="29708"/>
                                        </p:tgtEl>
                                        <p:attrNameLst>
                                          <p:attrName>style.visibility</p:attrName>
                                        </p:attrNameLst>
                                      </p:cBhvr>
                                      <p:to>
                                        <p:strVal val="visible"/>
                                      </p:to>
                                    </p:set>
                                    <p:anim calcmode="lin" valueType="num">
                                      <p:cBhvr additive="base">
                                        <p:cTn id="12" dur="500" fill="hold"/>
                                        <p:tgtEl>
                                          <p:spTgt spid="29708"/>
                                        </p:tgtEl>
                                        <p:attrNameLst>
                                          <p:attrName>ppt_x</p:attrName>
                                        </p:attrNameLst>
                                      </p:cBhvr>
                                      <p:tavLst>
                                        <p:tav tm="0">
                                          <p:val>
                                            <p:strVal val="#ppt_x"/>
                                          </p:val>
                                        </p:tav>
                                        <p:tav tm="100000">
                                          <p:val>
                                            <p:strVal val="#ppt_x"/>
                                          </p:val>
                                        </p:tav>
                                      </p:tavLst>
                                    </p:anim>
                                    <p:anim calcmode="lin" valueType="num">
                                      <p:cBhvr additive="base">
                                        <p:cTn id="13" dur="500" fill="hold"/>
                                        <p:tgtEl>
                                          <p:spTgt spid="2970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500"/>
                                  </p:stCondLst>
                                  <p:childTnLst>
                                    <p:set>
                                      <p:cBhvr>
                                        <p:cTn id="16" dur="1" fill="hold">
                                          <p:stCondLst>
                                            <p:cond delay="0"/>
                                          </p:stCondLst>
                                        </p:cTn>
                                        <p:tgtEl>
                                          <p:spTgt spid="29709"/>
                                        </p:tgtEl>
                                        <p:attrNameLst>
                                          <p:attrName>style.visibility</p:attrName>
                                        </p:attrNameLst>
                                      </p:cBhvr>
                                      <p:to>
                                        <p:strVal val="visible"/>
                                      </p:to>
                                    </p:set>
                                    <p:anim calcmode="lin" valueType="num">
                                      <p:cBhvr additive="base">
                                        <p:cTn id="17" dur="500" fill="hold"/>
                                        <p:tgtEl>
                                          <p:spTgt spid="29709"/>
                                        </p:tgtEl>
                                        <p:attrNameLst>
                                          <p:attrName>ppt_x</p:attrName>
                                        </p:attrNameLst>
                                      </p:cBhvr>
                                      <p:tavLst>
                                        <p:tav tm="0">
                                          <p:val>
                                            <p:strVal val="#ppt_x"/>
                                          </p:val>
                                        </p:tav>
                                        <p:tav tm="100000">
                                          <p:val>
                                            <p:strVal val="#ppt_x"/>
                                          </p:val>
                                        </p:tav>
                                      </p:tavLst>
                                    </p:anim>
                                    <p:anim calcmode="lin" valueType="num">
                                      <p:cBhvr additive="base">
                                        <p:cTn id="18" dur="500" fill="hold"/>
                                        <p:tgtEl>
                                          <p:spTgt spid="2970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nodeType="afterEffect">
                                  <p:stCondLst>
                                    <p:cond delay="500"/>
                                  </p:stCondLst>
                                  <p:childTnLst>
                                    <p:set>
                                      <p:cBhvr>
                                        <p:cTn id="21" dur="1" fill="hold">
                                          <p:stCondLst>
                                            <p:cond delay="0"/>
                                          </p:stCondLst>
                                        </p:cTn>
                                        <p:tgtEl>
                                          <p:spTgt spid="29711"/>
                                        </p:tgtEl>
                                        <p:attrNameLst>
                                          <p:attrName>style.visibility</p:attrName>
                                        </p:attrNameLst>
                                      </p:cBhvr>
                                      <p:to>
                                        <p:strVal val="visible"/>
                                      </p:to>
                                    </p:set>
                                    <p:anim calcmode="lin" valueType="num">
                                      <p:cBhvr additive="base">
                                        <p:cTn id="22" dur="500" fill="hold"/>
                                        <p:tgtEl>
                                          <p:spTgt spid="29711"/>
                                        </p:tgtEl>
                                        <p:attrNameLst>
                                          <p:attrName>ppt_x</p:attrName>
                                        </p:attrNameLst>
                                      </p:cBhvr>
                                      <p:tavLst>
                                        <p:tav tm="0">
                                          <p:val>
                                            <p:strVal val="#ppt_x"/>
                                          </p:val>
                                        </p:tav>
                                        <p:tav tm="100000">
                                          <p:val>
                                            <p:strVal val="#ppt_x"/>
                                          </p:val>
                                        </p:tav>
                                      </p:tavLst>
                                    </p:anim>
                                    <p:anim calcmode="lin" valueType="num">
                                      <p:cBhvr additive="base">
                                        <p:cTn id="23" dur="500" fill="hold"/>
                                        <p:tgtEl>
                                          <p:spTgt spid="2971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4" fill="hold" nodeType="afterEffect">
                                  <p:stCondLst>
                                    <p:cond delay="500"/>
                                  </p:stCondLst>
                                  <p:childTnLst>
                                    <p:set>
                                      <p:cBhvr>
                                        <p:cTn id="26" dur="1" fill="hold">
                                          <p:stCondLst>
                                            <p:cond delay="0"/>
                                          </p:stCondLst>
                                        </p:cTn>
                                        <p:tgtEl>
                                          <p:spTgt spid="29712"/>
                                        </p:tgtEl>
                                        <p:attrNameLst>
                                          <p:attrName>style.visibility</p:attrName>
                                        </p:attrNameLst>
                                      </p:cBhvr>
                                      <p:to>
                                        <p:strVal val="visible"/>
                                      </p:to>
                                    </p:set>
                                    <p:anim calcmode="lin" valueType="num">
                                      <p:cBhvr additive="base">
                                        <p:cTn id="27" dur="500" fill="hold"/>
                                        <p:tgtEl>
                                          <p:spTgt spid="29712"/>
                                        </p:tgtEl>
                                        <p:attrNameLst>
                                          <p:attrName>ppt_x</p:attrName>
                                        </p:attrNameLst>
                                      </p:cBhvr>
                                      <p:tavLst>
                                        <p:tav tm="0">
                                          <p:val>
                                            <p:strVal val="#ppt_x"/>
                                          </p:val>
                                        </p:tav>
                                        <p:tav tm="100000">
                                          <p:val>
                                            <p:strVal val="#ppt_x"/>
                                          </p:val>
                                        </p:tav>
                                      </p:tavLst>
                                    </p:anim>
                                    <p:anim calcmode="lin" valueType="num">
                                      <p:cBhvr additive="base">
                                        <p:cTn id="28" dur="500" fill="hold"/>
                                        <p:tgtEl>
                                          <p:spTgt spid="297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643192" cy="634082"/>
          </a:xfrm>
        </p:spPr>
        <p:txBody>
          <a:bodyPr>
            <a:normAutofit fontScale="90000"/>
          </a:bodyPr>
          <a:lstStyle/>
          <a:p>
            <a:r>
              <a:rPr lang="ru-RU" dirty="0" smtClean="0"/>
              <a:t>Преимущества обучения в сотрудничестве</a:t>
            </a:r>
            <a:endParaRPr lang="ru-RU" dirty="0"/>
          </a:p>
        </p:txBody>
      </p:sp>
      <p:sp>
        <p:nvSpPr>
          <p:cNvPr id="3" name="Объект 2"/>
          <p:cNvSpPr>
            <a:spLocks noGrp="1"/>
          </p:cNvSpPr>
          <p:nvPr>
            <p:ph idx="1"/>
          </p:nvPr>
        </p:nvSpPr>
        <p:spPr>
          <a:xfrm>
            <a:off x="539552" y="1628800"/>
            <a:ext cx="8229600" cy="5112568"/>
          </a:xfrm>
        </p:spPr>
        <p:txBody>
          <a:bodyPr>
            <a:normAutofit fontScale="70000" lnSpcReduction="20000"/>
          </a:bodyPr>
          <a:lstStyle/>
          <a:p>
            <a:r>
              <a:rPr lang="ru-RU" dirty="0" smtClean="0"/>
              <a:t>позволяет </a:t>
            </a:r>
            <a:r>
              <a:rPr lang="ru-RU" dirty="0"/>
              <a:t>разнообразить работу на уроке, получить наглядную информацию, ускорить процесс усвоения </a:t>
            </a:r>
            <a:r>
              <a:rPr lang="ru-RU" dirty="0" smtClean="0"/>
              <a:t>материала</a:t>
            </a:r>
          </a:p>
          <a:p>
            <a:r>
              <a:rPr lang="ru-RU" dirty="0"/>
              <a:t>у</a:t>
            </a:r>
            <a:r>
              <a:rPr lang="ru-RU" dirty="0" smtClean="0"/>
              <a:t>чит пробовать себя в разных социальных ролях</a:t>
            </a:r>
          </a:p>
          <a:p>
            <a:r>
              <a:rPr lang="ru-RU" dirty="0"/>
              <a:t>п</a:t>
            </a:r>
            <a:r>
              <a:rPr lang="ru-RU" dirty="0" smtClean="0"/>
              <a:t>озволяет активизировать деятельность отдельной группы учащихся </a:t>
            </a:r>
          </a:p>
          <a:p>
            <a:r>
              <a:rPr lang="ru-RU" dirty="0"/>
              <a:t>позволяет наиболее полно реализовать личностно-ориентированный </a:t>
            </a:r>
            <a:r>
              <a:rPr lang="ru-RU" dirty="0" smtClean="0"/>
              <a:t>подход</a:t>
            </a:r>
          </a:p>
          <a:p>
            <a:r>
              <a:rPr lang="ru-RU" dirty="0"/>
              <a:t>д</a:t>
            </a:r>
            <a:r>
              <a:rPr lang="ru-RU" dirty="0" smtClean="0"/>
              <a:t>ает возможность реализовывать </a:t>
            </a:r>
            <a:r>
              <a:rPr lang="ru-RU" dirty="0"/>
              <a:t>свои сильные стороны </a:t>
            </a:r>
            <a:endParaRPr lang="ru-RU" dirty="0" smtClean="0"/>
          </a:p>
          <a:p>
            <a:r>
              <a:rPr lang="ru-RU" dirty="0" smtClean="0"/>
              <a:t>позволяет </a:t>
            </a:r>
            <a:r>
              <a:rPr lang="ru-RU" dirty="0"/>
              <a:t>слушать и слышать, объективно оценивать себя и </a:t>
            </a:r>
            <a:r>
              <a:rPr lang="ru-RU" dirty="0" smtClean="0"/>
              <a:t>других</a:t>
            </a:r>
          </a:p>
          <a:p>
            <a:r>
              <a:rPr lang="ru-RU" dirty="0" smtClean="0"/>
              <a:t>формируется </a:t>
            </a:r>
            <a:r>
              <a:rPr lang="ru-RU" dirty="0"/>
              <a:t>интерес к совершенствованию достигнутого уровня владения </a:t>
            </a:r>
            <a:r>
              <a:rPr lang="ru-RU" dirty="0" smtClean="0"/>
              <a:t>языком</a:t>
            </a:r>
          </a:p>
          <a:p>
            <a:r>
              <a:rPr lang="ru-RU" dirty="0" smtClean="0"/>
              <a:t>повышается </a:t>
            </a:r>
            <a:r>
              <a:rPr lang="ru-RU" dirty="0"/>
              <a:t>деловой статус ученика в </a:t>
            </a:r>
            <a:r>
              <a:rPr lang="ru-RU" dirty="0" smtClean="0"/>
              <a:t>коллективе</a:t>
            </a:r>
            <a:endParaRPr lang="ru-RU" dirty="0"/>
          </a:p>
          <a:p>
            <a:endParaRPr lang="ru-RU" dirty="0" smtClean="0"/>
          </a:p>
          <a:p>
            <a:endParaRPr lang="ru-RU" dirty="0" smtClean="0">
              <a:solidFill>
                <a:srgbClr val="FF0000"/>
              </a:solidFill>
            </a:endParaRPr>
          </a:p>
          <a:p>
            <a:endParaRPr lang="ru-RU" dirty="0" smtClean="0"/>
          </a:p>
          <a:p>
            <a:endParaRPr lang="ru-RU" dirty="0"/>
          </a:p>
        </p:txBody>
      </p:sp>
    </p:spTree>
    <p:extLst>
      <p:ext uri="{BB962C8B-B14F-4D97-AF65-F5344CB8AC3E}">
        <p14:creationId xmlns="" xmlns:p14="http://schemas.microsoft.com/office/powerpoint/2010/main" val="2196104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6"/>
          <p:cNvSpPr>
            <a:spLocks noChangeArrowheads="1"/>
          </p:cNvSpPr>
          <p:nvPr/>
        </p:nvSpPr>
        <p:spPr bwMode="auto">
          <a:xfrm>
            <a:off x="323850" y="293688"/>
            <a:ext cx="3743325" cy="3478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7277" tIns="43638" rIns="87277" bIns="43638" anchor="ctr">
            <a:spAutoFit/>
          </a:bodyPr>
          <a:lstStyle/>
          <a:p>
            <a:pPr>
              <a:spcBef>
                <a:spcPct val="35000"/>
              </a:spcBef>
              <a:buFontTx/>
              <a:buChar char="•"/>
              <a:tabLst>
                <a:tab pos="218192" algn="l"/>
              </a:tabLst>
              <a:defRPr/>
            </a:pPr>
            <a:r>
              <a:rPr lang="ru-RU" sz="3400" b="1" dirty="0">
                <a:effectLst>
                  <a:outerShdw blurRad="38100" dist="38100" dir="2700000" algn="tl">
                    <a:srgbClr val="000000"/>
                  </a:outerShdw>
                </a:effectLst>
                <a:latin typeface="Arial" charset="0"/>
              </a:rPr>
              <a:t>ПОВТОРЕНИЕ</a:t>
            </a:r>
          </a:p>
          <a:p>
            <a:pPr>
              <a:spcBef>
                <a:spcPct val="35000"/>
              </a:spcBef>
              <a:buFontTx/>
              <a:buChar char="•"/>
              <a:tabLst>
                <a:tab pos="218192" algn="l"/>
              </a:tabLst>
              <a:defRPr/>
            </a:pPr>
            <a:r>
              <a:rPr lang="ru-RU" sz="3400" b="1" dirty="0">
                <a:effectLst>
                  <a:outerShdw blurRad="38100" dist="38100" dir="2700000" algn="tl">
                    <a:srgbClr val="000000"/>
                  </a:outerShdw>
                </a:effectLst>
                <a:latin typeface="Arial" charset="0"/>
              </a:rPr>
              <a:t>КОНТРОЛЬ</a:t>
            </a:r>
          </a:p>
          <a:p>
            <a:pPr>
              <a:spcBef>
                <a:spcPct val="35000"/>
              </a:spcBef>
              <a:buFontTx/>
              <a:buChar char="•"/>
              <a:tabLst>
                <a:tab pos="218192" algn="l"/>
              </a:tabLst>
              <a:defRPr/>
            </a:pPr>
            <a:r>
              <a:rPr lang="ru-RU" sz="3400" b="1" dirty="0">
                <a:effectLst>
                  <a:outerShdw blurRad="38100" dist="38100" dir="2700000" algn="tl">
                    <a:srgbClr val="000000"/>
                  </a:outerShdw>
                </a:effectLst>
                <a:latin typeface="Arial" charset="0"/>
              </a:rPr>
              <a:t>КОРРЕКЦИЯ</a:t>
            </a:r>
            <a:r>
              <a:rPr lang="ru-RU" dirty="0">
                <a:latin typeface="Arial" charset="0"/>
              </a:rPr>
              <a:t> </a:t>
            </a:r>
          </a:p>
          <a:p>
            <a:pPr>
              <a:spcBef>
                <a:spcPct val="35000"/>
              </a:spcBef>
              <a:buFontTx/>
              <a:buChar char="•"/>
              <a:tabLst>
                <a:tab pos="218192" algn="l"/>
              </a:tabLst>
              <a:defRPr/>
            </a:pPr>
            <a:r>
              <a:rPr lang="ru-RU" sz="3400" b="1" dirty="0">
                <a:effectLst>
                  <a:outerShdw blurRad="38100" dist="38100" dir="2700000" algn="tl">
                    <a:srgbClr val="000000"/>
                  </a:outerShdw>
                </a:effectLst>
                <a:latin typeface="Arial" charset="0"/>
              </a:rPr>
              <a:t>ИТОГ</a:t>
            </a:r>
          </a:p>
          <a:p>
            <a:pPr>
              <a:spcBef>
                <a:spcPct val="35000"/>
              </a:spcBef>
              <a:buFontTx/>
              <a:buChar char="•"/>
              <a:tabLst>
                <a:tab pos="218192" algn="l"/>
              </a:tabLst>
              <a:defRPr/>
            </a:pPr>
            <a:endParaRPr lang="ru-RU" dirty="0">
              <a:latin typeface="Arial" charset="0"/>
            </a:endParaRPr>
          </a:p>
          <a:p>
            <a:pPr>
              <a:spcBef>
                <a:spcPct val="35000"/>
              </a:spcBef>
              <a:tabLst>
                <a:tab pos="218192" algn="l"/>
              </a:tabLst>
              <a:defRPr/>
            </a:pPr>
            <a:endParaRPr lang="ru-RU" dirty="0">
              <a:latin typeface="Arial" charset="0"/>
            </a:endParaRPr>
          </a:p>
        </p:txBody>
      </p:sp>
      <p:pic>
        <p:nvPicPr>
          <p:cNvPr id="30727" name="Picture 7" descr="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0" y="285728"/>
            <a:ext cx="4206875" cy="5949950"/>
          </a:xfrm>
          <a:prstGeom prst="rect">
            <a:avLst/>
          </a:prstGeom>
          <a:noFill/>
          <a:ln>
            <a:noFill/>
          </a:ln>
          <a:effectLst>
            <a:outerShdw dist="107763" dir="2700000" algn="ctr" rotWithShape="0">
              <a:srgbClr val="0066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Прямоугольник 1"/>
          <p:cNvSpPr/>
          <p:nvPr/>
        </p:nvSpPr>
        <p:spPr>
          <a:xfrm>
            <a:off x="7164388" y="6308725"/>
            <a:ext cx="1430337"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a:t>
            </a:r>
            <a:r>
              <a:rPr lang="ru-RU" b="1" kern="10" dirty="0">
                <a:solidFill>
                  <a:srgbClr val="0000FF"/>
                </a:solidFill>
                <a:effectLst>
                  <a:outerShdw dist="53882" dir="2700000" algn="ctr" rotWithShape="0">
                    <a:srgbClr val="C0C0C0">
                      <a:alpha val="79999"/>
                    </a:srgbClr>
                  </a:outerShdw>
                </a:effectLst>
                <a:latin typeface="Comic Sans MS"/>
              </a:rPr>
              <a:t>7</a:t>
            </a:r>
          </a:p>
        </p:txBody>
      </p:sp>
    </p:spTree>
    <p:extLst>
      <p:ext uri="{BB962C8B-B14F-4D97-AF65-F5344CB8AC3E}">
        <p14:creationId xmlns="" xmlns:p14="http://schemas.microsoft.com/office/powerpoint/2010/main" val="140842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500"/>
                                  </p:stCondLst>
                                  <p:childTnLst>
                                    <p:set>
                                      <p:cBhvr>
                                        <p:cTn id="6" dur="1" fill="hold">
                                          <p:stCondLst>
                                            <p:cond delay="0"/>
                                          </p:stCondLst>
                                        </p:cTn>
                                        <p:tgtEl>
                                          <p:spTgt spid="30727"/>
                                        </p:tgtEl>
                                        <p:attrNameLst>
                                          <p:attrName>style.visibility</p:attrName>
                                        </p:attrNameLst>
                                      </p:cBhvr>
                                      <p:to>
                                        <p:strVal val="visible"/>
                                      </p:to>
                                    </p:set>
                                    <p:anim calcmode="lin" valueType="num">
                                      <p:cBhvr additive="base">
                                        <p:cTn id="7" dur="500" fill="hold"/>
                                        <p:tgtEl>
                                          <p:spTgt spid="30727"/>
                                        </p:tgtEl>
                                        <p:attrNameLst>
                                          <p:attrName>ppt_x</p:attrName>
                                        </p:attrNameLst>
                                      </p:cBhvr>
                                      <p:tavLst>
                                        <p:tav tm="0">
                                          <p:val>
                                            <p:strVal val="0-#ppt_w/2"/>
                                          </p:val>
                                        </p:tav>
                                        <p:tav tm="100000">
                                          <p:val>
                                            <p:strVal val="#ppt_x"/>
                                          </p:val>
                                        </p:tav>
                                      </p:tavLst>
                                    </p:anim>
                                    <p:anim calcmode="lin" valueType="num">
                                      <p:cBhvr additive="base">
                                        <p:cTn id="8" dur="500" fill="hold"/>
                                        <p:tgtEl>
                                          <p:spTgt spid="307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30726"/>
                                        </p:tgtEl>
                                        <p:attrNameLst>
                                          <p:attrName>style.visibility</p:attrName>
                                        </p:attrNameLst>
                                      </p:cBhvr>
                                      <p:to>
                                        <p:strVal val="visible"/>
                                      </p:to>
                                    </p:set>
                                    <p:anim calcmode="lin" valueType="num">
                                      <p:cBhvr additive="base">
                                        <p:cTn id="11" dur="500" fill="hold"/>
                                        <p:tgtEl>
                                          <p:spTgt spid="30726"/>
                                        </p:tgtEl>
                                        <p:attrNameLst>
                                          <p:attrName>ppt_x</p:attrName>
                                        </p:attrNameLst>
                                      </p:cBhvr>
                                      <p:tavLst>
                                        <p:tav tm="0">
                                          <p:val>
                                            <p:strVal val="1+#ppt_w/2"/>
                                          </p:val>
                                        </p:tav>
                                        <p:tav tm="100000">
                                          <p:val>
                                            <p:strVal val="#ppt_x"/>
                                          </p:val>
                                        </p:tav>
                                      </p:tavLst>
                                    </p:anim>
                                    <p:anim calcmode="lin" valueType="num">
                                      <p:cBhvr additive="base">
                                        <p:cTn id="12" dur="500" fill="hold"/>
                                        <p:tgtEl>
                                          <p:spTgt spid="307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FontTx/>
              <a:buNone/>
              <a:defRPr/>
            </a:pPr>
            <a:r>
              <a:rPr lang="ru-RU" sz="3600" b="1" dirty="0" smtClean="0">
                <a:latin typeface="+mj-lt"/>
              </a:rPr>
              <a:t>Технология языкового портфеля: формирование универсальных учебных действий </a:t>
            </a:r>
            <a:endParaRPr lang="ru-RU" sz="3600" b="1" dirty="0">
              <a:latin typeface="+mj-lt"/>
            </a:endParaRPr>
          </a:p>
        </p:txBody>
      </p:sp>
    </p:spTree>
    <p:extLst>
      <p:ext uri="{BB962C8B-B14F-4D97-AF65-F5344CB8AC3E}">
        <p14:creationId xmlns="" xmlns:p14="http://schemas.microsoft.com/office/powerpoint/2010/main" val="3702329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Заголовок 1"/>
          <p:cNvSpPr>
            <a:spLocks noGrp="1"/>
          </p:cNvSpPr>
          <p:nvPr>
            <p:ph type="title"/>
          </p:nvPr>
        </p:nvSpPr>
        <p:spPr/>
        <p:txBody>
          <a:bodyPr/>
          <a:lstStyle/>
          <a:p>
            <a:r>
              <a:rPr lang="ru-RU" altLang="ru-RU" sz="4000" b="1" smtClean="0"/>
              <a:t>Личностные УУД</a:t>
            </a:r>
          </a:p>
        </p:txBody>
      </p:sp>
      <p:sp>
        <p:nvSpPr>
          <p:cNvPr id="103427" name="Объект 2"/>
          <p:cNvSpPr>
            <a:spLocks noGrp="1"/>
          </p:cNvSpPr>
          <p:nvPr>
            <p:ph idx="1"/>
          </p:nvPr>
        </p:nvSpPr>
        <p:spPr/>
        <p:txBody>
          <a:bodyPr/>
          <a:lstStyle/>
          <a:p>
            <a:r>
              <a:rPr lang="ru-RU" altLang="ru-RU" dirty="0" smtClean="0"/>
              <a:t>действия </a:t>
            </a:r>
            <a:r>
              <a:rPr lang="ru-RU" altLang="ru-RU" dirty="0" err="1" smtClean="0"/>
              <a:t>смыслообразования</a:t>
            </a:r>
            <a:r>
              <a:rPr lang="ru-RU" altLang="ru-RU" dirty="0" smtClean="0"/>
              <a:t> и нравственно-этического оценивания на основе ценностно-смысловой ориентации учащихся</a:t>
            </a:r>
          </a:p>
          <a:p>
            <a:pPr>
              <a:buNone/>
            </a:pPr>
            <a:endParaRPr lang="ru-RU" altLang="ru-RU" dirty="0" smtClean="0"/>
          </a:p>
        </p:txBody>
      </p:sp>
    </p:spTree>
    <p:extLst>
      <p:ext uri="{BB962C8B-B14F-4D97-AF65-F5344CB8AC3E}">
        <p14:creationId xmlns="" xmlns:p14="http://schemas.microsoft.com/office/powerpoint/2010/main" val="19201563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Заголовок 1"/>
          <p:cNvSpPr>
            <a:spLocks noGrp="1"/>
          </p:cNvSpPr>
          <p:nvPr>
            <p:ph type="title"/>
          </p:nvPr>
        </p:nvSpPr>
        <p:spPr/>
        <p:txBody>
          <a:bodyPr/>
          <a:lstStyle/>
          <a:p>
            <a:r>
              <a:rPr lang="ru-RU" altLang="ru-RU" sz="4000" b="1" dirty="0" smtClean="0"/>
              <a:t>Регулятивные УУД</a:t>
            </a:r>
          </a:p>
        </p:txBody>
      </p:sp>
      <p:sp>
        <p:nvSpPr>
          <p:cNvPr id="3" name="Объект 2"/>
          <p:cNvSpPr>
            <a:spLocks noGrp="1"/>
          </p:cNvSpPr>
          <p:nvPr>
            <p:ph idx="1"/>
          </p:nvPr>
        </p:nvSpPr>
        <p:spPr/>
        <p:txBody>
          <a:bodyPr/>
          <a:lstStyle/>
          <a:p>
            <a:pPr marL="0" indent="0">
              <a:buFontTx/>
              <a:buNone/>
              <a:defRPr/>
            </a:pPr>
            <a:r>
              <a:rPr lang="ru-RU" dirty="0" smtClean="0"/>
              <a:t>Обеспечивают организацию учебной деятельности:</a:t>
            </a:r>
          </a:p>
          <a:p>
            <a:pPr>
              <a:defRPr/>
            </a:pPr>
            <a:r>
              <a:rPr lang="ru-RU" dirty="0"/>
              <a:t>ц</a:t>
            </a:r>
            <a:r>
              <a:rPr lang="ru-RU" dirty="0" smtClean="0"/>
              <a:t>елеполагание</a:t>
            </a:r>
          </a:p>
          <a:p>
            <a:pPr>
              <a:defRPr/>
            </a:pPr>
            <a:r>
              <a:rPr lang="ru-RU" dirty="0"/>
              <a:t>п</a:t>
            </a:r>
            <a:r>
              <a:rPr lang="ru-RU" dirty="0" smtClean="0"/>
              <a:t>ланирование</a:t>
            </a:r>
          </a:p>
          <a:p>
            <a:pPr>
              <a:defRPr/>
            </a:pPr>
            <a:r>
              <a:rPr lang="ru-RU" dirty="0"/>
              <a:t>п</a:t>
            </a:r>
            <a:r>
              <a:rPr lang="ru-RU" dirty="0" smtClean="0"/>
              <a:t>рогнозирование</a:t>
            </a:r>
          </a:p>
          <a:p>
            <a:pPr>
              <a:defRPr/>
            </a:pPr>
            <a:r>
              <a:rPr lang="ru-RU" dirty="0"/>
              <a:t>к</a:t>
            </a:r>
            <a:r>
              <a:rPr lang="ru-RU" dirty="0" smtClean="0"/>
              <a:t>онтроль</a:t>
            </a:r>
          </a:p>
          <a:p>
            <a:pPr>
              <a:defRPr/>
            </a:pPr>
            <a:r>
              <a:rPr lang="ru-RU" dirty="0" smtClean="0"/>
              <a:t>оценка</a:t>
            </a:r>
          </a:p>
          <a:p>
            <a:pPr>
              <a:defRPr/>
            </a:pPr>
            <a:endParaRPr lang="ru-RU" dirty="0"/>
          </a:p>
        </p:txBody>
      </p:sp>
    </p:spTree>
    <p:extLst>
      <p:ext uri="{BB962C8B-B14F-4D97-AF65-F5344CB8AC3E}">
        <p14:creationId xmlns="" xmlns:p14="http://schemas.microsoft.com/office/powerpoint/2010/main" val="3974444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Заголовок 1"/>
          <p:cNvSpPr>
            <a:spLocks noGrp="1"/>
          </p:cNvSpPr>
          <p:nvPr>
            <p:ph type="title"/>
          </p:nvPr>
        </p:nvSpPr>
        <p:spPr/>
        <p:txBody>
          <a:bodyPr/>
          <a:lstStyle/>
          <a:p>
            <a:r>
              <a:rPr lang="ru-RU" altLang="ru-RU" sz="4000" b="1" dirty="0" smtClean="0"/>
              <a:t>Познавательные УУД</a:t>
            </a:r>
          </a:p>
        </p:txBody>
      </p:sp>
      <p:sp>
        <p:nvSpPr>
          <p:cNvPr id="105475" name="Объект 2"/>
          <p:cNvSpPr>
            <a:spLocks noGrp="1"/>
          </p:cNvSpPr>
          <p:nvPr>
            <p:ph idx="1"/>
          </p:nvPr>
        </p:nvSpPr>
        <p:spPr/>
        <p:txBody>
          <a:bodyPr/>
          <a:lstStyle/>
          <a:p>
            <a:r>
              <a:rPr lang="ru-RU" altLang="ru-RU" sz="2800" dirty="0" smtClean="0"/>
              <a:t>Поиск и выделение необходимой информации</a:t>
            </a:r>
          </a:p>
          <a:p>
            <a:r>
              <a:rPr lang="ru-RU" altLang="ru-RU" sz="2800" dirty="0" smtClean="0"/>
              <a:t>Умение структурировать знание</a:t>
            </a:r>
          </a:p>
          <a:p>
            <a:r>
              <a:rPr lang="ru-RU" altLang="ru-RU" sz="2800" dirty="0" smtClean="0"/>
              <a:t>Умение осознанно и произвольно строить речевое высказывание</a:t>
            </a:r>
          </a:p>
          <a:p>
            <a:r>
              <a:rPr lang="ru-RU" altLang="ru-RU" sz="2800" dirty="0" smtClean="0"/>
              <a:t>Анализ, синтез, выбор оснований и критериев для сравнения</a:t>
            </a:r>
          </a:p>
          <a:p>
            <a:r>
              <a:rPr lang="ru-RU" altLang="ru-RU" sz="2800" dirty="0" smtClean="0"/>
              <a:t>Установление причинно-следственных связей</a:t>
            </a:r>
          </a:p>
          <a:p>
            <a:endParaRPr lang="ru-RU" altLang="ru-RU" dirty="0" smtClean="0"/>
          </a:p>
        </p:txBody>
      </p:sp>
    </p:spTree>
    <p:extLst>
      <p:ext uri="{BB962C8B-B14F-4D97-AF65-F5344CB8AC3E}">
        <p14:creationId xmlns="" xmlns:p14="http://schemas.microsoft.com/office/powerpoint/2010/main" val="1729280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Заголовок 1"/>
          <p:cNvSpPr>
            <a:spLocks noGrp="1"/>
          </p:cNvSpPr>
          <p:nvPr>
            <p:ph type="title"/>
          </p:nvPr>
        </p:nvSpPr>
        <p:spPr/>
        <p:txBody>
          <a:bodyPr/>
          <a:lstStyle/>
          <a:p>
            <a:r>
              <a:rPr lang="ru-RU" altLang="ru-RU" sz="4000" b="1" dirty="0" smtClean="0"/>
              <a:t>Коммуникативные УУД</a:t>
            </a:r>
          </a:p>
        </p:txBody>
      </p:sp>
      <p:sp>
        <p:nvSpPr>
          <p:cNvPr id="106499" name="Объект 2"/>
          <p:cNvSpPr>
            <a:spLocks noGrp="1"/>
          </p:cNvSpPr>
          <p:nvPr>
            <p:ph idx="1"/>
          </p:nvPr>
        </p:nvSpPr>
        <p:spPr/>
        <p:txBody>
          <a:bodyPr/>
          <a:lstStyle/>
          <a:p>
            <a:r>
              <a:rPr lang="ru-RU" altLang="ru-RU" dirty="0" smtClean="0"/>
              <a:t>действия, направленные на осуществление межличностного общения</a:t>
            </a:r>
          </a:p>
          <a:p>
            <a:r>
              <a:rPr lang="ru-RU" altLang="ru-RU" dirty="0" smtClean="0"/>
              <a:t>действия, направленные на кооперацию - совместную деятельность (работа в группе)</a:t>
            </a:r>
          </a:p>
        </p:txBody>
      </p:sp>
    </p:spTree>
    <p:extLst>
      <p:ext uri="{BB962C8B-B14F-4D97-AF65-F5344CB8AC3E}">
        <p14:creationId xmlns="" xmlns:p14="http://schemas.microsoft.com/office/powerpoint/2010/main" val="2485656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5288" y="115888"/>
            <a:ext cx="4792662" cy="659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04"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2285984" y="1500174"/>
            <a:ext cx="7358114" cy="1857388"/>
          </a:xfrm>
          <a:noFill/>
        </p:spPr>
      </p:pic>
      <p:sp>
        <p:nvSpPr>
          <p:cNvPr id="4" name="Прямоугольник 3"/>
          <p:cNvSpPr/>
          <p:nvPr/>
        </p:nvSpPr>
        <p:spPr>
          <a:xfrm>
            <a:off x="7380288" y="6345238"/>
            <a:ext cx="1430337"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dirty="0">
              <a:latin typeface="Arial" charset="0"/>
            </a:endParaRPr>
          </a:p>
        </p:txBody>
      </p:sp>
    </p:spTree>
    <p:extLst>
      <p:ext uri="{BB962C8B-B14F-4D97-AF65-F5344CB8AC3E}">
        <p14:creationId xmlns="" xmlns:p14="http://schemas.microsoft.com/office/powerpoint/2010/main" val="727956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srcRect/>
          <a:stretch>
            <a:fillRect/>
          </a:stretch>
        </p:blipFill>
        <p:spPr bwMode="auto">
          <a:xfrm>
            <a:off x="323850" y="188913"/>
            <a:ext cx="4510088" cy="6473825"/>
          </a:xfrm>
          <a:prstGeom prst="rect">
            <a:avLst/>
          </a:prstGeom>
          <a:noFill/>
          <a:ln w="9525">
            <a:noFill/>
            <a:miter lim="800000"/>
            <a:headEnd/>
            <a:tailEnd/>
          </a:ln>
        </p:spPr>
      </p:pic>
      <p:pic>
        <p:nvPicPr>
          <p:cNvPr id="71684" name="Picture 3"/>
          <p:cNvPicPr>
            <a:picLocks noGrp="1" noChangeAspect="1" noChangeArrowheads="1"/>
          </p:cNvPicPr>
          <p:nvPr>
            <p:ph idx="1"/>
          </p:nvPr>
        </p:nvPicPr>
        <p:blipFill>
          <a:blip r:embed="rId4"/>
          <a:srcRect/>
          <a:stretch>
            <a:fillRect/>
          </a:stretch>
        </p:blipFill>
        <p:spPr>
          <a:xfrm>
            <a:off x="1928794" y="2428868"/>
            <a:ext cx="6929455" cy="3831358"/>
          </a:xfrm>
          <a:noFill/>
        </p:spPr>
      </p:pic>
      <p:sp>
        <p:nvSpPr>
          <p:cNvPr id="4" name="Прямоугольник 3"/>
          <p:cNvSpPr/>
          <p:nvPr/>
        </p:nvSpPr>
        <p:spPr>
          <a:xfrm>
            <a:off x="7380288" y="6092825"/>
            <a:ext cx="1430337" cy="369888"/>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7</a:t>
            </a:r>
            <a:endParaRPr lang="ru-RU" dirty="0">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p:cNvPicPr>
            <a:picLocks noGrp="1" noChangeAspect="1" noChangeArrowheads="1"/>
          </p:cNvPicPr>
          <p:nvPr>
            <p:ph idx="1"/>
          </p:nvPr>
        </p:nvPicPr>
        <p:blipFill>
          <a:blip r:embed="rId3"/>
          <a:srcRect/>
          <a:stretch>
            <a:fillRect/>
          </a:stretch>
        </p:blipFill>
        <p:spPr>
          <a:xfrm>
            <a:off x="285720" y="142852"/>
            <a:ext cx="4302125" cy="6335712"/>
          </a:xfrm>
          <a:noFill/>
        </p:spPr>
      </p:pic>
      <p:pic>
        <p:nvPicPr>
          <p:cNvPr id="68612" name="Picture 3"/>
          <p:cNvPicPr>
            <a:picLocks noChangeAspect="1" noChangeArrowheads="1"/>
          </p:cNvPicPr>
          <p:nvPr/>
        </p:nvPicPr>
        <p:blipFill>
          <a:blip r:embed="rId4"/>
          <a:srcRect/>
          <a:stretch>
            <a:fillRect/>
          </a:stretch>
        </p:blipFill>
        <p:spPr bwMode="auto">
          <a:xfrm>
            <a:off x="3857620" y="2266417"/>
            <a:ext cx="5286380" cy="3544137"/>
          </a:xfrm>
          <a:prstGeom prst="rect">
            <a:avLst/>
          </a:prstGeom>
          <a:noFill/>
          <a:ln w="9525">
            <a:noFill/>
            <a:miter lim="800000"/>
            <a:headEnd/>
            <a:tailEnd/>
          </a:ln>
        </p:spPr>
      </p:pic>
      <p:sp>
        <p:nvSpPr>
          <p:cNvPr id="4" name="Прямоугольник 3"/>
          <p:cNvSpPr/>
          <p:nvPr/>
        </p:nvSpPr>
        <p:spPr>
          <a:xfrm>
            <a:off x="7235825" y="6165850"/>
            <a:ext cx="1430338" cy="368300"/>
          </a:xfrm>
          <a:prstGeom prst="rect">
            <a:avLst/>
          </a:prstGeom>
        </p:spPr>
        <p:txBody>
          <a:bodyPr wrap="none">
            <a:spAutoFit/>
          </a:bodyPr>
          <a:lstStyle/>
          <a:p>
            <a:pPr>
              <a:defRPr/>
            </a:pPr>
            <a:r>
              <a:rPr lang="en-US" b="1" kern="10" dirty="0">
                <a:solidFill>
                  <a:srgbClr val="0000FF"/>
                </a:solidFill>
                <a:effectLst>
                  <a:outerShdw dist="53882" dir="2700000" algn="ctr" rotWithShape="0">
                    <a:srgbClr val="C0C0C0">
                      <a:alpha val="79999"/>
                    </a:srgbClr>
                  </a:outerShdw>
                </a:effectLst>
                <a:latin typeface="Comic Sans MS"/>
              </a:rPr>
              <a:t>Spotlight 5</a:t>
            </a:r>
            <a:endParaRPr lang="ru-RU" b="1" kern="10" dirty="0">
              <a:solidFill>
                <a:srgbClr val="0000FF"/>
              </a:solidFill>
              <a:effectLst>
                <a:outerShdw dist="53882" dir="2700000" algn="ctr" rotWithShape="0">
                  <a:srgbClr val="C0C0C0">
                    <a:alpha val="79999"/>
                  </a:srgbClr>
                </a:outerShdw>
              </a:effectLst>
              <a:latin typeface="Comic Sans M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3338</TotalTime>
  <Words>2391</Words>
  <Application>Microsoft Office PowerPoint</Application>
  <PresentationFormat>Экран (4:3)</PresentationFormat>
  <Paragraphs>372</Paragraphs>
  <Slides>65</Slides>
  <Notes>56</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65</vt:i4>
      </vt:variant>
    </vt:vector>
  </HeadingPairs>
  <TitlesOfParts>
    <vt:vector size="67" baseType="lpstr">
      <vt:lpstr>Тема Office</vt:lpstr>
      <vt:lpstr>Image</vt:lpstr>
      <vt:lpstr>Слайд 1</vt:lpstr>
      <vt:lpstr>Требования к современному учебнику </vt:lpstr>
      <vt:lpstr>Слайд 3</vt:lpstr>
      <vt:lpstr>Современные педагогические технологии в УМК “Spotlight”</vt:lpstr>
      <vt:lpstr>      Обучение в сотрудничестве</vt:lpstr>
      <vt:lpstr>Преимущества обучения в сотрудничестве</vt:lpstr>
      <vt:lpstr>Слайд 7</vt:lpstr>
      <vt:lpstr>Слайд 8</vt:lpstr>
      <vt:lpstr>Слайд 9</vt:lpstr>
      <vt:lpstr>Слайд 10</vt:lpstr>
      <vt:lpstr>Технологии деятельностного подхода и личностно-ориентированного образования</vt:lpstr>
      <vt:lpstr>Учащиеся удерживают в памяти: </vt:lpstr>
      <vt:lpstr>Слайд 13</vt:lpstr>
      <vt:lpstr>Проектные технологии (Метод проектов)</vt:lpstr>
      <vt:lpstr>Метод проектов как компонент технологии языкового портфеля</vt:lpstr>
      <vt:lpstr>Метод проектов как компонент технологии языкового портфеля</vt:lpstr>
      <vt:lpstr>Слайд 17</vt:lpstr>
      <vt:lpstr>Слайд 18</vt:lpstr>
      <vt:lpstr>Слайд 19</vt:lpstr>
      <vt:lpstr>Языковой портфель как современная технология обучения ИЯ </vt:lpstr>
      <vt:lpstr>Языковой портфель как современная технология обучения ИЯ </vt:lpstr>
      <vt:lpstr>Педагогическое назначение языкового портфеля как компонента УМК</vt:lpstr>
      <vt:lpstr>Слайд 23</vt:lpstr>
      <vt:lpstr>Слайд 24</vt:lpstr>
      <vt:lpstr>Слайд 25</vt:lpstr>
      <vt:lpstr>   ИКТ технологии</vt:lpstr>
      <vt:lpstr>      Умения и навыки - элементы  ИКТ-компетенции школьников </vt:lpstr>
      <vt:lpstr>Слайд 28</vt:lpstr>
      <vt:lpstr>Слайд 29</vt:lpstr>
      <vt:lpstr>Слайд 30</vt:lpstr>
      <vt:lpstr>Поиск информации - умения:</vt:lpstr>
      <vt:lpstr>Слайд 32</vt:lpstr>
      <vt:lpstr>Слайд 33</vt:lpstr>
      <vt:lpstr>Слайд 34</vt:lpstr>
      <vt:lpstr>Презентация выполненных работ – умения:</vt:lpstr>
      <vt:lpstr>Слайд 36</vt:lpstr>
      <vt:lpstr>Слайд 37</vt:lpstr>
      <vt:lpstr>Безопасное использование средств ИКТ и сети Интернет</vt:lpstr>
      <vt:lpstr>        www.iyazyki.ru</vt:lpstr>
      <vt:lpstr>Технология критического мышления</vt:lpstr>
      <vt:lpstr>Слайд 41</vt:lpstr>
      <vt:lpstr>Слайд 42</vt:lpstr>
      <vt:lpstr>Слайд 43</vt:lpstr>
      <vt:lpstr>Использование игровых технологий на уроках английского </vt:lpstr>
      <vt:lpstr>Слайд 45</vt:lpstr>
      <vt:lpstr>Слайд 46</vt:lpstr>
      <vt:lpstr>Слайд 47</vt:lpstr>
      <vt:lpstr>Слайд 48</vt:lpstr>
      <vt:lpstr>Слайд 49</vt:lpstr>
      <vt:lpstr>Английский язык</vt:lpstr>
      <vt:lpstr>Слайд 51</vt:lpstr>
      <vt:lpstr>Слайд 52</vt:lpstr>
      <vt:lpstr>Слайд 53</vt:lpstr>
      <vt:lpstr>Слайд 54</vt:lpstr>
      <vt:lpstr>Слайд 55</vt:lpstr>
      <vt:lpstr> Структура психологической  деятельности ученика на уроке: </vt:lpstr>
      <vt:lpstr>Соответствие элементов образовательного процесса (урока) стадиям деятельности ученика на уроке </vt:lpstr>
      <vt:lpstr>Слайд 58</vt:lpstr>
      <vt:lpstr>Слайд 59</vt:lpstr>
      <vt:lpstr>Слайд 60</vt:lpstr>
      <vt:lpstr>Слайд 61</vt:lpstr>
      <vt:lpstr>Личностные УУД</vt:lpstr>
      <vt:lpstr>Регулятивные УУД</vt:lpstr>
      <vt:lpstr>Познавательные УУД</vt:lpstr>
      <vt:lpstr>Коммуникативные УУД</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226</cp:revision>
  <cp:lastPrinted>2017-03-22T09:30:57Z</cp:lastPrinted>
  <dcterms:modified xsi:type="dcterms:W3CDTF">2017-10-10T19:05:49Z</dcterms:modified>
</cp:coreProperties>
</file>