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21" r:id="rId3"/>
    <p:sldId id="306" r:id="rId4"/>
    <p:sldId id="259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295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05C4-BB37-4212-8FED-E666B912669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0D06-7CAA-4297-9552-AC65EB0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05C4-BB37-4212-8FED-E666B912669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0D06-7CAA-4297-9552-AC65EB0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05C4-BB37-4212-8FED-E666B912669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0D06-7CAA-4297-9552-AC65EB0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98062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05C4-BB37-4212-8FED-E666B912669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0D06-7CAA-4297-9552-AC65EB0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05C4-BB37-4212-8FED-E666B912669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0D06-7CAA-4297-9552-AC65EB0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05C4-BB37-4212-8FED-E666B912669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0D06-7CAA-4297-9552-AC65EB0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05C4-BB37-4212-8FED-E666B912669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0D06-7CAA-4297-9552-AC65EB0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05C4-BB37-4212-8FED-E666B912669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0D06-7CAA-4297-9552-AC65EB0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05C4-BB37-4212-8FED-E666B912669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0D06-7CAA-4297-9552-AC65EB0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05C4-BB37-4212-8FED-E666B912669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0D06-7CAA-4297-9552-AC65EB0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05C4-BB37-4212-8FED-E666B912669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0D06-7CAA-4297-9552-AC65EB0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B05C4-BB37-4212-8FED-E666B912669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F0D06-7CAA-4297-9552-AC65EB07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000" y="2420888"/>
            <a:ext cx="7920000" cy="78581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Подготовка к итоговой аттестации по истории в проблемах и решениях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4869160"/>
            <a:ext cx="639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/>
              <a:t>Игорь Анатольевич </a:t>
            </a:r>
            <a:r>
              <a:rPr lang="ru-RU" b="1" i="1" dirty="0" err="1"/>
              <a:t>Артасов</a:t>
            </a:r>
            <a:r>
              <a:rPr lang="ru-RU" b="1" i="1" dirty="0"/>
              <a:t>, </a:t>
            </a:r>
            <a:endParaRPr lang="en-US" b="1" i="1" dirty="0" smtClean="0"/>
          </a:p>
          <a:p>
            <a:pPr algn="r"/>
            <a:r>
              <a:rPr lang="ru-RU" b="1" i="1" dirty="0" smtClean="0"/>
              <a:t>старший </a:t>
            </a:r>
            <a:r>
              <a:rPr lang="ru-RU" b="1" i="1" dirty="0"/>
              <a:t>научный сотрудник ФГБНУ "ФИПИ", </a:t>
            </a:r>
            <a:endParaRPr lang="en-US" b="1" i="1" dirty="0" smtClean="0"/>
          </a:p>
          <a:p>
            <a:pPr algn="r"/>
            <a:r>
              <a:rPr lang="ru-RU" b="1" i="1" dirty="0" smtClean="0"/>
              <a:t>заместитель </a:t>
            </a:r>
            <a:r>
              <a:rPr lang="ru-RU" b="1" i="1" dirty="0"/>
              <a:t>председателя федеральной </a:t>
            </a:r>
            <a:r>
              <a:rPr lang="ru-RU" b="1" i="1" dirty="0" smtClean="0"/>
              <a:t>комиссии </a:t>
            </a:r>
            <a:endParaRPr lang="en-US" b="1" i="1" dirty="0" smtClean="0"/>
          </a:p>
          <a:p>
            <a:pPr algn="r"/>
            <a:r>
              <a:rPr lang="ru-RU" b="1" i="1" dirty="0" smtClean="0"/>
              <a:t>по </a:t>
            </a:r>
            <a:r>
              <a:rPr lang="ru-RU" b="1" i="1" dirty="0"/>
              <a:t>разработке </a:t>
            </a:r>
            <a:r>
              <a:rPr lang="ru-RU" b="1" i="1" dirty="0" smtClean="0"/>
              <a:t>КИМ ЕГЭ</a:t>
            </a:r>
            <a:r>
              <a:rPr lang="ru-RU" b="1" i="1" dirty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367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374336" cy="392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31640" y="5373216"/>
            <a:ext cx="697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Результаты выполнения в 2017 г.: задание 3 – 65,2, задание 4 – 45,5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25456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6945957" cy="492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95736" y="5445224"/>
            <a:ext cx="507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 выполнения в 2017 г.: задание 5 – 51,8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25456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5089"/>
            <a:ext cx="3946575" cy="534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7704" y="5661248"/>
            <a:ext cx="507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 выполнения в 2017 г.: задание 6 – 47,1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50978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5661248"/>
            <a:ext cx="518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 выполнения в 2017 г.: задание 8 – 61,2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803904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5661248"/>
            <a:ext cx="507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 выполнения в 2017 г.: задание 9 – 47,1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916530" cy="37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91680" y="5517232"/>
            <a:ext cx="518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 выполнения в 2017 г.: </a:t>
            </a:r>
            <a:r>
              <a:rPr lang="ru-RU" b="1" dirty="0"/>
              <a:t>задание 10 – 57,1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82498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5805264"/>
            <a:ext cx="518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 выполнения в 2017 г.: задание 11 – 56,9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763" y="400050"/>
            <a:ext cx="532447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4941168"/>
            <a:ext cx="732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Результаты выполнения в 2017 г.: задание 13 – 49,8, задание 14 – 35,5, </a:t>
            </a:r>
          </a:p>
          <a:p>
            <a:r>
              <a:rPr lang="ru-RU" b="1" dirty="0" smtClean="0"/>
              <a:t>задание 15 – 42,3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2823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66" y="2780928"/>
            <a:ext cx="8326322" cy="112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5373216"/>
            <a:ext cx="518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 выполнения в 2017 г.: задание 16 – 44,6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02416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История. Типовые зад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72816"/>
            <a:ext cx="2600325" cy="3486151"/>
          </a:xfrm>
          <a:prstGeom prst="rect">
            <a:avLst/>
          </a:prstGeom>
          <a:noFill/>
        </p:spPr>
      </p:pic>
      <p:pic>
        <p:nvPicPr>
          <p:cNvPr id="2054" name="Picture 6" descr="История. Типовые зада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2600325" cy="3476626"/>
          </a:xfrm>
          <a:prstGeom prst="rect">
            <a:avLst/>
          </a:prstGeom>
          <a:noFill/>
        </p:spPr>
      </p:pic>
      <p:pic>
        <p:nvPicPr>
          <p:cNvPr id="2056" name="Picture 8" descr="История. Технология реш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00808"/>
            <a:ext cx="2600325" cy="35337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53645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5661248"/>
            <a:ext cx="518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 выполнения в 2017 г.: задание 17 – 35,7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25456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5136232" cy="540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23728" y="5661248"/>
            <a:ext cx="518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 выполнения в 2017 г.: задание 18 – 35,4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5232128" cy="517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67744" y="5661248"/>
            <a:ext cx="518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 выполнения в 2017 г.: задание 18 – 47,7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User\Desktop\Картинки\1 - 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290"/>
            <a:ext cx="5721070" cy="5806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Картинки\1 - 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8256598" cy="43577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5661248"/>
            <a:ext cx="518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 выполнения в 2017 г.: </a:t>
            </a:r>
            <a:r>
              <a:rPr lang="ru-RU" b="1" dirty="0"/>
              <a:t>задание 20 – 40,8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Картинки\1 - 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714356"/>
            <a:ext cx="8143933" cy="42982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5589240"/>
            <a:ext cx="518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 выполнения в 2017 г.: </a:t>
            </a:r>
            <a:r>
              <a:rPr lang="ru-RU" b="1" dirty="0"/>
              <a:t>задание 21 – 72,3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Картинки\1 - 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357166"/>
            <a:ext cx="8188491" cy="5000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5661248"/>
            <a:ext cx="518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 выполнения в 2017 г.: задание 22 – 30,4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Картинки\1 - 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8305469" cy="5072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5661248"/>
            <a:ext cx="523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Результаты выполнения в 2017 г.: задание 3 – 36,4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User\Desktop\Картинки\2 - 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8439438" cy="40719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573325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Результат выполнения в 2017 г.: задание 24 – 20,4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703015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636912"/>
            <a:ext cx="4769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ОГЭ по истории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188640"/>
          <a:ext cx="8352928" cy="812800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 случае, когда исторические события (явления, процессы) не указаны или все указанные исторические события (явления, процессы) не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относятся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к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выбранному периоду, ответ оценивается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0 баллов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(по каждому из критериев К1–К7 выставляется 0 баллов).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052736"/>
          <a:ext cx="8280920" cy="5212080"/>
        </p:xfrm>
        <a:graphic>
          <a:graphicData uri="http://schemas.openxmlformats.org/drawingml/2006/table">
            <a:tbl>
              <a:tblPr/>
              <a:tblGrid>
                <a:gridCol w="504055"/>
                <a:gridCol w="7253091"/>
                <a:gridCol w="523774"/>
              </a:tblGrid>
              <a:tr h="3303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96" marR="3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Критерии оценивания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96" marR="3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96" marR="3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43">
                <a:tc row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К1</a:t>
                      </a:r>
                    </a:p>
                  </a:txBody>
                  <a:tcPr marL="35396" marR="35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Указание событий (явлений, процессов)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96" marR="3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96" marR="3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указаны два события (явления, процесса)</a:t>
                      </a:r>
                    </a:p>
                  </a:txBody>
                  <a:tcPr marL="35396" marR="3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5396" marR="3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указано одно событие (явление, процесс)</a:t>
                      </a:r>
                    </a:p>
                  </a:txBody>
                  <a:tcPr marL="35396" marR="3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5396" marR="3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События (явления, процессы) не указаны или указаны неверно</a:t>
                      </a:r>
                    </a:p>
                  </a:txBody>
                  <a:tcPr marL="35396" marR="3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5396" marR="3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85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К2</a:t>
                      </a:r>
                    </a:p>
                  </a:txBody>
                  <a:tcPr marL="35396" marR="35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Исторические личности и их роль в указанных событиях (явлениях, процессах) данного периода истории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96" marR="3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96" marR="3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8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названы две исторические личности, правильно охарактеризована роль каждой из этих личностей с указанием их конкретных действий, в значительной степени повлиявших на ход и (или) результат названных событий (явлений, процессов) рассматриваемого периода истории России</a:t>
                      </a:r>
                    </a:p>
                  </a:txBody>
                  <a:tcPr marL="35396" marR="3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5396" marR="3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названы одна-две исторические личности, правильно охарактеризована роль только одной личности 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 указанием её конкретных действий (или конкретного действия), в значительной степени повлиявших на ход и (или) результат названных событий (явлений, процессов) рассматриваемого периода истории России (или одного события / явления / процесса)</a:t>
                      </a:r>
                    </a:p>
                  </a:txBody>
                  <a:tcPr marL="35396" marR="3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5396" marR="3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3140968"/>
          <a:ext cx="8568952" cy="3048000"/>
        </p:xfrm>
        <a:graphic>
          <a:graphicData uri="http://schemas.openxmlformats.org/drawingml/2006/table">
            <a:tbl>
              <a:tblPr/>
              <a:tblGrid>
                <a:gridCol w="858596"/>
                <a:gridCol w="7083643"/>
                <a:gridCol w="62671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Правильно названы одна-две исторические личности, роль каждой из них в указанных событиях (явлениях, процессах) данного периода истории России не охарактеризована /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охарактеризована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неправильно. </a:t>
                      </a:r>
                    </a:p>
                    <a:p>
                      <a:pPr algn="just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ИЛИ</a:t>
                      </a:r>
                    </a:p>
                    <a:p>
                      <a:pPr algn="just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Times New Roman"/>
                          <a:ea typeface="Times New Roman"/>
                        </a:rPr>
                        <a:t>Правильно названы одна-две исторические личности, при характеристике роли каждой из них в указанных событиях (явлениях, процессах) данного периода истории России приведены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spc="-10" dirty="0">
                          <a:latin typeface="Times New Roman"/>
                          <a:ea typeface="Times New Roman"/>
                        </a:rPr>
                        <a:t>рассуждения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общего характера без указания их конкретных действий, в значительной степени повлиявших на ход и (или) результат названных событий (явлений, процессов) рассматриваемого периода истории России</a:t>
                      </a:r>
                    </a:p>
                    <a:p>
                      <a:pPr algn="just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ИЛИ </a:t>
                      </a:r>
                    </a:p>
                    <a:p>
                      <a:pPr algn="just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Исторические личности названы неверно. </a:t>
                      </a:r>
                    </a:p>
                    <a:p>
                      <a:pPr algn="just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ИЛИ </a:t>
                      </a:r>
                    </a:p>
                    <a:p>
                      <a:pPr algn="just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Исторические личности не названы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18864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Конкретные действия – осмысленные волевые усилия, которые всегда носят единичный характер и выражаются в непосредственном проявлении личной активности историческим деятелем. Причем, под действиями в истории мы понимаем именно исторические, социальные действия, а, например, не биологические процессы.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«После смерти Александра </a:t>
            </a:r>
            <a:r>
              <a:rPr lang="en-US" sz="3200" i="1" dirty="0"/>
              <a:t>II</a:t>
            </a:r>
            <a:r>
              <a:rPr lang="ru-RU" sz="3200" i="1" dirty="0"/>
              <a:t> на престол взошел Александр </a:t>
            </a:r>
            <a:r>
              <a:rPr lang="en-US" sz="3200" i="1" dirty="0"/>
              <a:t>III</a:t>
            </a:r>
            <a:r>
              <a:rPr lang="ru-RU" sz="3200" i="1" dirty="0" smtClean="0"/>
              <a:t>»</a:t>
            </a:r>
          </a:p>
          <a:p>
            <a:endParaRPr lang="ru-RU" sz="3200" i="1" dirty="0"/>
          </a:p>
          <a:p>
            <a:r>
              <a:rPr lang="ru-RU" sz="3200" i="1" dirty="0"/>
              <a:t>«Николай II отрёкся от престола</a:t>
            </a:r>
            <a:r>
              <a:rPr lang="ru-RU" sz="3200" i="1" dirty="0" smtClean="0"/>
              <a:t>»</a:t>
            </a:r>
          </a:p>
          <a:p>
            <a:endParaRPr lang="ru-RU" sz="3200" i="1" dirty="0"/>
          </a:p>
          <a:p>
            <a:r>
              <a:rPr lang="ru-RU" sz="3200" i="1" dirty="0"/>
              <a:t>«Е.И. Пугачёв возглавил восстание</a:t>
            </a:r>
            <a:r>
              <a:rPr lang="ru-RU" sz="3200" i="1" dirty="0" smtClean="0"/>
              <a:t>»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r>
              <a:rPr lang="ru-RU" sz="3200" i="1" dirty="0"/>
              <a:t>«Наталья Нарышкина родила сына, будущего императора Петра </a:t>
            </a:r>
            <a:r>
              <a:rPr lang="en-US" sz="3200" i="1" dirty="0"/>
              <a:t>I</a:t>
            </a:r>
            <a:r>
              <a:rPr lang="ru-RU" sz="3200" i="1" dirty="0"/>
              <a:t>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88640"/>
          <a:ext cx="8640961" cy="6035040"/>
        </p:xfrm>
        <a:graphic>
          <a:graphicData uri="http://schemas.openxmlformats.org/drawingml/2006/table">
            <a:tbl>
              <a:tblPr/>
              <a:tblGrid>
                <a:gridCol w="435679"/>
                <a:gridCol w="7658733"/>
                <a:gridCol w="546549"/>
              </a:tblGrid>
              <a:tr h="608875">
                <a:tc row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К3</a:t>
                      </a:r>
                    </a:p>
                  </a:txBody>
                  <a:tcPr marL="32618" marR="32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Причинно-следственные связи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По данному критерию не засчитываются причинно-следственные связи, названные при указании роли личности и засчитанные по критерию К2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18" marR="32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18" marR="32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указаны две причинно-следственные связи, характеризующие причины возникновения событий (явлений, процессов), происходивших в данных период</a:t>
                      </a:r>
                    </a:p>
                  </a:txBody>
                  <a:tcPr marL="32618" marR="32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2618" marR="32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указана одна причинно-следственная связь, характеризующая причины возникновения событий (явлений, процессов), происходивших в данных период</a:t>
                      </a:r>
                    </a:p>
                  </a:txBody>
                  <a:tcPr marL="32618" marR="32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2618" marR="32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Причинно-следственные связи указаны неверно / не указаны</a:t>
                      </a:r>
                    </a:p>
                  </a:txBody>
                  <a:tcPr marL="32618" marR="32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2618" marR="32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38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К4</a:t>
                      </a:r>
                    </a:p>
                  </a:txBody>
                  <a:tcPr marL="32618" marR="32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Оценка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влияния событий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(явлений, процессов) данного периода на дальнейшую историю России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18" marR="32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18" marR="32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Дана оценка влияния событий (явлений, процессов) данного периода на дальнейшую историю России с опорой на исторические факты и (или) мнения историков</a:t>
                      </a:r>
                    </a:p>
                  </a:txBody>
                  <a:tcPr marL="32618" marR="32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2618" marR="32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Оценка влияния событий (явлений, процессов) данного периода на дальнейшую историю России сформулирована в общей форме или на уровне обыденных представлений, без привлечения исторических фактов и (или) мнений историков.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ИЛИ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Оценка влияния событий (явлений, процессов) данного периода на дальнейшую историю России не дана</a:t>
                      </a:r>
                    </a:p>
                  </a:txBody>
                  <a:tcPr marL="32618" marR="32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2618" marR="32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332656"/>
          <a:ext cx="8568953" cy="5484690"/>
        </p:xfrm>
        <a:graphic>
          <a:graphicData uri="http://schemas.openxmlformats.org/drawingml/2006/table">
            <a:tbl>
              <a:tblPr/>
              <a:tblGrid>
                <a:gridCol w="432049"/>
                <a:gridCol w="7594911"/>
                <a:gridCol w="541993"/>
              </a:tblGrid>
              <a:tr h="233499">
                <a:tc rowSpan="3"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К5</a:t>
                      </a:r>
                    </a:p>
                  </a:txBody>
                  <a:tcPr marL="37527" marR="3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Использование исторической терминологии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27" marR="3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27" marR="3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При изложении корректно использована историческая терминология</a:t>
                      </a:r>
                    </a:p>
                  </a:txBody>
                  <a:tcPr marL="37527" marR="3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527" marR="3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1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Все исторические термины, понятия использованы некорректно. </a:t>
                      </a:r>
                    </a:p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ИЛИ </a:t>
                      </a:r>
                    </a:p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Исторические термины, понятия не использованы</a:t>
                      </a:r>
                    </a:p>
                  </a:txBody>
                  <a:tcPr marL="37527" marR="3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7527" marR="3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141">
                <a:tc rowSpan="4"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К6</a:t>
                      </a:r>
                    </a:p>
                  </a:txBody>
                  <a:tcPr marL="37527" marR="3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Наличие фактических ошибок.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1 или 2 балла по критерию К6 может быть выставлено только в случае, если по критериям К1–К4 выставлено </a:t>
                      </a: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сумме не менее 4 баллов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27" marR="3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27" marR="3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 историческом сочинении отсутствуют фактические ошибки</a:t>
                      </a:r>
                    </a:p>
                  </a:txBody>
                  <a:tcPr marL="37527" marR="3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527" marR="3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Допущена одна фактическая ошибка</a:t>
                      </a:r>
                    </a:p>
                  </a:txBody>
                  <a:tcPr marL="37527" marR="3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527" marR="3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Допущены две или более фактические ошибки </a:t>
                      </a:r>
                    </a:p>
                  </a:txBody>
                  <a:tcPr marL="37527" marR="3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7527" marR="3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141">
                <a:tc rowSpan="3"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К7</a:t>
                      </a:r>
                    </a:p>
                  </a:txBody>
                  <a:tcPr marL="37527" marR="3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Форма изложения.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1 балл по критерию К7 может быть выставлен </a:t>
                      </a: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только в 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случае, если по критериям К1–К4 выставлено в сумме </a:t>
                      </a: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менее 4 баллов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27" marR="3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27" marR="3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Ответ представлен в виде исторического сочинения (последовательное, связное изложение материала)</a:t>
                      </a:r>
                    </a:p>
                  </a:txBody>
                  <a:tcPr marL="37527" marR="3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527" marR="3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Ответ представлен в виде отдельных отрывочных положений</a:t>
                      </a:r>
                    </a:p>
                  </a:txBody>
                  <a:tcPr marL="37527" marR="3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7527" marR="3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50">
                <a:tc gridSpan="2"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Максимальный балл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27" marR="3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27" marR="3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«Во </a:t>
            </a:r>
            <a:r>
              <a:rPr lang="ru-RU" sz="2800" i="1" dirty="0"/>
              <a:t>внутренней политике активно проводились реформы Косыгина. Задачей этих реформ было улучшить положение в сельском хозяйстве. Реформы Косыгина были очень удачными и позже они вылились в восьмую пятилетку</a:t>
            </a:r>
            <a:r>
              <a:rPr lang="ru-RU" sz="2800" i="1" dirty="0" smtClean="0"/>
              <a:t>…»</a:t>
            </a:r>
          </a:p>
          <a:p>
            <a:endParaRPr lang="ru-RU" sz="2800" i="1" dirty="0"/>
          </a:p>
          <a:p>
            <a:r>
              <a:rPr lang="ru-RU" sz="2800" i="1" dirty="0" smtClean="0"/>
              <a:t>«А.А</a:t>
            </a:r>
            <a:r>
              <a:rPr lang="ru-RU" sz="2800" i="1" dirty="0"/>
              <a:t>. Жданов раскритиковал стихи Ахматовой и Зощенко</a:t>
            </a:r>
            <a:r>
              <a:rPr lang="ru-RU" sz="2800" i="1" dirty="0" smtClean="0"/>
              <a:t>.»</a:t>
            </a:r>
          </a:p>
          <a:p>
            <a:endParaRPr lang="ru-RU" sz="2800" i="1" dirty="0"/>
          </a:p>
          <a:p>
            <a:r>
              <a:rPr lang="ru-RU" sz="2800" i="1" dirty="0"/>
              <a:t>«Последствием заключения Россией Тильзитского мира стала Континентальная блокада</a:t>
            </a:r>
            <a:r>
              <a:rPr lang="ru-RU" sz="2800" i="1" dirty="0" smtClean="0"/>
              <a:t>»</a:t>
            </a:r>
            <a:endParaRPr lang="ru-RU" sz="2800" dirty="0" smtClean="0"/>
          </a:p>
          <a:p>
            <a:endParaRPr lang="ru-RU" sz="2800" i="1" dirty="0"/>
          </a:p>
          <a:p>
            <a:r>
              <a:rPr lang="ru-RU" sz="2800" i="1" dirty="0"/>
              <a:t>«Павел </a:t>
            </a:r>
            <a:r>
              <a:rPr lang="en-US" sz="2800" i="1" dirty="0"/>
              <a:t>I </a:t>
            </a:r>
            <a:r>
              <a:rPr lang="ru-RU" sz="2800" i="1" dirty="0"/>
              <a:t>издал декрет о трехдневной барщине»</a:t>
            </a:r>
            <a:endParaRPr lang="ru-RU" sz="2800" i="1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476672"/>
            <a:ext cx="7141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Статистика выполнения задания 25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340768"/>
          <a:ext cx="8136905" cy="4767072"/>
        </p:xfrm>
        <a:graphic>
          <a:graphicData uri="http://schemas.openxmlformats.org/drawingml/2006/table">
            <a:tbl>
              <a:tblPr/>
              <a:tblGrid>
                <a:gridCol w="3083887"/>
                <a:gridCol w="1288886"/>
                <a:gridCol w="1768963"/>
                <a:gridCol w="199516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Критерий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 сложности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Максимальный балл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Средний тестовый балл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Указание событий (явлений, процессов)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Исторические личности и их роль в указанных событиях (явлениях, процессах) данного периода истории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Причинно-следственные связи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Оценка значения периода для истории России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Использование исторической терминологии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Наличие / отсутствие фактических ошибок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Форма изложения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772816"/>
            <a:ext cx="79350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/>
              <a:t>Всероссийские проверочные </a:t>
            </a:r>
          </a:p>
          <a:p>
            <a:pPr algn="ctr"/>
            <a:r>
              <a:rPr lang="ru-RU" sz="4800" dirty="0" smtClean="0"/>
              <a:t>работы</a:t>
            </a:r>
            <a:endParaRPr lang="ru-RU" sz="4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8" y="2276475"/>
            <a:ext cx="7324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832648" cy="610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23888"/>
            <a:ext cx="73437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166788" cy="36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214313"/>
            <a:ext cx="73533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273361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450829" cy="622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504582" cy="6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708920"/>
            <a:ext cx="6046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132856"/>
            <a:ext cx="70987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/>
              <a:t>Направление развития </a:t>
            </a:r>
          </a:p>
          <a:p>
            <a:pPr algn="ctr"/>
            <a:r>
              <a:rPr lang="ru-RU" sz="5400" dirty="0" smtClean="0"/>
              <a:t>ЕГЭ</a:t>
            </a:r>
            <a:endParaRPr lang="ru-RU" sz="5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218"/>
          <a:stretch>
            <a:fillRect/>
          </a:stretch>
        </p:blipFill>
        <p:spPr bwMode="auto">
          <a:xfrm>
            <a:off x="1571604" y="285728"/>
            <a:ext cx="6427801" cy="606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9578"/>
          <a:stretch>
            <a:fillRect/>
          </a:stretch>
        </p:blipFill>
        <p:spPr bwMode="auto">
          <a:xfrm>
            <a:off x="541820" y="1071546"/>
            <a:ext cx="80193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0"/>
            <a:ext cx="7955346" cy="635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6203776" cy="525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410" y="404664"/>
            <a:ext cx="8774097" cy="559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132856"/>
            <a:ext cx="70987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/>
              <a:t>Направление развития </a:t>
            </a:r>
          </a:p>
          <a:p>
            <a:pPr algn="ctr"/>
            <a:r>
              <a:rPr lang="ru-RU" sz="5400" dirty="0" smtClean="0"/>
              <a:t>ОГЭ</a:t>
            </a:r>
            <a:endParaRPr lang="ru-RU" sz="5400" dirty="0"/>
          </a:p>
        </p:txBody>
      </p:sp>
    </p:spTree>
  </p:cSld>
  <p:clrMapOvr>
    <a:masterClrMapping/>
  </p:clrMapOvr>
  <p:transition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336"/>
          <a:stretch>
            <a:fillRect/>
          </a:stretch>
        </p:blipFill>
        <p:spPr bwMode="auto">
          <a:xfrm>
            <a:off x="395536" y="908720"/>
            <a:ext cx="8186228" cy="47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31797"/>
            <a:ext cx="8496944" cy="338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284661" cy="593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14422"/>
            <a:ext cx="39624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85720" y="214290"/>
            <a:ext cx="864399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 Вами четыре предложения. Два из них являются теоретическими положениями, которые требуется аргументировать. Другие два содержат факты, которые могут послужить аргументами для этих теоретических положений.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Возникают первые мануфактуры, образуются общероссийские ярмарки.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XVII век охарактеризован современниками как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бунташный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В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XVII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веке произошли важные изменения в экономической жизни страны.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В середине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XVII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века происходят крупные городские восстания, а затем восстание под руководством С.Т. Разина.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Подберите для каждого теоретического положения соответствующий факт. Номера соответствующих предложений запишите в строку ответов.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000504"/>
            <a:ext cx="5791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731862"/>
            <a:ext cx="835824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Прочтите список исторических деятелей, терминов, названий.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Земский собор; 2) царевич Дмитрий; 3) самозванец; 4) Речь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Посполитая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5) неурожаи; 6) Борис Годунов.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Опираясь на знание истории, напишите небольшое сочинение, в котором будут использованы все элементы из представленного списка.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сочинении приведите факты, которые соответствуют исторической действительности.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397000"/>
          <a:ext cx="8072493" cy="4226560"/>
        </p:xfrm>
        <a:graphic>
          <a:graphicData uri="http://schemas.openxmlformats.org/drawingml/2006/table">
            <a:tbl>
              <a:tblPr/>
              <a:tblGrid>
                <a:gridCol w="1143008"/>
                <a:gridCol w="6406166"/>
                <a:gridCol w="523319"/>
              </a:tblGrid>
              <a:tr h="118533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К1</a:t>
                      </a: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Смысловое соответствие исторического сочинения эпохе (периоду, событию, явлению, процессу), при характеристике которой могут быть использованы элементы из списка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Историческое сочинение посвящено эпохе (периоду, событию, явлению, процессу), к которой относятся элементы из списка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Историческое сочинение не соответствует эпохе (периоду, событию, явлению, процессу), при характеристике которой могут быть использованы элементы из списка.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ИЛИ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Факты, использованные при написании сочинения, существенно искажают смысл ответа и свидетельствуют о непонимании выпускником эпохи (периода, события, явления, процесса)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1214422"/>
          <a:ext cx="7858182" cy="4216400"/>
        </p:xfrm>
        <a:graphic>
          <a:graphicData uri="http://schemas.openxmlformats.org/drawingml/2006/table">
            <a:tbl>
              <a:tblPr/>
              <a:tblGrid>
                <a:gridCol w="1049296"/>
                <a:gridCol w="6299461"/>
                <a:gridCol w="509425"/>
              </a:tblGrid>
              <a:tr h="40640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К2</a:t>
                      </a: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Использование элементов из списка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Корректно использованы все элементы из приведённого списка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Корректно использованы пять элементов из приведённого списка (один элемент не использован или использован некорректно)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Корректно использованы три – четыре элемента из приведённого списка (остальные элементы не использованы или использованы некорректно)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Корректно использовано менее трёх элементов из приведённого списка.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ИЛИ Все элементы из списка использованы некорректно.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ИЛИ Элементы из списка не использованы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998220"/>
          <a:ext cx="7643866" cy="4541520"/>
        </p:xfrm>
        <a:graphic>
          <a:graphicData uri="http://schemas.openxmlformats.org/drawingml/2006/table">
            <a:tbl>
              <a:tblPr/>
              <a:tblGrid>
                <a:gridCol w="571504"/>
                <a:gridCol w="6576830"/>
                <a:gridCol w="495532"/>
              </a:tblGrid>
              <a:tr h="16256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К3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Отсутствие фактических ошибок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Отсутствуют фактические ошибки (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ошибки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связанные с некорректным использованием элементов из списка, не засчитываются) 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Допущены одна – две фактические ошибки (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ошибки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связанные с некорректным использованием элементов из списка, не засчитываются), не приведшие к существенному искажению смысла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Допущено более двух фактических ошибок (ошибки, связанные с некорректным использованием элементов из списка, не засчитываются), не приведших к существенному искажению смысла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Форма изложения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2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К4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Весь ответ представлен в виде исторического сочинения (последовательное, связное изложение материала)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Ответ представлен в виде отдельных отрывочных положений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81206" cy="573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385763"/>
            <a:ext cx="748665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8421048" cy="250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348880"/>
            <a:ext cx="5137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ЕГЭ по истории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1443</Words>
  <Application>Microsoft Office PowerPoint</Application>
  <PresentationFormat>Экран (4:3)</PresentationFormat>
  <Paragraphs>210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Подготовка к итоговой аттестации по истории в проблемах и решениях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итоговой аттестации по истории с использование пособий издательства «Национальное образование»</dc:title>
  <dc:creator>Игорь Артасов</dc:creator>
  <cp:lastModifiedBy>421</cp:lastModifiedBy>
  <cp:revision>63</cp:revision>
  <dcterms:created xsi:type="dcterms:W3CDTF">2017-09-17T15:44:32Z</dcterms:created>
  <dcterms:modified xsi:type="dcterms:W3CDTF">2017-10-12T12:46:47Z</dcterms:modified>
</cp:coreProperties>
</file>