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96" r:id="rId3"/>
    <p:sldId id="298" r:id="rId4"/>
    <p:sldId id="261" r:id="rId5"/>
    <p:sldId id="302" r:id="rId6"/>
    <p:sldId id="280" r:id="rId7"/>
    <p:sldId id="297" r:id="rId8"/>
    <p:sldId id="299" r:id="rId9"/>
    <p:sldId id="281" r:id="rId10"/>
    <p:sldId id="272" r:id="rId11"/>
    <p:sldId id="283" r:id="rId12"/>
    <p:sldId id="286" r:id="rId13"/>
    <p:sldId id="290" r:id="rId14"/>
    <p:sldId id="292" r:id="rId15"/>
    <p:sldId id="300" r:id="rId16"/>
    <p:sldId id="266" r:id="rId17"/>
    <p:sldId id="259" r:id="rId18"/>
    <p:sldId id="257" r:id="rId19"/>
    <p:sldId id="258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E0B4"/>
    <a:srgbClr val="70AD47"/>
    <a:srgbClr val="00F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96" d="100"/>
          <a:sy n="96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523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829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45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248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489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839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90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545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175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382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725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C193E-6F27-4E09-AB94-945C78EA65C2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13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13856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924791"/>
            <a:ext cx="7772400" cy="3374881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технического сопровождения процедуры внешней оценки качества дошкольного образования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57925"/>
            <a:ext cx="7077807" cy="1064806"/>
          </a:xfrm>
        </p:spPr>
        <p:txBody>
          <a:bodyPr>
            <a:normAutofit fontScale="92500"/>
          </a:bodyPr>
          <a:lstStyle/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Шатунов Виктор Андреевич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инженер-программист отдела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измерений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оценки качества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275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1108" y="309873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331026" y="813517"/>
            <a:ext cx="5829300" cy="18683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варианта оценочного листа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страницы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AutoNum type="arabicPeriod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варианта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ответа: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</a:t>
            </a:r>
            <a:endParaRPr lang="ru-RU" sz="2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4208" y="2830281"/>
            <a:ext cx="4464960" cy="3281057"/>
            <a:chOff x="0" y="2423552"/>
            <a:chExt cx="4464960" cy="3281057"/>
          </a:xfrm>
        </p:grpSpPr>
        <p:pic>
          <p:nvPicPr>
            <p:cNvPr id="2050" name="Рисунок 3" descr="Соответствие Программы_1_кор.tif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1" r="475" b="48244"/>
            <a:stretch/>
          </p:blipFill>
          <p:spPr bwMode="auto">
            <a:xfrm>
              <a:off x="0" y="2423552"/>
              <a:ext cx="4464960" cy="328105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Прямоугольник 18"/>
            <p:cNvSpPr/>
            <p:nvPr/>
          </p:nvSpPr>
          <p:spPr>
            <a:xfrm>
              <a:off x="162961" y="3209883"/>
              <a:ext cx="3746395" cy="27450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100580" y="4419182"/>
              <a:ext cx="1211647" cy="42792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4533376" y="2830280"/>
            <a:ext cx="4532639" cy="3281057"/>
            <a:chOff x="4544917" y="2423552"/>
            <a:chExt cx="4532639" cy="3281057"/>
          </a:xfrm>
        </p:grpSpPr>
        <p:pic>
          <p:nvPicPr>
            <p:cNvPr id="2051" name="Рисунок 1" descr="Соответствие Программы_1_общ.tif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48774"/>
            <a:stretch/>
          </p:blipFill>
          <p:spPr bwMode="auto">
            <a:xfrm>
              <a:off x="4544917" y="2423552"/>
              <a:ext cx="4532639" cy="328105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Прямоугольник 8"/>
            <p:cNvSpPr/>
            <p:nvPr/>
          </p:nvSpPr>
          <p:spPr>
            <a:xfrm>
              <a:off x="4753551" y="3209883"/>
              <a:ext cx="3852482" cy="27443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</p:grpSp>
    </p:spTree>
    <p:extLst>
      <p:ext uri="{BB962C8B-B14F-4D97-AF65-F5344CB8AC3E}">
        <p14:creationId xmlns:p14="http://schemas.microsoft.com/office/powerpoint/2010/main" xmlns="" val="26632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436418" y="309873"/>
            <a:ext cx="8104909" cy="48902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7" name="Рисунок 7" descr="Соответствие Программы_4_кор.t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3065"/>
          <a:stretch/>
        </p:blipFill>
        <p:spPr bwMode="auto">
          <a:xfrm>
            <a:off x="1142999" y="1108773"/>
            <a:ext cx="6691746" cy="538386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369842" y="2730674"/>
            <a:ext cx="2526749" cy="274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xmlns="" val="26632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26" y="66974"/>
            <a:ext cx="3918169" cy="2395671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 для ОО,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имеющих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 комбинированной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компенсирующей направленности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2820" y="5838080"/>
            <a:ext cx="4007676" cy="9525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Показатели, отмеченные *, не заполняются</a:t>
            </a:r>
          </a:p>
        </p:txBody>
      </p:sp>
      <p:pic>
        <p:nvPicPr>
          <p:cNvPr id="4098" name="Рисунок 1" descr="Соответствие Программы_1_общ.t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8388"/>
          <a:stretch/>
        </p:blipFill>
        <p:spPr bwMode="auto">
          <a:xfrm>
            <a:off x="102820" y="2602117"/>
            <a:ext cx="4245669" cy="309649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4368510" y="108557"/>
            <a:ext cx="4673398" cy="6603970"/>
            <a:chOff x="4368510" y="108557"/>
            <a:chExt cx="4673398" cy="6603970"/>
          </a:xfrm>
        </p:grpSpPr>
        <p:pic>
          <p:nvPicPr>
            <p:cNvPr id="4099" name="Рисунок 2" descr="Соответствие Программы_2_общ.t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510" y="108557"/>
              <a:ext cx="4673398" cy="66039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Прямоугольник 10"/>
            <p:cNvSpPr/>
            <p:nvPr/>
          </p:nvSpPr>
          <p:spPr>
            <a:xfrm>
              <a:off x="4541370" y="374073"/>
              <a:ext cx="2263538" cy="35329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500945" y="2602117"/>
              <a:ext cx="3063638" cy="23460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500944" y="5021467"/>
              <a:ext cx="2966655" cy="27443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58015" y="3291783"/>
            <a:ext cx="3852481" cy="274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xmlns="" val="26632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679" y="554242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29676" y="1963882"/>
            <a:ext cx="4020267" cy="276398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страницы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Три варианта ответа:</a:t>
            </a:r>
          </a:p>
          <a:p>
            <a:pPr marL="342900" marR="0" lvl="0" indent="-3429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соответствует полностью</a:t>
            </a:r>
          </a:p>
          <a:p>
            <a:pPr marL="342900" marR="0" lvl="0" indent="-3429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частично соответствует</a:t>
            </a:r>
          </a:p>
          <a:p>
            <a:pPr marL="342900" marR="0" lvl="0" indent="-3429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 соответствует</a:t>
            </a: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Код ДОО: заполняется ответственным лицом ОО</a:t>
            </a:r>
          </a:p>
        </p:txBody>
      </p:sp>
      <p:pic>
        <p:nvPicPr>
          <p:cNvPr id="9" name="Рисунок 8" descr="Анкета для родителей по ДОО-1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0758" y="133350"/>
            <a:ext cx="4680000" cy="661804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Прямоугольник 18"/>
          <p:cNvSpPr/>
          <p:nvPr/>
        </p:nvSpPr>
        <p:spPr>
          <a:xfrm>
            <a:off x="4510470" y="554242"/>
            <a:ext cx="3147630" cy="3125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xmlns="" val="26632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101" y="165928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3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184120" y="676065"/>
            <a:ext cx="5274227" cy="2296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варианта оценочного листа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страницы</a:t>
            </a: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AutoNum type="arabicPeriod"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</a:t>
            </a: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ри 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варианта ответа: </a:t>
            </a:r>
            <a:endParaRPr lang="ru-RU" sz="2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соответствует полностью </a:t>
            </a:r>
          </a:p>
          <a:p>
            <a:pPr marL="342900" lvl="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частично 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соответствует </a:t>
            </a:r>
            <a:endParaRPr lang="ru-RU" sz="2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 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соответствует</a:t>
            </a:r>
          </a:p>
        </p:txBody>
      </p:sp>
      <p:pic>
        <p:nvPicPr>
          <p:cNvPr id="5122" name="Рисунок 2" descr="Соответствие Условий_1_кор.t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0288"/>
          <a:stretch/>
        </p:blipFill>
        <p:spPr bwMode="auto">
          <a:xfrm>
            <a:off x="41564" y="3202697"/>
            <a:ext cx="4466420" cy="31375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Рисунок 1" descr="Соответствие Условий_1_общ.ti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0231"/>
          <a:stretch/>
        </p:blipFill>
        <p:spPr bwMode="auto">
          <a:xfrm>
            <a:off x="4578855" y="3202697"/>
            <a:ext cx="4461308" cy="31375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821234" y="3955694"/>
            <a:ext cx="3776280" cy="2363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10" name="Прямоугольник 9"/>
          <p:cNvSpPr/>
          <p:nvPr/>
        </p:nvSpPr>
        <p:spPr>
          <a:xfrm>
            <a:off x="200745" y="3955695"/>
            <a:ext cx="3776280" cy="2363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xmlns="" val="26632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26" y="66974"/>
            <a:ext cx="3918169" cy="2395671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3 для ОО,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имеющих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 комбинированной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компенсирующей направленности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10196" y="5805723"/>
            <a:ext cx="3948117" cy="9525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Показатели, отмеченные *, не заполняются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368511" y="66974"/>
            <a:ext cx="4705795" cy="6649750"/>
            <a:chOff x="4368511" y="66974"/>
            <a:chExt cx="4705795" cy="6649750"/>
          </a:xfrm>
        </p:grpSpPr>
        <p:pic>
          <p:nvPicPr>
            <p:cNvPr id="6146" name="Рисунок 3" descr="Соответствие Условий_2_общ.t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511" y="66974"/>
              <a:ext cx="4705795" cy="66497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Прямоугольник 10"/>
            <p:cNvSpPr/>
            <p:nvPr/>
          </p:nvSpPr>
          <p:spPr>
            <a:xfrm>
              <a:off x="4541370" y="374073"/>
              <a:ext cx="2263538" cy="35329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465165" y="1269199"/>
              <a:ext cx="2735735" cy="29982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465165" y="2358857"/>
              <a:ext cx="2735735" cy="27443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</p:grpSp>
      <p:pic>
        <p:nvPicPr>
          <p:cNvPr id="14" name="Рисунок 1" descr="Соответствие Условий_1_общ.ti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0231"/>
          <a:stretch/>
        </p:blipFill>
        <p:spPr bwMode="auto">
          <a:xfrm>
            <a:off x="58351" y="2602117"/>
            <a:ext cx="4251809" cy="2990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41860" y="3291783"/>
            <a:ext cx="3852481" cy="274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xmlns="" val="263016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9090" y="1079209"/>
            <a:ext cx="8021783" cy="541655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Требования к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печати: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А4, черно-белая,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односторонняя.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заполнению бланков: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Бланки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заполняются черной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гелевой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ручкой.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заполнении бланков запрещается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цветные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ручки вместо черной, карандаш;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для исправления внесенной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бланки информации («замазку» и др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algn="ctr">
              <a:lnSpc>
                <a:spcPct val="100000"/>
              </a:lnSpc>
              <a:buNone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Категорически запрещается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делать ксерокопии бланков!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0253" y="247217"/>
            <a:ext cx="7438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машиночитаемыми бланками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6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812828" y="236457"/>
            <a:ext cx="7886700" cy="57669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машиночитаемыми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бланками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083777" y="1125414"/>
            <a:ext cx="5310554" cy="4923693"/>
            <a:chOff x="2083777" y="1125414"/>
            <a:chExt cx="5310554" cy="4923693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083777" y="1125414"/>
              <a:ext cx="5310554" cy="49236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 descr="25_040011.TIF"/>
            <p:cNvPicPr>
              <a:picLocks noChangeAspect="1"/>
            </p:cNvPicPr>
            <p:nvPr/>
          </p:nvPicPr>
          <p:blipFill>
            <a:blip r:embed="rId3" cstate="print"/>
            <a:srcRect l="1421" t="36652" r="5556" b="685"/>
            <a:stretch>
              <a:fillRect/>
            </a:stretch>
          </p:blipFill>
          <p:spPr>
            <a:xfrm rot="-60000">
              <a:off x="2145110" y="1187273"/>
              <a:ext cx="5115652" cy="4800554"/>
            </a:xfrm>
            <a:prstGeom prst="rect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2438415" y="5523037"/>
            <a:ext cx="322370" cy="2989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19" name="Прямоугольник 18"/>
          <p:cNvSpPr/>
          <p:nvPr/>
        </p:nvSpPr>
        <p:spPr>
          <a:xfrm>
            <a:off x="7057307" y="5523037"/>
            <a:ext cx="322370" cy="2989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20" name="TextBox 19"/>
          <p:cNvSpPr txBox="1"/>
          <p:nvPr/>
        </p:nvSpPr>
        <p:spPr>
          <a:xfrm>
            <a:off x="474781" y="4724391"/>
            <a:ext cx="1538653" cy="1323439"/>
          </a:xfrm>
          <a:prstGeom prst="rect">
            <a:avLst/>
          </a:prstGeom>
          <a:solidFill>
            <a:srgbClr val="C5E0B4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Черная полоса при копировании накладывается на репер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039827" y="5688617"/>
            <a:ext cx="360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 rot="5400000">
            <a:off x="7160604" y="5166219"/>
            <a:ext cx="405914" cy="254970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76393" y="4964706"/>
            <a:ext cx="1412630" cy="1077218"/>
          </a:xfrm>
          <a:prstGeom prst="rect">
            <a:avLst/>
          </a:prstGeom>
          <a:solidFill>
            <a:srgbClr val="C5E0B4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Репер при копировании не пропечатан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76393" y="1890302"/>
            <a:ext cx="1412630" cy="830997"/>
          </a:xfrm>
          <a:prstGeom prst="rect">
            <a:avLst/>
          </a:prstGeom>
          <a:solidFill>
            <a:srgbClr val="C5E0B4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Бланк откопирован с наклоном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Дуга 28"/>
          <p:cNvSpPr>
            <a:spLocks noChangeAspect="1"/>
          </p:cNvSpPr>
          <p:nvPr/>
        </p:nvSpPr>
        <p:spPr>
          <a:xfrm>
            <a:off x="6603119" y="923189"/>
            <a:ext cx="1090153" cy="975948"/>
          </a:xfrm>
          <a:prstGeom prst="arc">
            <a:avLst>
              <a:gd name="adj1" fmla="val 13467885"/>
              <a:gd name="adj2" fmla="val 3031971"/>
            </a:avLst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14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698" y="114660"/>
            <a:ext cx="7886700" cy="57669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машиночитаемыми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бланками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729" y="1204546"/>
            <a:ext cx="1441939" cy="1077218"/>
          </a:xfrm>
          <a:prstGeom prst="rect">
            <a:avLst/>
          </a:prstGeom>
          <a:solidFill>
            <a:srgbClr val="C5E0B4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Каждая цифра кода записана в отдельной клетке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660" y="2535115"/>
            <a:ext cx="1441939" cy="1323439"/>
          </a:xfrm>
          <a:prstGeom prst="rect">
            <a:avLst/>
          </a:prstGeom>
          <a:solidFill>
            <a:srgbClr val="C5E0B4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Краткое наименование ОО заполнено печатными буквами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10475" y="3649462"/>
            <a:ext cx="1410434" cy="1077218"/>
          </a:xfrm>
          <a:prstGeom prst="rect">
            <a:avLst/>
          </a:prstGeom>
          <a:solidFill>
            <a:srgbClr val="C5E0B4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Метки заполнены в соответствии с образцом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0" y="4853007"/>
            <a:ext cx="1400903" cy="1077218"/>
          </a:xfrm>
          <a:prstGeom prst="rect">
            <a:avLst/>
          </a:prstGeom>
          <a:solidFill>
            <a:srgbClr val="C5E0B4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Замена неверно поставленной метки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661419" y="870434"/>
            <a:ext cx="5868329" cy="5044591"/>
            <a:chOff x="1661419" y="870434"/>
            <a:chExt cx="5868329" cy="5044591"/>
          </a:xfrm>
        </p:grpSpPr>
        <p:pic>
          <p:nvPicPr>
            <p:cNvPr id="14" name="Рисунок 13" descr="Пример.tiff"/>
            <p:cNvPicPr>
              <a:picLocks noChangeAspect="1"/>
            </p:cNvPicPr>
            <p:nvPr/>
          </p:nvPicPr>
          <p:blipFill>
            <a:blip r:embed="rId3" cstate="print"/>
            <a:srcRect l="5502" t="2878" r="2993" b="41493"/>
            <a:stretch>
              <a:fillRect/>
            </a:stretch>
          </p:blipFill>
          <p:spPr>
            <a:xfrm>
              <a:off x="1661748" y="870434"/>
              <a:ext cx="5868000" cy="504459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170" name="Рисунок 3" descr="Соответствие Программы_1_кор.tif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866" t="12460" r="9621" b="84427"/>
            <a:stretch/>
          </p:blipFill>
          <p:spPr bwMode="auto">
            <a:xfrm>
              <a:off x="1661419" y="1766267"/>
              <a:ext cx="5391623" cy="274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Прямоугольник 5"/>
          <p:cNvSpPr/>
          <p:nvPr/>
        </p:nvSpPr>
        <p:spPr>
          <a:xfrm>
            <a:off x="2482380" y="2004647"/>
            <a:ext cx="1289538" cy="2989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8" name="Прямоугольник 7"/>
          <p:cNvSpPr/>
          <p:nvPr/>
        </p:nvSpPr>
        <p:spPr>
          <a:xfrm>
            <a:off x="1805373" y="2521524"/>
            <a:ext cx="2397352" cy="5381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9" name="Прямоугольник 8"/>
          <p:cNvSpPr/>
          <p:nvPr/>
        </p:nvSpPr>
        <p:spPr>
          <a:xfrm>
            <a:off x="6096013" y="4255477"/>
            <a:ext cx="325315" cy="10111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cxnSp>
        <p:nvCxnSpPr>
          <p:cNvPr id="32" name="Прямая со стрелкой 31"/>
          <p:cNvCxnSpPr/>
          <p:nvPr/>
        </p:nvCxnSpPr>
        <p:spPr>
          <a:xfrm rot="10800000" flipV="1">
            <a:off x="6421742" y="4580119"/>
            <a:ext cx="1188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090157" y="5407269"/>
            <a:ext cx="1198666" cy="3341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cxnSp>
        <p:nvCxnSpPr>
          <p:cNvPr id="29" name="Прямая со стрелкой 28"/>
          <p:cNvCxnSpPr/>
          <p:nvPr/>
        </p:nvCxnSpPr>
        <p:spPr>
          <a:xfrm rot="10800000" flipV="1">
            <a:off x="7304792" y="5561194"/>
            <a:ext cx="324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547460" y="2778369"/>
            <a:ext cx="252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550396" y="2095529"/>
            <a:ext cx="936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111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740145" y="413904"/>
            <a:ext cx="8154405" cy="576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обработки машиночитаемых бланков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1132609" y="1404503"/>
            <a:ext cx="7626859" cy="4862147"/>
          </a:xfrm>
        </p:spPr>
        <p:txBody>
          <a:bodyPr>
            <a:noAutofit/>
          </a:bodyPr>
          <a:lstStyle/>
          <a:p>
            <a:pPr marL="385763" indent="-385763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Сканирование заполненных бланков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Распознавание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верификация 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качества распознавания символов,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внесенных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машиночитаемую форму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ЦОКО).</a:t>
            </a:r>
          </a:p>
          <a:p>
            <a:pPr marL="385763" indent="-385763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Экспорт данных (автоматически).</a:t>
            </a:r>
          </a:p>
          <a:p>
            <a:pPr marL="385763" indent="-385763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Свод данных в общую базу данных (специалист ЦОКО).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82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553" y="149028"/>
            <a:ext cx="8170720" cy="824995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6215" y="1006029"/>
            <a:ext cx="7558986" cy="562337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образования Кировской области от 24.01.2018 № 295-42-03-03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проведении апробации технологии внешней оценки качества дошкольного образования»</a:t>
            </a: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апробации технологии внешней оценки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дошкольного образования</a:t>
            </a: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образовательных организаций Кировской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- 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апробации </a:t>
            </a: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3.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4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098964" y="1564498"/>
            <a:ext cx="6068290" cy="13716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marL="0" lvl="1" algn="ctr">
              <a:spcBef>
                <a:spcPct val="0"/>
              </a:spcBef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571580" y="2936098"/>
            <a:ext cx="6483023" cy="279677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marL="34290"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Отдел педагогических измерений</a:t>
            </a:r>
          </a:p>
          <a:p>
            <a:pPr marL="34290"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Кировского областного государственного автономного учреждения «Центр оценки качества образования»</a:t>
            </a:r>
          </a:p>
          <a:p>
            <a:pPr marL="34290"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г. Киров, ул. Спасская, 67,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202</a:t>
            </a:r>
          </a:p>
          <a:p>
            <a:pPr marL="34290"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 (8332) 71-44-45</a:t>
            </a:r>
          </a:p>
          <a:p>
            <a:pPr marL="34290"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opi_coko@e-kirov.ru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xmlns="" val="411479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944" y="129238"/>
            <a:ext cx="8170720" cy="824995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внешней оценки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825" y="1162051"/>
            <a:ext cx="7726839" cy="505196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Кировской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КОГАУ «Центр оценки качества образования»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КОГОАУ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ДПО (ПК) ИРО Кировской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самоуправления, осуществляющие управление в сфере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реализующие основные образовательные программы дошкольного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услуг</a:t>
            </a:r>
          </a:p>
        </p:txBody>
      </p:sp>
    </p:spTree>
    <p:extLst>
      <p:ext uri="{BB962C8B-B14F-4D97-AF65-F5344CB8AC3E}">
        <p14:creationId xmlns:p14="http://schemas.microsoft.com/office/powerpoint/2010/main" xmlns="" val="30315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553" y="399401"/>
            <a:ext cx="8170720" cy="824995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КОГАУ </a:t>
            </a:r>
            <a:b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оценки качества образования»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8170" y="1454344"/>
            <a:ext cx="7558986" cy="5051963"/>
          </a:xfrm>
        </p:spPr>
        <p:txBody>
          <a:bodyPr>
            <a:noAutofit/>
          </a:bodyPr>
          <a:lstStyle/>
          <a:p>
            <a:pPr marL="385763" indent="-385763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машиночитаемых бланков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 и 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организаций.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проекта для автоматизированной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 машиночитаемых бланков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аппаратно-программным комплексом.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заполненных экспертами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образовательными организациями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машиночитаемых бланков.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сводных статистических данных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КОГОАУ ДПО «ИРО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Кировской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222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96191" y="199132"/>
            <a:ext cx="7909212" cy="93637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КОГАУ ЦОКО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общеобразовательными организациями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6871888"/>
              </p:ext>
            </p:extLst>
          </p:nvPr>
        </p:nvGraphicFramePr>
        <p:xfrm>
          <a:off x="234320" y="1334637"/>
          <a:ext cx="8473262" cy="50977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48271"/>
                <a:gridCol w="2524991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необходимо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Направить свои контактные данные 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КОГАУ ЦОКО (по форме)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21-22.02.2018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154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Получить в КОГАУ ЦОКО машиночитаемые бланки для проведения самооценки качества дошкольного образования (по электронной почте)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22.02.2018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154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Провести самооценку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 дошкольного образования и заполнить машиночитаемые бланки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26.02.-03.03.2018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Направить отсканированные  машиночитаемые бланки и аналитическую справку в КОГАУ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ЦОКО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07.03.2018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32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597682"/>
              </p:ext>
            </p:extLst>
          </p:nvPr>
        </p:nvGraphicFramePr>
        <p:xfrm>
          <a:off x="114300" y="1674376"/>
          <a:ext cx="8924192" cy="27584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714500"/>
                <a:gridCol w="1943100"/>
                <a:gridCol w="1503485"/>
                <a:gridCol w="1565030"/>
                <a:gridCol w="1371600"/>
                <a:gridCol w="826477"/>
              </a:tblGrid>
              <a:tr h="2200599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наименование ОО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в ОО</a:t>
                      </a: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групп </a:t>
                      </a:r>
                      <a:r>
                        <a:rPr lang="ru-RU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комбиниро-ванной</a:t>
                      </a: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компенси-рующей</a:t>
                      </a: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направленности (да/нет)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</a:t>
                      </a:r>
                      <a:r>
                        <a:rPr lang="ru-RU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ответствен-ного</a:t>
                      </a:r>
                      <a:r>
                        <a:rPr lang="ru-RU" sz="19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лица, </a:t>
                      </a:r>
                      <a:r>
                        <a:rPr lang="ru-RU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занимаемая</a:t>
                      </a:r>
                      <a:r>
                        <a:rPr lang="ru-RU" sz="19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</a:t>
                      </a:r>
                      <a:r>
                        <a:rPr lang="ru-RU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олжность</a:t>
                      </a:r>
                      <a:endParaRPr lang="ru-RU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Контактный номер телефона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 </a:t>
                      </a:r>
                      <a:r>
                        <a:rPr lang="ru-RU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электрон-ной</a:t>
                      </a:r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почты 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</a:t>
                      </a: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сайта ОО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7749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59615" y="4767851"/>
            <a:ext cx="6969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педагогических измерений КОГАУ ЦОКО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(8332) 71-44-45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opi_coko@e-kirov.ru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718703" y="578795"/>
            <a:ext cx="7886700" cy="9035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предоставления данных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КОГАУ ЦОКО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32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39544" y="582067"/>
            <a:ext cx="77070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по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группам параметров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1-я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требованиям основных нормативных документов стандарта дошкольного образования;</a:t>
            </a:r>
          </a:p>
          <a:p>
            <a:pPr algn="just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2-я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реализации Программы требованиям основных нормативных документов;</a:t>
            </a:r>
          </a:p>
          <a:p>
            <a:pPr algn="just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3-я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удовлетворенности родителей (законных представителей) деятельностью образовательной организации.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15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87037" y="26386"/>
            <a:ext cx="4592782" cy="690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листы –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3" descr="Соответствие Программы_1_кор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16972"/>
            <a:ext cx="3365357" cy="475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Рисунок 1" descr="Анкета для родителей по ДОО-1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8077" y="1324220"/>
            <a:ext cx="3367952" cy="475924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Рисунок 2" descr="Соответствие Условий_1_кор.t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73177" y="1963881"/>
            <a:ext cx="3370823" cy="4763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96592" y="644236"/>
            <a:ext cx="4987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машиночитаемые бланки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79506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749475" y="170556"/>
            <a:ext cx="7825154" cy="6191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документов для ОО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576427" y="789708"/>
            <a:ext cx="8171251" cy="5801592"/>
          </a:xfrm>
          <a:noFill/>
        </p:spPr>
        <p:txBody>
          <a:bodyPr>
            <a:noAutofit/>
          </a:bodyPr>
          <a:lstStyle/>
          <a:p>
            <a:pPr marL="385763" indent="-385763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проведению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апробации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Машиночитаемые бланки: </a:t>
            </a:r>
          </a:p>
          <a:p>
            <a:pPr marL="457200" lvl="1" indent="0" algn="just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Соответствие Программы требованиям основных нормативных документов и, в первую очередь, стандарта дошкольного образования.</a:t>
            </a:r>
          </a:p>
          <a:p>
            <a:pPr marL="457200" lvl="1" indent="0" algn="just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Степень удовлетворенности родителей (законных представителей) деятельностью образовательной организации.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3: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Соответствие условий реализации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ООПДО требованиям действующих нормативных правовых  документов. 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для сканирования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бланков ОО.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Сопроводительный бланк (заполняется 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отправке бумажных бланков в конверте - доставочном пакете).</a:t>
            </a:r>
          </a:p>
        </p:txBody>
      </p:sp>
    </p:spTree>
    <p:extLst>
      <p:ext uri="{BB962C8B-B14F-4D97-AF65-F5344CB8AC3E}">
        <p14:creationId xmlns:p14="http://schemas.microsoft.com/office/powerpoint/2010/main" xmlns="" val="26632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4119</TotalTime>
  <Words>529</Words>
  <Application>Microsoft Office PowerPoint</Application>
  <PresentationFormat>Экран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Особенности технического сопровождения процедуры внешней оценки качества дошкольного образования</vt:lpstr>
      <vt:lpstr>Нормативные документы</vt:lpstr>
      <vt:lpstr>Субъекты внешней оценки</vt:lpstr>
      <vt:lpstr>КОГАУ  «Центр оценки качества образования»</vt:lpstr>
      <vt:lpstr>Взаимодействие КОГАУ ЦОКО  с общеобразовательными организациями</vt:lpstr>
      <vt:lpstr>Слайд 6</vt:lpstr>
      <vt:lpstr>Слайд 7</vt:lpstr>
      <vt:lpstr>Слайд 8</vt:lpstr>
      <vt:lpstr>Слайд 9</vt:lpstr>
      <vt:lpstr>Приложение 1</vt:lpstr>
      <vt:lpstr>Слайд 11</vt:lpstr>
      <vt:lpstr>Приложение 1 для ОО, не имеющих группы комбинированной  и компенсирующей направленности </vt:lpstr>
      <vt:lpstr>Приложение 2</vt:lpstr>
      <vt:lpstr>Приложение 3</vt:lpstr>
      <vt:lpstr>Приложение 3 для ОО, не имеющих группы комбинированной  и компенсирующей направленности </vt:lpstr>
      <vt:lpstr>Слайд 16</vt:lpstr>
      <vt:lpstr>Работа с машиночитаемыми бланками</vt:lpstr>
      <vt:lpstr>Работа с машиночитаемыми бланками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</dc:title>
  <dc:creator>Гранкина Евгения Александровна</dc:creator>
  <cp:lastModifiedBy>user</cp:lastModifiedBy>
  <cp:revision>305</cp:revision>
  <dcterms:created xsi:type="dcterms:W3CDTF">2016-05-12T09:56:46Z</dcterms:created>
  <dcterms:modified xsi:type="dcterms:W3CDTF">2018-02-20T11:27:11Z</dcterms:modified>
</cp:coreProperties>
</file>