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67" r:id="rId15"/>
    <p:sldId id="268" r:id="rId16"/>
    <p:sldId id="269" r:id="rId17"/>
    <p:sldId id="270" r:id="rId18"/>
    <p:sldId id="292" r:id="rId19"/>
    <p:sldId id="263" r:id="rId20"/>
    <p:sldId id="293" r:id="rId21"/>
    <p:sldId id="294" r:id="rId22"/>
    <p:sldId id="295" r:id="rId23"/>
    <p:sldId id="297" r:id="rId24"/>
    <p:sldId id="298" r:id="rId25"/>
    <p:sldId id="296" r:id="rId26"/>
    <p:sldId id="299" r:id="rId27"/>
    <p:sldId id="300" r:id="rId28"/>
    <p:sldId id="301" r:id="rId29"/>
    <p:sldId id="302" r:id="rId30"/>
    <p:sldId id="303" r:id="rId31"/>
    <p:sldId id="304" r:id="rId32"/>
    <p:sldId id="30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3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1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6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5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7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0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0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F1766-27B1-457E-BCF6-A094B0DE8E7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E1D9-3257-459D-B943-4D1AAAB0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1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технологии и инструментария оценочных процедур.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ООП ДО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4886" y="4201886"/>
            <a:ext cx="9133114" cy="174171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Арасланова Елена Викторовна,</a:t>
            </a:r>
          </a:p>
          <a:p>
            <a:pPr algn="r"/>
            <a:r>
              <a:rPr lang="ru-RU" dirty="0"/>
              <a:t>к</a:t>
            </a:r>
            <a:r>
              <a:rPr lang="ru-RU" dirty="0" smtClean="0"/>
              <a:t>андидат психологических наук,</a:t>
            </a:r>
          </a:p>
          <a:p>
            <a:pPr algn="r"/>
            <a:r>
              <a:rPr lang="ru-RU" dirty="0"/>
              <a:t>з</a:t>
            </a:r>
            <a:r>
              <a:rPr lang="ru-RU" dirty="0" smtClean="0"/>
              <a:t>аведующий кафедрой </a:t>
            </a:r>
            <a:r>
              <a:rPr lang="ru-RU" dirty="0" err="1" smtClean="0"/>
              <a:t>ДиНОО</a:t>
            </a:r>
            <a:endParaRPr lang="ru-RU" dirty="0" smtClean="0"/>
          </a:p>
          <a:p>
            <a:pPr algn="r"/>
            <a:r>
              <a:rPr lang="ru-RU" dirty="0" smtClean="0"/>
              <a:t>ИРО Кировской области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54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Субъекты оценки качества образования: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417638"/>
            <a:ext cx="9506272" cy="460216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организации: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обеспечивают сбор информации по показателям деятельности, подготовку публичных докладов и размещение их в открытом доступе на официальных электронных ресурсах образовательных организаций в информационно-коммуникационной сети Интернет*;</a:t>
            </a:r>
          </a:p>
          <a:p>
            <a:pPr fontAlgn="base"/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предоставляют в открытом доступе в сети Интернет отчет о результатах </a:t>
            </a:r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информацию в соответствии с принципами открытости согласно действующему Федеральному закону;</a:t>
            </a:r>
          </a:p>
          <a:p>
            <a:pPr fontAlgn="base"/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используют результаты оценки качества образования для решения задач, отраженных  в основной образовательной программе (программах) организации, а также с целью повышения эффективности деятельности, достижения результатов освоения образовательных программ, соответствующих требованиям федеральных государственных образовательных стандартов;</a:t>
            </a:r>
          </a:p>
          <a:p>
            <a:endParaRPr lang="ru-RU" sz="7400" dirty="0"/>
          </a:p>
        </p:txBody>
      </p:sp>
    </p:spTree>
    <p:extLst>
      <p:ext uri="{BB962C8B-B14F-4D97-AF65-F5344CB8AC3E}">
        <p14:creationId xmlns:p14="http://schemas.microsoft.com/office/powerpoint/2010/main" val="217772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Субъекты оценки качества 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Эксперты, осуществляющие процедуры оценки качества образования: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осуществляют экспертную деятельность по предложенным показателям и параметрам в конкретной ДОО;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сравнение результатов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 и полученных экспертных оценок, при рассогласовании оценок данные уточняются;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краткое заключение по предложенному алгоритму, где анализируют полученные результаты оценочных процедур, по итогам анализа формируют рекомендации по дальнейшему развитию образовательных организаций;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 заполненные экспертные листы и заключение  в ЦОКО;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работе общественных советов для обсуждения общей стратегии развития региональной оценки качества, результатов оценочных процедур;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аналитические справки, доклады о состоянии образования на основе проведенных оценочных процедур.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5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Министерство образования Кировской области, ЦОКО, ИРО: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перечень показателей деятельности образовательных организаций, предлагаемых для оценки, предложения по периодичности, механизмам получения информации;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 порядок проведения оценочных процедур, контрольно-измерительные инструменты, методики и другие инструменты, с помощью которых организуется работа по проведению оценки качества образования;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разработке или разрабатывают электронную  среду для организации оценочных процедур с использованием с целью повышения эффективности и прозрачности этих процедур; 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 методологию и проводят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образовательных организаций, другие оценочные процедуры. 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1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</a:rPr>
              <a:t>Источники информации для оценки качества дошкольного образования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220686"/>
            <a:ext cx="10515600" cy="395627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публичные доклады руководителей дошкольных образовательных организаций (письмо </a:t>
            </a:r>
            <a:r>
              <a:rPr lang="ru-RU" sz="1600" b="1" dirty="0" err="1">
                <a:latin typeface="Times New Roman" panose="02020603050405020304" pitchFamily="18" charset="0"/>
              </a:rPr>
              <a:t>минобрнауки</a:t>
            </a:r>
            <a:r>
              <a:rPr lang="ru-RU" sz="1600" b="1" dirty="0">
                <a:latin typeface="Times New Roman" panose="02020603050405020304" pitchFamily="18" charset="0"/>
              </a:rPr>
              <a:t> РФ от 28.10.2010. № 13-312 «О подготовке публичных докладов»)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отчеты по результатам </a:t>
            </a:r>
            <a:r>
              <a:rPr lang="ru-RU" sz="1600" b="1" dirty="0" err="1">
                <a:latin typeface="Times New Roman" panose="02020603050405020304" pitchFamily="18" charset="0"/>
              </a:rPr>
              <a:t>самообследования</a:t>
            </a:r>
            <a:r>
              <a:rPr lang="ru-RU" sz="1600" b="1" dirty="0">
                <a:latin typeface="Times New Roman" panose="02020603050405020304" pitchFamily="18" charset="0"/>
              </a:rPr>
              <a:t> (Приказ </a:t>
            </a:r>
            <a:r>
              <a:rPr lang="ru-RU" sz="1600" b="1" dirty="0" err="1">
                <a:latin typeface="Times New Roman" panose="02020603050405020304" pitchFamily="18" charset="0"/>
              </a:rPr>
              <a:t>минобрнауки</a:t>
            </a:r>
            <a:r>
              <a:rPr lang="ru-RU" sz="1600" b="1" dirty="0">
                <a:latin typeface="Times New Roman" panose="02020603050405020304" pitchFamily="18" charset="0"/>
              </a:rPr>
              <a:t> РФ от 14.06.2013. №462 «Об утверждении порядка проведения </a:t>
            </a:r>
            <a:r>
              <a:rPr lang="ru-RU" sz="1600" b="1" dirty="0" err="1">
                <a:latin typeface="Times New Roman" panose="02020603050405020304" pitchFamily="18" charset="0"/>
              </a:rPr>
              <a:t>самообследования</a:t>
            </a:r>
            <a:r>
              <a:rPr lang="ru-RU" sz="1600" b="1" dirty="0">
                <a:latin typeface="Times New Roman" panose="02020603050405020304" pitchFamily="18" charset="0"/>
              </a:rPr>
              <a:t> образовательной организации»)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официальные сайты дошкольных образовательных организаций (Постановление Правительства РФ от 10.07.2013. №582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 образовательной организации»)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мнение потребителей образовательных услуг (Государственная программа Российской Федерации «Развитие образования на 2013-2020 годы» утверждена распоряжением Правительства РФ от 15.05.2013. №792-р)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</a:rPr>
              <a:t>иная информация (фотоматериалы, документация ДОО, материалы экспертной оценки руководителя, ст. воспитателя, анкеты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9547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274638"/>
            <a:ext cx="10744200" cy="3298378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800" dirty="0">
                <a:latin typeface="Times New Roman" panose="02020603050405020304" pitchFamily="18" charset="0"/>
              </a:rPr>
              <a:t>Постановление Правительства РФ от 10.07.2013 №582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429" y="2939142"/>
            <a:ext cx="10711542" cy="3080657"/>
          </a:xfrm>
        </p:spPr>
        <p:txBody>
          <a:bodyPr/>
          <a:lstStyle/>
          <a:p>
            <a:pPr eaLnBrk="1" hangingPunct="1"/>
            <a:endParaRPr lang="ru-RU" sz="2000" dirty="0"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ru-RU" sz="2000" dirty="0">
                <a:latin typeface="Times New Roman" panose="02020603050405020304" pitchFamily="18" charset="0"/>
              </a:rPr>
              <a:t>Утверждён перечень информации, подлежащей обязательному размещению на сайте образовательной организации, а также правила её обновления  и доступа к ней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7057" y="274638"/>
            <a:ext cx="9263743" cy="16421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>
                <a:latin typeface="Times New Roman" panose="02020603050405020304" pitchFamily="18" charset="0"/>
              </a:rPr>
              <a:t>Постановление Правительства РФ от 05.08.2013. №662 </a:t>
            </a:r>
            <a:br>
              <a:rPr lang="ru-RU" sz="2800" dirty="0">
                <a:latin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</a:rPr>
              <a:t>«Об осуществлении мониторинга системы образования»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086" y="2732314"/>
            <a:ext cx="9361714" cy="3287486"/>
          </a:xfrm>
        </p:spPr>
        <p:txBody>
          <a:bodyPr/>
          <a:lstStyle/>
          <a:p>
            <a:pPr lvl="1" eaLnBrk="1" hangingPunct="1">
              <a:buFontTx/>
              <a:buChar char="-"/>
            </a:pPr>
            <a:endParaRPr lang="ru-RU" sz="18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marL="594360" lvl="2" indent="0" algn="just">
              <a:buNone/>
            </a:pPr>
            <a:r>
              <a:rPr lang="ru-RU" sz="2400" dirty="0">
                <a:latin typeface="Times New Roman" panose="02020603050405020304" pitchFamily="18" charset="0"/>
              </a:rPr>
              <a:t>Установлен перечень обязательной информации в образовательной системе, подлежащей мониторингу по уровням образования</a:t>
            </a: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93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8457" y="274638"/>
            <a:ext cx="10657114" cy="301034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>
                <a:latin typeface="Times New Roman" panose="02020603050405020304" pitchFamily="18" charset="0"/>
              </a:rPr>
              <a:t>План мероприятий по формированию независимой системы оценки качества работы организаций, оказывающих социальные услуги, на 2013-2015 годы, утверждённый распоряжением Правительства РФ от 30.03.2013. №487-р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457" y="3068960"/>
            <a:ext cx="10755086" cy="23630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ru-RU" sz="20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sz="2000" dirty="0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dirty="0">
                <a:latin typeface="Times New Roman" panose="02020603050405020304" pitchFamily="18" charset="0"/>
              </a:rPr>
              <a:t>Обеспечение информационной открытости государственных (муниципальных) учреждений, оказывающих социальные услуги, на основе соответствующих нормативно-правовых актов</a:t>
            </a: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74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100" b="1">
                <a:latin typeface="Times New Roman" panose="02020603050405020304" pitchFamily="18" charset="0"/>
              </a:rPr>
              <a:t>Приказ Министерства образования и науки РФ от 14.06.2013 №462 «Об утверждении порядка и проведения самообследования образовательной организацией»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844824"/>
            <a:ext cx="10765971" cy="417497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dirty="0">
                <a:latin typeface="Times New Roman" panose="02020603050405020304" pitchFamily="18" charset="0"/>
              </a:rPr>
              <a:t>Определены компоненты образовательной системы образовательной организации, подлежащие </a:t>
            </a:r>
            <a:r>
              <a:rPr lang="ru-RU" sz="2000" dirty="0" err="1">
                <a:latin typeface="Times New Roman" panose="02020603050405020304" pitchFamily="18" charset="0"/>
              </a:rPr>
              <a:t>самообследованию</a:t>
            </a:r>
            <a:r>
              <a:rPr lang="ru-RU" sz="20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образовательная деятельность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система управления организацией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содержание и качество подготовки обучающихся;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организация учебного процесса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качество кадрового, учебно-методического, библиотечно-информационного обеспечения, материально-технической базы;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функционирование внутренней системы оценки качества образования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68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Характеристика инструментария оценочных процедур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36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шкал для оценки критериев по параметрам: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Для оценки параметра «</a:t>
            </a:r>
            <a:r>
              <a:rPr lang="ru-RU" dirty="0"/>
              <a:t>С</a:t>
            </a:r>
            <a:r>
              <a:rPr lang="ru-RU" dirty="0" smtClean="0"/>
              <a:t>оответствие Программы требованиям стандарта дошкольного образования» используется двух-бальная шкала (1- не соответствует критерию, 2- соответствует)</a:t>
            </a:r>
          </a:p>
          <a:p>
            <a:pPr algn="just"/>
            <a:r>
              <a:rPr lang="ru-RU" dirty="0" smtClean="0"/>
              <a:t>Для оценки параметров «</a:t>
            </a:r>
            <a:r>
              <a:rPr lang="ru-RU" dirty="0"/>
              <a:t>С</a:t>
            </a:r>
            <a:r>
              <a:rPr lang="ru-RU" dirty="0" smtClean="0"/>
              <a:t>оответствие условий реализации Программы требованиям стандарта дошкольного образования» и «</a:t>
            </a:r>
            <a:r>
              <a:rPr lang="ru-RU" dirty="0"/>
              <a:t>С</a:t>
            </a:r>
            <a:r>
              <a:rPr lang="ru-RU" dirty="0" smtClean="0"/>
              <a:t>тепень удовлетворенности родителей (законных представителей) деятельностью образовательной организации» трех-бальная шкала (1 – не соответствует, 2 – частично соответствует, 3- соответствует).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2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13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Нормативная база апробации: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286" y="1077685"/>
            <a:ext cx="10230394" cy="4791409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- ФЗ </a:t>
            </a:r>
            <a:r>
              <a:rPr lang="ru-RU" i="1" dirty="0"/>
              <a:t>от 29.12.2012 г. №273-ФЗ «Об образовании в Российской федерации»;</a:t>
            </a:r>
            <a:endParaRPr lang="ru-RU" dirty="0"/>
          </a:p>
          <a:p>
            <a:r>
              <a:rPr lang="ru-RU" i="1" dirty="0"/>
              <a:t>- Приказ </a:t>
            </a:r>
            <a:r>
              <a:rPr lang="ru-RU" i="1" dirty="0" err="1"/>
              <a:t>Минобр</a:t>
            </a:r>
            <a:r>
              <a:rPr lang="ru-RU" i="1" dirty="0"/>
              <a:t>. и науки РФ от 17.10. 2013г№1155 «Об утверждении федерального государственного стандарта дошкольного образования»;</a:t>
            </a:r>
            <a:endParaRPr lang="ru-RU" dirty="0"/>
          </a:p>
          <a:p>
            <a:r>
              <a:rPr lang="ru-RU" i="1" dirty="0"/>
              <a:t>- Приказ </a:t>
            </a:r>
            <a:r>
              <a:rPr lang="ru-RU" i="1" dirty="0" err="1"/>
              <a:t>Минобр</a:t>
            </a:r>
            <a:r>
              <a:rPr lang="ru-RU" i="1" dirty="0"/>
              <a:t>. и науки РФ от 18.10.2013 №55н «Об утверждении профессионального стандарта «Педагог» (педагогическая деятельность в сфере дошкольного, начального общего, основного общего, среднего общего образования) (воспитатель, учитель)»;</a:t>
            </a:r>
            <a:endParaRPr lang="ru-RU" dirty="0"/>
          </a:p>
          <a:p>
            <a:r>
              <a:rPr lang="ru-RU" i="1" dirty="0"/>
              <a:t>- Приказ </a:t>
            </a:r>
            <a:r>
              <a:rPr lang="ru-RU" i="1" dirty="0" err="1"/>
              <a:t>Минобр</a:t>
            </a:r>
            <a:r>
              <a:rPr lang="ru-RU" i="1" dirty="0"/>
              <a:t>. и науки РФ от 10. 12.2013 №462 «Об утверждении Порядка проведения </a:t>
            </a:r>
            <a:r>
              <a:rPr lang="ru-RU" i="1" dirty="0" err="1"/>
              <a:t>самообследования</a:t>
            </a:r>
            <a:r>
              <a:rPr lang="ru-RU" i="1" dirty="0"/>
              <a:t> образовательной организацией». </a:t>
            </a:r>
            <a:endParaRPr lang="ru-RU" dirty="0"/>
          </a:p>
          <a:p>
            <a:r>
              <a:rPr lang="ru-RU" i="1" dirty="0"/>
              <a:t>- Закон Кировской области «Об образовании в Кировской области», принят Законодательным Собранием Кировской области 25.09.2013.;</a:t>
            </a:r>
            <a:endParaRPr lang="ru-RU" dirty="0"/>
          </a:p>
          <a:p>
            <a:r>
              <a:rPr lang="ru-RU" dirty="0"/>
              <a:t>- </a:t>
            </a:r>
            <a:r>
              <a:rPr lang="ru-RU" i="1" dirty="0"/>
              <a:t>Приказ министерства образования Кировской области от 21.12.2015 № 5-1007 «Об утверждении модели региональной системы оценки качества образования Кировской области</a:t>
            </a:r>
            <a:r>
              <a:rPr lang="ru-RU" i="1" dirty="0" smtClean="0"/>
              <a:t>»;</a:t>
            </a:r>
          </a:p>
          <a:p>
            <a:r>
              <a:rPr lang="ru-RU" dirty="0" smtClean="0"/>
              <a:t>Приказ министерства образования Кировской области от </a:t>
            </a:r>
            <a:r>
              <a:rPr lang="ru-RU" dirty="0" smtClean="0"/>
              <a:t>24.01.2018 </a:t>
            </a:r>
            <a:r>
              <a:rPr lang="ru-RU" dirty="0" smtClean="0"/>
              <a:t>№ </a:t>
            </a:r>
            <a:r>
              <a:rPr lang="ru-RU" dirty="0" smtClean="0"/>
              <a:t>295-42-03-03 </a:t>
            </a:r>
            <a:r>
              <a:rPr lang="ru-RU" dirty="0" smtClean="0"/>
              <a:t>«О проведении апробации технологии внешней оценки качества дошкольного образования»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54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параметра 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родителей (законных представителей) деятельностью образовательной организации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проводится самостоятельно дошкольной образовательной организацией. В анкетировании участвуют родители детей старших и подготовительных к школе групп. В случае, если в ДОО существуют только разновозрастные группы, участвуют все родители, но родители  детей  младшего и среднего возраста не отвечают на п.15.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анкете для родителей (законных представителей) предложено 4 группы параметров: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 ДОО (5);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(3);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ДОО (7);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(4).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анкеты касается качества подготовки детей к школе, поэтому на него отвечают  только родители (законные представители) детей старшей и подготовительной группы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каждого параметра существуют критерии, которые представлены вопросами для родителей (законных представителей) с вариантами ответов: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полностью – 3 балла;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соответствует – 2 балла;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– 1 балл.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24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3.1. Анкета для родителей по ДОО-1.t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5639"/>
            <a:ext cx="4746172" cy="6558189"/>
          </a:xfrm>
          <a:prstGeom prst="rect">
            <a:avLst/>
          </a:prstGeom>
        </p:spPr>
      </p:pic>
      <p:pic>
        <p:nvPicPr>
          <p:cNvPr id="5" name="Рисунок 4" descr="3.1. Анкета для родителей по ДОО-2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5682343" y="125640"/>
            <a:ext cx="5334000" cy="665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параметра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«Соответствие Программы требованиям  действующих нормативных правовых документов и, в первую очередь, стандарта дошкольного образования»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4114"/>
            <a:ext cx="10515600" cy="42828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лист «Соответствие Программы требованиям  действующих нормативных правовых документов и, в первую очередь, стандарта дошкольного образования»  (далее – Оценочный лист) разработан на основе требований к структуре и объему Программы, предъявляемых федеральным государственным стандартом дошкольного образования  и  имеет своей целью стандартизацию оценивания экспертами и самооценки  дошкольной образовательной организацией соответствия  Программы установленным требованиям.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оценочного листа соответствуют требованиям стандарта, поэтому исключение каких-либо критериев /показателей их предложенной формы оценочного листа исключается.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лист имеет два варианта:  для ДОО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компенсирующей и комбинированной направленности (30 показателей, без учета дополнительного);  для  ДОО,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компенсирующей и комбинированной направленности (38 показателей без учета дополнительного). П.4.2*  является дополнительным.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осуществляется по каждому показателю с использованием 2-х балльной шкалы: 1 балл – не соответствует требованию, 2 балла – соответствует требованию.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заносятся в «пустое» поле таблицы напротив соответствующего показателя.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29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Характеристика критериев и показателей по группе параметров оценки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Соблюдение структуры Программы (17 */13 показателей)</a:t>
            </a:r>
          </a:p>
          <a:p>
            <a:pPr algn="just"/>
            <a:r>
              <a:rPr lang="ru-RU" dirty="0" smtClean="0"/>
              <a:t>Соответствие объема программы установленным требованиям (оптимальность объема) (4)</a:t>
            </a:r>
          </a:p>
          <a:p>
            <a:pPr algn="just"/>
            <a:r>
              <a:rPr lang="ru-RU" dirty="0" smtClean="0"/>
              <a:t> Направленность содержания Программы на обеспечение развития личности детей дошкольного возраста (3)</a:t>
            </a:r>
          </a:p>
          <a:p>
            <a:pPr algn="just"/>
            <a:r>
              <a:rPr lang="ru-RU" dirty="0" smtClean="0"/>
              <a:t>Отражение организационных возможностей разработки и реализации Программы (4)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7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Характеристика критериев и показателей по группе параметров Условия реализация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Соответствие психолого-педагогических условий реализации ООП ДО (6 показателей)</a:t>
            </a:r>
          </a:p>
          <a:p>
            <a:r>
              <a:rPr lang="ru-RU" dirty="0" smtClean="0"/>
              <a:t>Соответствие развивающей предметно-пространственной среды (5)</a:t>
            </a:r>
          </a:p>
          <a:p>
            <a:r>
              <a:rPr lang="ru-RU" dirty="0" smtClean="0"/>
              <a:t>Соответствие кадрового обеспечения реализации ООП ДО (3)</a:t>
            </a:r>
          </a:p>
          <a:p>
            <a:r>
              <a:rPr lang="ru-RU" dirty="0" smtClean="0"/>
              <a:t>Соответствие материально-технического обеспечения и финансовых условий реализации ООП ДО (4)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09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Соответствие Условий_1_кор.tif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5057"/>
            <a:ext cx="5203371" cy="6553199"/>
          </a:xfrm>
          <a:prstGeom prst="rect">
            <a:avLst/>
          </a:prstGeom>
        </p:spPr>
      </p:pic>
      <p:pic>
        <p:nvPicPr>
          <p:cNvPr id="7" name="Рисунок 6" descr="Соответствие Условий_2_кор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6248400" y="271828"/>
            <a:ext cx="5029200" cy="65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2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18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Соответствие психолого-педагогических условий требованиям: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58467" y="771134"/>
          <a:ext cx="10532126" cy="5385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760"/>
                <a:gridCol w="3608894"/>
                <a:gridCol w="3496985"/>
                <a:gridCol w="2930487"/>
              </a:tblGrid>
              <a:tr h="484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Источники экспертизы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Особенности оценка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</a:tr>
              <a:tr h="2127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1.1</a:t>
                      </a:r>
                      <a:r>
                        <a:rPr lang="ru-RU" sz="400" dirty="0">
                          <a:effectLst/>
                        </a:rPr>
                        <a:t>.</a:t>
                      </a:r>
                      <a:endParaRPr lang="ru-RU" sz="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Соответствие взаимодействия педагогов с детьми требованиям: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индивидуального подхода с учетом потребностей и интересов детей; доброжелательности и уважения к каждому ребенку; создание позитивной атмосферы в Группе.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Анкетирование родителей «Степень удовлетворенности родителей (законных представителей) деятельностью ОО»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Развитие ребенка в ДОО  (п. 9, 11, 12, 13, 15)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родители по результатам ответов на эти вопросы набрали от 15 до 11 баллов,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родители по результатам ответов на эти вопросы набрали от 10 до 5 баллов,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 балл – родители по результатам ответов на эти вопросы набрали от 5 и менее.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</a:tr>
              <a:tr h="127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1.2</a:t>
                      </a:r>
                      <a:r>
                        <a:rPr lang="ru-RU" sz="400" dirty="0">
                          <a:effectLst/>
                        </a:rPr>
                        <a:t>.</a:t>
                      </a:r>
                      <a:endParaRPr lang="ru-RU" sz="3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Отражение способов поддержки инициативы и самостоятельности детей в специфичных для них видах деятельности (культурных практик, форм образовательной деятельности с детьми).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образовательная программа дошкольного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«Содержательный раздел»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отражено в обеих частях, во всех образовательных областях, в каждой возрастной группе.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отражено частично, не во всех аспектах.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не отражено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</a:tr>
              <a:tr h="127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1..3.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Использование адекватных дошкольному возрасту форм и методов работы с детьми, соответствующих возрастным и индивидуальным особенностям детей.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образовательная программа дошкольного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«Содержательный раздел»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Дополнительный: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Сайт ДОО (мероприятия)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отражено в обеих частях, во всех образовательных областях, в каждой возрастной группе.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отражено частично, не во всех аспектах.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не отражено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17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06776" y="330507"/>
          <a:ext cx="10847023" cy="6345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218"/>
                <a:gridCol w="3381420"/>
                <a:gridCol w="3293186"/>
                <a:gridCol w="3124199"/>
              </a:tblGrid>
              <a:tr h="63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Критерий</a:t>
                      </a: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Источники экспертизы </a:t>
                      </a: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Особенности оценка</a:t>
                      </a:r>
                      <a:endParaRPr lang="ru-RU" sz="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</a:tr>
              <a:tr h="1778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Поддержка родителей (законных представителей) в воспитании детей, охране и укреплении их здоровья, вовлечение родителей непосредственно в образовательную деятельность.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образовательная программа дошкольного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«Содержательный раздел»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Дополнительный: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Сайт ДОО (отражение мероприятий с родителями, информации с родителями)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отражено в обеих частях, во всех образовательных областях, в каждой возрастной группе.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отражено частично, не во всех аспектах.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не отражено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</a:tr>
              <a:tr h="1613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1.5.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взаимодействия с общеобразовательными учреждениями по вопросам преемственности в освоении детьми основных образовательных программ дошкольного и начального общего образования.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Основные: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Сайт ДОО (информация о совместных мероприятиях ДОО и школы, договоры о сотрудничестве и пр.)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и ООП ДО (в разделе Приложения: программы о сотрудничестве ДОО со школами)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балла – информация представлена в обоих источниках.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балла – информация представлена только на сайте, подтверждается проведение отдельных мероприятий.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балл – информация не представлена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</a:tr>
              <a:tr h="2889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1.6.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системы мониторинга достижения детьми планируемых результатов освоения ООПДО на основе карт индивидуального развития.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образовательная программа дошкольного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Целевой раздел.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Сайт ДОО: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Локальный акт о внутренней системы оценки, результаты </a:t>
                      </a:r>
                      <a:r>
                        <a:rPr lang="ru-RU" sz="1400" dirty="0" err="1">
                          <a:effectLst/>
                        </a:rPr>
                        <a:t>самообследования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в Целевом разделе программы зафиксированы планируемые результаты в обязательной части и части, в ЧФУОО, представлена информация о мониторинга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информация представлена частично, только в программе, нет подтверждения в других источниках на сайте </a:t>
                      </a:r>
                      <a:r>
                        <a:rPr lang="ru-RU" sz="1400" dirty="0" smtClean="0">
                          <a:effectLst/>
                        </a:rPr>
                        <a:t>ДОО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балл – информация</a:t>
                      </a:r>
                      <a:r>
                        <a:rPr lang="ru-RU" sz="1400" baseline="0" dirty="0" smtClean="0">
                          <a:effectLst/>
                        </a:rPr>
                        <a:t> не представлена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192" marR="211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90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2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Соответствие развивающей предметно-пространственной среды: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1255921"/>
          <a:ext cx="10515598" cy="5398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793"/>
                <a:gridCol w="3381421"/>
                <a:gridCol w="3712248"/>
                <a:gridCol w="2705136"/>
              </a:tblGrid>
              <a:tr h="88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Источники экспертизы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оценка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</a:tr>
              <a:tr h="1578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Принципам </a:t>
                      </a:r>
                      <a:r>
                        <a:rPr lang="ru-RU" sz="1400" dirty="0" err="1">
                          <a:effectLst/>
                        </a:rPr>
                        <a:t>трансформируемости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полифункциональности</a:t>
                      </a:r>
                      <a:r>
                        <a:rPr lang="ru-RU" sz="1400" dirty="0">
                          <a:effectLst/>
                        </a:rPr>
                        <a:t>, вариативности, доступности и безопасности;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образовательная программа дошкольного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Организационный раздел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Дополнительный: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Сайт ДОО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в особенностях организации предметно-пространственной среды принципы отражены полностью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принципы отражены частично.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принципы не отражены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</a:tr>
              <a:tr h="1578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2.2</a:t>
                      </a:r>
                      <a:r>
                        <a:rPr lang="ru-RU" sz="500" dirty="0">
                          <a:effectLst/>
                        </a:rPr>
                        <a:t>.</a:t>
                      </a:r>
                      <a:endParaRPr lang="ru-RU" sz="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Требованиям к организации возможности общения и совместной деятельности детей, (в том числе детей разного возраста) и взрослых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образовательная программа дошкольного образования.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Содержательный раздел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отражено в обеих частях, во всех образовательных областях, в каждой возрастной группе.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отражено частично, не во всех аспектах.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не отражено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</a:tr>
              <a:tr h="2029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2..3.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Требованиям к организации совместной со взрослым и самостоятельной двигательной активности детей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образовательная программа дошкольного образования.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Содержательный раздел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«Образовательная область Физкультурно-оздоровительная работа»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Дополнительный: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Сайт ДОО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Отчет </a:t>
                      </a:r>
                      <a:r>
                        <a:rPr lang="ru-RU" sz="1400" dirty="0" err="1">
                          <a:effectLst/>
                        </a:rPr>
                        <a:t>самообследования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информация отражена в программе и подкреплена на сайте ДОО.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информация представлена только в одном источнике.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информация отсутствует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62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705079"/>
          <a:ext cx="10515598" cy="5264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793"/>
                <a:gridCol w="3381421"/>
                <a:gridCol w="3712248"/>
                <a:gridCol w="2705136"/>
              </a:tblGrid>
              <a:tr h="105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Источники экспертизы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оценка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</a:tr>
              <a:tr h="2693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Учет национально-культурных, климатических и других условий, в которых осуществляется образовательная деятельность детей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Основная образовательная программа дошкольного образования ЧФУОО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Дополнительный: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Сайт ДОО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балла – отражено в Программе, в ДОУ проводятся образовательные мероприятия данной направленности с детьми.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балла - отражено в Программе,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балл – не отражено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</a:tr>
              <a:tr h="2356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2.5.*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Развивающая предметно-пространственная среда обеспечивает необходимые условия организации инклюзивного (коррекционного) образования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Основная образовательная программа дошкольного образования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Содержательный раздел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Дополнительный: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Сайт ДОО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балла – отражено в Программе и подтверждено на сайте,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балла - отражено в Программе,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балл – не отражено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380" marR="313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96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09720" y="2214554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Качество дошкольного образования определяется как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комплексная характеристика образовательной деятельности и подготовки обучающегося,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выражающая степень их соответствия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федеральным государственным образовательным стандартам,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0" y="734503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2 Федерального закона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40444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705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Соответствие кадровых условий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75734" y="745067"/>
          <a:ext cx="11345332" cy="5940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466"/>
                <a:gridCol w="4210756"/>
                <a:gridCol w="2540000"/>
                <a:gridCol w="3951110"/>
              </a:tblGrid>
              <a:tr h="240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Источники экспертизы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Особенности оценка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</a:tr>
              <a:tr h="120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Укомплектованность педагогических кадров в соответствии со штатным расписанием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по </a:t>
                      </a:r>
                      <a:r>
                        <a:rPr lang="ru-RU" sz="1600" dirty="0" err="1">
                          <a:effectLst/>
                        </a:rPr>
                        <a:t>самообследованию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Сайт ДОО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100% укомплектовано кадрами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более 60%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менее 60%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</a:tr>
              <a:tr h="120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3.2.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Укомплектованность руководящих кадров в соответствии со штатным расписанием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по </a:t>
                      </a:r>
                      <a:r>
                        <a:rPr lang="ru-RU" sz="1600" dirty="0" err="1">
                          <a:effectLst/>
                        </a:rPr>
                        <a:t>самообследованию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Сайт ДОО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100% укомплектовано кадрами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более 60%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менее 60%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</a:tr>
              <a:tr h="1200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3..3.*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 работе с детьми с ОВЗ предусмотрены должности педагогических работников, имеющих соответствующую квалификацию для работы с данными ограничениями здоровья детей;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по </a:t>
                      </a:r>
                      <a:r>
                        <a:rPr lang="ru-RU" sz="1600" dirty="0" err="1">
                          <a:effectLst/>
                        </a:rPr>
                        <a:t>самообследованию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Сайт ДОО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100% укомплектовано кадрами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более 60%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менее 60%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</a:tr>
              <a:tr h="203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3.4.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квалификации кадрового состава соответствует нормативным документам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Отчет по </a:t>
                      </a:r>
                      <a:r>
                        <a:rPr lang="ru-RU" sz="1600" dirty="0" err="1">
                          <a:effectLst/>
                        </a:rPr>
                        <a:t>самообследованию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Сайт ДОО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100% педагогов и руководителей имеет соответствующее образование и вовремя прошли повышение квалификации.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более 60% педагогов и руководителей имеет соответствующее образование и вовремя прошли повышение квалификации.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менее 60% педагогов и руководителей имеет соответствующее образование и вовремя прошли повышение квалификации.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47" marR="43647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575335" y="-63787"/>
            <a:ext cx="26500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Соответствие кадрового обеспечения реализации ООП ДО::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Соответствие материально-технического обеспечения и финансовых условий реализации ООП ДО требованиям: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69484" y="980503"/>
          <a:ext cx="10499075" cy="5282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487"/>
                <a:gridCol w="3344649"/>
                <a:gridCol w="2943794"/>
                <a:gridCol w="3360145"/>
              </a:tblGrid>
              <a:tr h="24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Источники экспертизы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Особенности оценка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</a:tr>
              <a:tr h="1520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материально-технического обеспечения Программы (учебно-методический комплект, оборудование, оснащение (предметы)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Основная образовательная программа дошкольного образования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Организационный раздел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Дополнительный: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Сайт ДОО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информация отражена в Программе и подкреплена материалами сайта.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информация отражена в Программе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информация не отражена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</a:tr>
              <a:tr h="1562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Организация образовательной деятельности в соответствии с санитарно-эпидемиологическими правилами и нормативами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Сайт ДОО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Акты проверяющих органов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полное соблюдение требований отсутствие предписаний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частичное соблюдение требований:  предписания устранены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не соблюдение требований предписания не устранены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</a:tr>
              <a:tr h="1955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4..3.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Соблюдение правил пожарной безопасности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Сайт ДОО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Акты проверяющих органов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балла – полное соблюдение требований отсутствие предписаний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балла – частичное соблюдение требований:  предписания устранены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балл – не соблюдены требования: предписания не устранены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77" marR="582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190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3541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Уровни оценочных процедур качества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38400" y="1844824"/>
            <a:ext cx="7772400" cy="41749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Внешняя оценка</a:t>
            </a:r>
          </a:p>
          <a:p>
            <a:pPr marL="0" indent="0" algn="ctr">
              <a:buNone/>
            </a:pPr>
            <a:r>
              <a:rPr lang="ru-RU" dirty="0" smtClean="0"/>
              <a:t>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Федеральная                        Независимая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Региональная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Внутренняя оценка</a:t>
            </a:r>
            <a:endParaRPr lang="ru-RU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727848" y="2420888"/>
            <a:ext cx="108012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88088" y="2420888"/>
            <a:ext cx="108012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3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371" y="274638"/>
            <a:ext cx="10232572" cy="19302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Система оценки предполагает согласованность внешней и внутренней оценок и включает 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88571" y="2656114"/>
            <a:ext cx="10232572" cy="3363686"/>
          </a:xfrm>
        </p:spPr>
        <p:txBody>
          <a:bodyPr/>
          <a:lstStyle/>
          <a:p>
            <a:r>
              <a:rPr lang="ru-RU" dirty="0" smtClean="0"/>
              <a:t>Содержательный аспект (оценка в соответствии с современными представлениями о ценностях развития ребенка дошкольного возраста)</a:t>
            </a:r>
          </a:p>
          <a:p>
            <a:r>
              <a:rPr lang="ru-RU" dirty="0" smtClean="0"/>
              <a:t>Организационный аспект (адекватность и продуманность процедур оценки качества)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94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71" y="319488"/>
            <a:ext cx="11949629" cy="163049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Апробированы подходы, параметры и критерии внутренней системы оценки качества дошкольного образования</a:t>
            </a:r>
            <a:endParaRPr lang="ru-RU" sz="3600" b="1" dirty="0"/>
          </a:p>
        </p:txBody>
      </p:sp>
      <p:pic>
        <p:nvPicPr>
          <p:cNvPr id="5" name="Рисунок 4" descr="C:\Documents and Settings\user\Рабочий стол\эхэххх.jpg"/>
          <p:cNvPicPr/>
          <p:nvPr/>
        </p:nvPicPr>
        <p:blipFill>
          <a:blip r:embed="rId2" cstate="print"/>
          <a:srcRect b="2821"/>
          <a:stretch>
            <a:fillRect/>
          </a:stretch>
        </p:blipFill>
        <p:spPr bwMode="auto">
          <a:xfrm>
            <a:off x="4315757" y="2122714"/>
            <a:ext cx="3407068" cy="430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42" y="2122714"/>
            <a:ext cx="3230707" cy="430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3" y="2122714"/>
            <a:ext cx="3252478" cy="43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533" y="165254"/>
            <a:ext cx="8596668" cy="57287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Модель РСОКО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09320" y="925419"/>
          <a:ext cx="11699914" cy="572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687"/>
                <a:gridCol w="9874227"/>
              </a:tblGrid>
              <a:tr h="1615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Субъекты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Министерство образования Кировской области,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КОГОБУ ЦОКО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КОГОАУ ДПО (ПК) ИРО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Органы местного </a:t>
                      </a:r>
                      <a:r>
                        <a:rPr lang="ru-RU" sz="1600" dirty="0" smtClean="0">
                          <a:effectLst/>
                        </a:rPr>
                        <a:t>самоуправления,</a:t>
                      </a:r>
                      <a:r>
                        <a:rPr lang="ru-RU" sz="1600" baseline="0" dirty="0" smtClean="0">
                          <a:effectLst/>
                        </a:rPr>
                        <a:t> о</a:t>
                      </a:r>
                      <a:r>
                        <a:rPr lang="ru-RU" sz="1600" dirty="0" smtClean="0">
                          <a:effectLst/>
                        </a:rPr>
                        <a:t>существляющие </a:t>
                      </a:r>
                      <a:r>
                        <a:rPr lang="ru-RU" sz="1600" dirty="0">
                          <a:effectLst/>
                        </a:rPr>
                        <a:t>управление в сфере образования, образовательные организации, реализующие программы дошкольного образования.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</a:tr>
              <a:tr h="1285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Объекты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Основная образовательная программы дошкольного образования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Условия реализации 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Удовлетворенность родителей (законных представителей) деятельностью образовательной организации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Результаты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освоения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программы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</a:tr>
              <a:tr h="17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Процедуры контроля и оценки качества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Государственный контроль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Лицензирование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Мониторинг качества образования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Международные сопоставительные </a:t>
                      </a:r>
                      <a:r>
                        <a:rPr lang="ru-RU" sz="1600" dirty="0" smtClean="0">
                          <a:effectLst/>
                        </a:rPr>
                        <a:t>исследования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Исследование уровня удовлетворенности родителей (законных представителей) деятельностью ДОО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Аттестация педагогических работников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</a:txBody>
                  <a:tcPr marL="58222" marR="58222" marT="0" marB="0"/>
                </a:tc>
              </a:tr>
              <a:tr h="1028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Продукты РСОКО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Измерительные материалы.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Информационная база мониторинга качества дошкольного образования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Автоматизированная информационно-образовательная система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Экспертное заключение и аналитические материалы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2" marR="582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9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Оценка качества дошкольного образования проводится (на период апробации) по следующим параметрам: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119"/>
            <a:ext cx="10515600" cy="4138843"/>
          </a:xfrm>
        </p:spPr>
        <p:txBody>
          <a:bodyPr>
            <a:normAutofit/>
          </a:bodyPr>
          <a:lstStyle/>
          <a:p>
            <a:r>
              <a:rPr lang="ru-RU" dirty="0"/>
              <a:t>1-я группа параметров характеризует соответствие Программы требованиям </a:t>
            </a:r>
            <a:r>
              <a:rPr lang="ru-RU" dirty="0" smtClean="0"/>
              <a:t>стандарта </a:t>
            </a:r>
            <a:r>
              <a:rPr lang="ru-RU" dirty="0"/>
              <a:t>дошкольного образования;</a:t>
            </a:r>
          </a:p>
          <a:p>
            <a:r>
              <a:rPr lang="ru-RU" dirty="0"/>
              <a:t>2-я группа параметров характеризует соответствие условий реализации Программы требованиям </a:t>
            </a:r>
            <a:r>
              <a:rPr lang="ru-RU" dirty="0" smtClean="0"/>
              <a:t>стандарта дошкольного образования;</a:t>
            </a:r>
            <a:endParaRPr lang="ru-RU" dirty="0"/>
          </a:p>
          <a:p>
            <a:r>
              <a:rPr lang="ru-RU" dirty="0" smtClean="0"/>
              <a:t>3-я группа параметров </a:t>
            </a:r>
            <a:r>
              <a:rPr lang="ru-RU" dirty="0"/>
              <a:t>характеризует степень удовлетворенности родителей (законных представителей) деятельностью образовательной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1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оценки качества включает две части: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Самоанализ деятельности ДОО по предложенным критериям качества, конкретизирующим показатели (методы наблюдение, самоанализ документов, анкетирование)</a:t>
            </a:r>
          </a:p>
          <a:p>
            <a:r>
              <a:rPr lang="ru-RU" dirty="0" smtClean="0"/>
              <a:t>Экспертная оценка качества дошкольного образования по тем же критериям  (</a:t>
            </a:r>
            <a:r>
              <a:rPr lang="ru-RU" dirty="0"/>
              <a:t>а</a:t>
            </a:r>
            <a:r>
              <a:rPr lang="ru-RU" dirty="0" smtClean="0"/>
              <a:t>нализ документов, анкетирование, наблюдение проводится в том случае, если есть расхождение между самооценкой и экспертной оценкой).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4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2644</Words>
  <Application>Microsoft Office PowerPoint</Application>
  <PresentationFormat>Широкоэкранный</PresentationFormat>
  <Paragraphs>347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Тема Office</vt:lpstr>
      <vt:lpstr>Характеристика технологии и инструментария оценочных процедур.  Методика оценки  условий реализации ООП ДО </vt:lpstr>
      <vt:lpstr>Нормативная база апробации: </vt:lpstr>
      <vt:lpstr>Презентация PowerPoint</vt:lpstr>
      <vt:lpstr>Уровни оценочных процедур качества образования</vt:lpstr>
      <vt:lpstr>Система оценки предполагает согласованность внешней и внутренней оценок и включает :</vt:lpstr>
      <vt:lpstr>Апробированы подходы, параметры и критерии внутренней системы оценки качества дошкольного образования</vt:lpstr>
      <vt:lpstr>Модель РСОКО</vt:lpstr>
      <vt:lpstr>Оценка качества дошкольного образования проводится (на период апробации) по следующим параметрам: </vt:lpstr>
      <vt:lpstr>Процедура оценки качества включает две части:</vt:lpstr>
      <vt:lpstr>Субъекты оценки качества образования:</vt:lpstr>
      <vt:lpstr>Субъекты оценки качества образования:</vt:lpstr>
      <vt:lpstr>Министерство образования Кировской области, ЦОКО, ИРО: </vt:lpstr>
      <vt:lpstr>Источники информации для оценки качества дошкольного образования</vt:lpstr>
      <vt:lpstr>Постановление Правительства РФ от 10.07.2013 №582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vt:lpstr>
      <vt:lpstr>Постановление Правительства РФ от 05.08.2013. №662  «Об осуществлении мониторинга системы образования»</vt:lpstr>
      <vt:lpstr>План мероприятий по формированию независимой системы оценки качества работы организаций, оказывающих социальные услуги, на 2013-2015 годы, утверждённый распоряжением Правительства РФ от 30.03.2013. №487-р</vt:lpstr>
      <vt:lpstr>Приказ Министерства образования и науки РФ от 14.06.2013 №462 «Об утверждении порядка и проведения самообследования образовательной организацией»</vt:lpstr>
      <vt:lpstr>Презентация PowerPoint</vt:lpstr>
      <vt:lpstr>Виды шкал для оценки критериев по параметрам:</vt:lpstr>
      <vt:lpstr>Оценка параметра «Степень удовлетворенности родителей (законных представителей) деятельностью образовательной организации»</vt:lpstr>
      <vt:lpstr>Презентация PowerPoint</vt:lpstr>
      <vt:lpstr>Оценка параметра «Соответствие Программы требованиям  действующих нормативных правовых документов и, в первую очередь, стандарта дошкольного образования» </vt:lpstr>
      <vt:lpstr>Характеристика критериев и показателей по группе параметров оценки Программы:</vt:lpstr>
      <vt:lpstr>Характеристика критериев и показателей по группе параметров Условия реализация Программы:</vt:lpstr>
      <vt:lpstr>Презентация PowerPoint</vt:lpstr>
      <vt:lpstr>1. Соответствие психолого-педагогических условий требованиям:</vt:lpstr>
      <vt:lpstr>Презентация PowerPoint</vt:lpstr>
      <vt:lpstr>2. Соответствие развивающей предметно-пространственной среды:</vt:lpstr>
      <vt:lpstr>Презентация PowerPoint</vt:lpstr>
      <vt:lpstr>3. Соответствие кадровых условий</vt:lpstr>
      <vt:lpstr>4. Соответствие материально-технического обеспечения и финансовых условий реализации ООП ДО требованиям: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Арасланова</dc:creator>
  <cp:lastModifiedBy>Арасланова</cp:lastModifiedBy>
  <cp:revision>18</cp:revision>
  <dcterms:created xsi:type="dcterms:W3CDTF">2017-01-31T11:10:20Z</dcterms:created>
  <dcterms:modified xsi:type="dcterms:W3CDTF">2018-02-20T12:23:00Z</dcterms:modified>
</cp:coreProperties>
</file>