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06" r:id="rId4"/>
    <p:sldId id="307" r:id="rId5"/>
    <p:sldId id="312" r:id="rId6"/>
    <p:sldId id="261" r:id="rId7"/>
    <p:sldId id="313" r:id="rId8"/>
    <p:sldId id="314" r:id="rId9"/>
    <p:sldId id="31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17" r:id="rId18"/>
    <p:sldId id="320" r:id="rId19"/>
    <p:sldId id="319" r:id="rId20"/>
    <p:sldId id="318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322" r:id="rId42"/>
    <p:sldId id="323" r:id="rId43"/>
    <p:sldId id="293" r:id="rId44"/>
    <p:sldId id="294" r:id="rId45"/>
    <p:sldId id="295" r:id="rId46"/>
    <p:sldId id="296" r:id="rId47"/>
    <p:sldId id="297" r:id="rId48"/>
    <p:sldId id="298" r:id="rId49"/>
    <p:sldId id="324" r:id="rId50"/>
    <p:sldId id="300" r:id="rId51"/>
    <p:sldId id="301" r:id="rId52"/>
    <p:sldId id="302" r:id="rId53"/>
    <p:sldId id="303" r:id="rId54"/>
    <p:sldId id="304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69" d="100"/>
          <a:sy n="69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e.by/verse/53/7/13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bible.by/verse/53/7/14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days.pravoslavie.ru/Life/life4524.htm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video/search?filmId=8804416934286571348&amp;text=&#1087;&#1088;&#1072;&#1074;&#1086;&#1089;&#1083;&#1072;&#1074;&#1085;&#1099;&#1081;%20&#1084;&#1091;&#1083;&#1100;&#1090;&#1092;&#1080;&#1083;&#1100;&#1084;%20&#1087;&#1077;&#1090;&#1088;%20&#1080;%20&#1092;&#1077;&#1074;&#1088;&#1086;&#1085;&#1080;&#1103;%20&#1084;&#1091;&#1088;&#1086;&#1084;&#1089;&#1082;&#1080;&#1077;%20&#1089;&#1084;&#1086;&#1090;&#1088;&#1077;&#1090;&#1100;&amp;noreask=1&amp;path=wizard&amp;reqid=1522658483293253-649561599128091171724013-sas1-2046-V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ays.pravoslavie.ru/Life/life6797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pravoslavie.ru/59126.html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ays.pravoslavie.ru/Life/life4872.htm" TargetMode="External"/><Relationship Id="rId2" Type="http://schemas.openxmlformats.org/officeDocument/2006/relationships/hyperlink" Target="https://yandex.ru/video/search?filmId=16871949560028213278&amp;text=&#1048;&#1084;&#1087;&#1077;&#1088;&#1072;&#1090;&#1086;&#1088;%20&#1053;&#1080;&#1082;&#1086;&#1083;&#1072;&#1081;%20II%0b&#1080;%20&#1077;&#1075;&#1086;%20&#1089;&#1077;&#1084;&#1100;&#1103;%20&#1078;&#1080;&#1090;&#1080;&#1077;%20%20&#1085;&#1072;%20&#1089;&#1072;&#1081;&#1090;&#1077;%20&#1087;&#1088;&#1072;&#1074;&#1086;&#1089;&#1083;&#1072;&#1074;&#1085;&#1099;&#1081;%20&#1082;&#1072;&#1083;&#1077;&#1085;&#1076;&#1072;&#1088;&#1100;&amp;reqid=1522659154961455-961470900098856881226001-sas1-1885-V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redanie.ru/svyashennik-ilya-shugaev/audio/242655-grehi-protiv-semi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ays.pravoslavie.ru/Life/life4593.htm" TargetMode="External"/><Relationship Id="rId2" Type="http://schemas.openxmlformats.org/officeDocument/2006/relationships/hyperlink" Target="http://days.pravoslavie.ru/Life/life6523.htm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vmir.ru/svyatoj-dimitrij-donskoj-k-625-letiyu-kulikovskoj-bitvy/" TargetMode="External"/><Relationship Id="rId2" Type="http://schemas.openxmlformats.org/officeDocument/2006/relationships/hyperlink" Target="http://www.pravmir.ru/aleksandr-nevskij-myslitel-filosof-strateg-svyatoj-2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vmir.ru/svyatoj-pravednyj-voin-feodor-f-f-ushakov-1745-1817/" TargetMode="External"/><Relationship Id="rId2" Type="http://schemas.openxmlformats.org/officeDocument/2006/relationships/hyperlink" Target="https://yandex.ru/video/search?text=&#1084;&#1091;&#1083;&#1100;&#1090;&#1092;&#1080;&#1083;&#1100;&#1084;%20&#1055;&#1088;&#1077;&#1087;&#1086;&#1076;&#1086;&#1073;&#1085;&#1099;&#1077;%20&#1040;&#1083;&#1077;&#1082;&#1089;&#1072;&#1085;&#1076;&#1088;%20&#1055;&#1077;&#1088;&#1077;&#1089;&#1074;&#1077;&#1090;%20&#1080;%20&#1040;&#1085;&#1076;&#1088;&#1077;&#1081;%20&#1054;&#1089;&#1083;&#1103;&#1073;&#1103;&amp;path=wizard&amp;noreask=1&amp;filmId=16735292823092466612&amp;reqid=1522661048872199-1358166143453105898336282-sas1-5665-V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ays.pravoslavie.ru/Life/life457.htm" TargetMode="External"/><Relationship Id="rId2" Type="http://schemas.openxmlformats.org/officeDocument/2006/relationships/hyperlink" Target="http://days.pravoslavie.ru/Life/life434.htm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pravoslavie.ru/97218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pravoslavie.ru/35145.html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voslavie.ru/1533.html" TargetMode="External"/><Relationship Id="rId2" Type="http://schemas.openxmlformats.org/officeDocument/2006/relationships/hyperlink" Target="http://www.pravoslavie.ru/2309.html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voslavie.ru/put/050721141247.htm" TargetMode="External"/><Relationship Id="rId2" Type="http://schemas.openxmlformats.org/officeDocument/2006/relationships/hyperlink" Target="http://www.pravoslavie.ru/1890.html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e.by/verse/76/22/2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azbyka.ru/osnovy-socialnoj-koncepcii-russkoj-pravoslavnoj-cerkvi" TargetMode="Externa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days.pravoslavie.ru/Life/life6380.htm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e.by/verse/56/6/2/" TargetMode="External"/><Relationship Id="rId2" Type="http://schemas.openxmlformats.org/officeDocument/2006/relationships/hyperlink" Target="https://bible.by/verse/56/6/1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hyperlink" Target="https://bible.by/verse/56/6/4/" TargetMode="External"/><Relationship Id="rId4" Type="http://schemas.openxmlformats.org/officeDocument/2006/relationships/hyperlink" Target="https://bible.by/verse/56/6/3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e.by/verse/76/3/10/" TargetMode="External"/><Relationship Id="rId13" Type="http://schemas.openxmlformats.org/officeDocument/2006/relationships/hyperlink" Target="https://bible.by/verse/76/3/15/" TargetMode="External"/><Relationship Id="rId3" Type="http://schemas.openxmlformats.org/officeDocument/2006/relationships/hyperlink" Target="https://bible.by/verse/76/3/5/" TargetMode="External"/><Relationship Id="rId7" Type="http://schemas.openxmlformats.org/officeDocument/2006/relationships/hyperlink" Target="https://bible.by/verse/76/3/9/" TargetMode="External"/><Relationship Id="rId12" Type="http://schemas.openxmlformats.org/officeDocument/2006/relationships/hyperlink" Target="https://bible.by/verse/76/3/14/" TargetMode="External"/><Relationship Id="rId2" Type="http://schemas.openxmlformats.org/officeDocument/2006/relationships/hyperlink" Target="https://bible.by/verse/76/3/4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bible.by/verse/76/3/8/" TargetMode="External"/><Relationship Id="rId11" Type="http://schemas.openxmlformats.org/officeDocument/2006/relationships/hyperlink" Target="https://bible.by/verse/76/3/13/" TargetMode="External"/><Relationship Id="rId5" Type="http://schemas.openxmlformats.org/officeDocument/2006/relationships/hyperlink" Target="https://bible.by/verse/76/3/7/" TargetMode="External"/><Relationship Id="rId10" Type="http://schemas.openxmlformats.org/officeDocument/2006/relationships/hyperlink" Target="https://bible.by/verse/76/3/12/" TargetMode="External"/><Relationship Id="rId4" Type="http://schemas.openxmlformats.org/officeDocument/2006/relationships/hyperlink" Target="https://bible.by/verse/76/3/6/" TargetMode="External"/><Relationship Id="rId9" Type="http://schemas.openxmlformats.org/officeDocument/2006/relationships/hyperlink" Target="https://bible.by/verse/76/3/11/" TargetMode="External"/><Relationship Id="rId14" Type="http://schemas.openxmlformats.org/officeDocument/2006/relationships/hyperlink" Target="https://bible.by/verse/76/3/16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/>
              <a:t>Уроки 27-30: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"Христианская семья",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"Защита Отечества",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"Христианин в труде",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"Любовь и уважение к Отечеству".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Решение семейных проблем.</a:t>
            </a:r>
            <a:br>
              <a:rPr lang="ru-RU" dirty="0" smtClean="0"/>
            </a:br>
            <a:r>
              <a:rPr lang="ru-RU" dirty="0" smtClean="0"/>
              <a:t>Муж неверующий…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5" t="1786" r="6635" b="21072"/>
          <a:stretch>
            <a:fillRect/>
          </a:stretch>
        </p:blipFill>
        <p:spPr bwMode="auto">
          <a:xfrm>
            <a:off x="357158" y="1928802"/>
            <a:ext cx="4214842" cy="385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43438" y="2000240"/>
            <a:ext cx="3857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если какой брат имеет жену неверующую, и она согласна жить с ним, то он не должен оставлять ее;</a:t>
            </a:r>
          </a:p>
          <a:p>
            <a:r>
              <a:rPr lang="ru-RU" baseline="30000" dirty="0" smtClean="0">
                <a:hlinkClick r:id="rId3"/>
              </a:rPr>
              <a:t>13</a:t>
            </a:r>
            <a:r>
              <a:rPr lang="ru-RU" dirty="0" smtClean="0"/>
              <a:t> и жена, которая имеет мужа неверующего, и он согласен жить с нею, не должна оставлять его.</a:t>
            </a:r>
          </a:p>
          <a:p>
            <a:r>
              <a:rPr lang="ru-RU" baseline="30000" dirty="0" smtClean="0">
                <a:hlinkClick r:id="rId4"/>
              </a:rPr>
              <a:t>14</a:t>
            </a:r>
            <a:r>
              <a:rPr lang="ru-RU" dirty="0" smtClean="0"/>
              <a:t> Ибо </a:t>
            </a:r>
            <a:r>
              <a:rPr lang="ru-RU" b="1" u="sng" dirty="0" smtClean="0"/>
              <a:t>неверующий муж освящается женою верующею, и жена неверующая освящается мужем верующим.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1-е послание Коринфянам 7, 12-14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000636"/>
            <a:ext cx="7858180" cy="15961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… по причине умножения беззакония, во многих охладеет любовь…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Мф.24,12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1357298"/>
            <a:ext cx="5529342" cy="368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1538" y="0"/>
            <a:ext cx="6929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7030A0"/>
                </a:solidFill>
              </a:rPr>
              <a:t>Причины</a:t>
            </a:r>
            <a:r>
              <a:rPr lang="ru-RU" sz="4400" i="1" dirty="0" smtClean="0">
                <a:solidFill>
                  <a:srgbClr val="7030A0"/>
                </a:solidFill>
              </a:rPr>
              <a:t> </a:t>
            </a:r>
            <a:r>
              <a:rPr lang="ru-RU" sz="4400" b="1" i="1" dirty="0" smtClean="0">
                <a:solidFill>
                  <a:srgbClr val="7030A0"/>
                </a:solidFill>
              </a:rPr>
              <a:t>семейных проблем</a:t>
            </a:r>
            <a:endParaRPr lang="ru-RU" sz="4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Таинство брака. Венчание.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560840" cy="50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b="1" u="sng" dirty="0" smtClean="0">
                <a:solidFill>
                  <a:srgbClr val="FF0000"/>
                </a:solidFill>
              </a:rPr>
              <a:t>Примеры святых супругов: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dirty="0" smtClean="0"/>
              <a:t>Мученики </a:t>
            </a:r>
            <a:r>
              <a:rPr lang="ru-RU" b="1" dirty="0" err="1" smtClean="0"/>
              <a:t>Адриан</a:t>
            </a:r>
            <a:r>
              <a:rPr lang="ru-RU" b="1" dirty="0" smtClean="0"/>
              <a:t> и Наталия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sz="1600" dirty="0" smtClean="0">
                <a:hlinkClick r:id="rId2"/>
              </a:rPr>
              <a:t>http://days.pravoslavie.ru/Life/life4524.htm</a:t>
            </a:r>
            <a:r>
              <a:rPr lang="ru-RU" sz="1600" dirty="0" smtClean="0"/>
              <a:t> - </a:t>
            </a:r>
            <a:r>
              <a:rPr lang="ru-RU" sz="3100" b="1" dirty="0" smtClean="0"/>
              <a:t>ссылка на житие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2276872"/>
            <a:ext cx="3024336" cy="433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1786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Святые благоверные князья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Пётр и </a:t>
            </a:r>
            <a:r>
              <a:rPr lang="ru-RU" sz="3600" b="1" dirty="0" err="1" smtClean="0">
                <a:solidFill>
                  <a:srgbClr val="C00000"/>
                </a:solidFill>
              </a:rPr>
              <a:t>Феврония</a:t>
            </a:r>
            <a:r>
              <a:rPr lang="ru-RU" sz="3600" b="1" dirty="0" smtClean="0">
                <a:solidFill>
                  <a:srgbClr val="C00000"/>
                </a:solidFill>
              </a:rPr>
              <a:t> Муромские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3295268" cy="329526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11560" y="5157192"/>
            <a:ext cx="81369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https://yandex.ru/video/search?filmId=8804416934286571348&amp;text=</a:t>
            </a:r>
            <a:r>
              <a:rPr lang="ru-RU" sz="1400" dirty="0" smtClean="0">
                <a:hlinkClick r:id="rId3"/>
              </a:rPr>
              <a:t>православный%20мультфильм%20петр%20и%20феврония%20муромские%20смотреть&amp;</a:t>
            </a:r>
            <a:r>
              <a:rPr lang="en-US" sz="1400" dirty="0" err="1" smtClean="0">
                <a:hlinkClick r:id="rId3"/>
              </a:rPr>
              <a:t>noreask</a:t>
            </a:r>
            <a:r>
              <a:rPr lang="en-US" sz="1400" dirty="0" smtClean="0">
                <a:hlinkClick r:id="rId3"/>
              </a:rPr>
              <a:t>=1&amp;path=</a:t>
            </a:r>
            <a:r>
              <a:rPr lang="en-US" sz="1400" dirty="0" err="1" smtClean="0">
                <a:hlinkClick r:id="rId3"/>
              </a:rPr>
              <a:t>wizard&amp;reqid</a:t>
            </a:r>
            <a:r>
              <a:rPr lang="en-US" sz="1400" dirty="0" smtClean="0">
                <a:hlinkClick r:id="rId3"/>
              </a:rPr>
              <a:t>=1522658483293253-649561599128091171724013-sas1-2046-V</a:t>
            </a:r>
            <a:r>
              <a:rPr lang="ru-RU" sz="1400" dirty="0" smtClean="0"/>
              <a:t> </a:t>
            </a:r>
            <a:r>
              <a:rPr lang="ru-RU" dirty="0" smtClean="0"/>
              <a:t>– </a:t>
            </a:r>
            <a:r>
              <a:rPr lang="ru-RU" sz="2800" b="1" dirty="0" smtClean="0"/>
              <a:t>ссылка на детский фильм</a:t>
            </a:r>
            <a:endParaRPr lang="ru-RU" b="1" dirty="0" smtClean="0"/>
          </a:p>
          <a:p>
            <a:endParaRPr lang="ru-RU" b="1" dirty="0" smtClean="0"/>
          </a:p>
          <a:p>
            <a:pPr algn="ctr"/>
            <a:r>
              <a:rPr lang="en-US" dirty="0" smtClean="0">
                <a:hlinkClick r:id="rId4"/>
              </a:rPr>
              <a:t>http://days.pravoslavie.ru/Life/life6797.htm</a:t>
            </a:r>
            <a:r>
              <a:rPr lang="ru-RU" dirty="0" smtClean="0"/>
              <a:t> - </a:t>
            </a:r>
            <a:r>
              <a:rPr lang="ru-RU" sz="2800" b="1" dirty="0" smtClean="0"/>
              <a:t>ссылка на житие</a:t>
            </a:r>
            <a:endParaRPr lang="ru-RU" b="1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sz="2200" dirty="0" smtClean="0">
                <a:hlinkClick r:id="rId2"/>
              </a:rPr>
              <a:t>http://www.pravoslavie.ru/59126.htm</a:t>
            </a:r>
            <a:r>
              <a:rPr lang="en-US" sz="2700" dirty="0" smtClean="0">
                <a:hlinkClick r:id="rId2"/>
              </a:rPr>
              <a:t>l</a:t>
            </a:r>
            <a:r>
              <a:rPr lang="ru-RU" sz="2700" dirty="0" smtClean="0"/>
              <a:t> -</a:t>
            </a:r>
            <a:r>
              <a:rPr lang="ru-RU" sz="2700" b="1" dirty="0" smtClean="0"/>
              <a:t>ссылка на житие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04999"/>
            <a:ext cx="5760640" cy="38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57290" y="428604"/>
            <a:ext cx="6215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Преподобные Кирилл и Мария Радонежские</a:t>
            </a:r>
            <a:endParaRPr lang="ru-RU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Император Николай </a:t>
            </a:r>
            <a:r>
              <a:rPr lang="en-US" b="1" u="sng" dirty="0" smtClean="0"/>
              <a:t>II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и его семья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sz="1300" dirty="0" smtClean="0">
                <a:hlinkClick r:id="rId2"/>
              </a:rPr>
              <a:t>https://yandex.ru/video/search?filmId=16871949560028213278&amp;text=</a:t>
            </a:r>
            <a:r>
              <a:rPr lang="ru-RU" sz="1300" dirty="0" smtClean="0">
                <a:hlinkClick r:id="rId2"/>
              </a:rPr>
              <a:t>Император%20Николай%20</a:t>
            </a:r>
            <a:r>
              <a:rPr lang="en-US" sz="1300" dirty="0" smtClean="0">
                <a:hlinkClick r:id="rId2"/>
              </a:rPr>
              <a:t>II%0B</a:t>
            </a:r>
            <a:r>
              <a:rPr lang="ru-RU" sz="1300" dirty="0" smtClean="0">
                <a:hlinkClick r:id="rId2"/>
              </a:rPr>
              <a:t>и%20его%20семья%20житие%20%20на%20сайте%20православный%20календарь&amp;</a:t>
            </a:r>
            <a:r>
              <a:rPr lang="en-US" sz="1300" dirty="0" err="1" smtClean="0">
                <a:hlinkClick r:id="rId2"/>
              </a:rPr>
              <a:t>reqid</a:t>
            </a:r>
            <a:r>
              <a:rPr lang="en-US" sz="1300" dirty="0" smtClean="0">
                <a:hlinkClick r:id="rId2"/>
              </a:rPr>
              <a:t>=1522659154961455-961470900098856881226001-sas1-1885-V</a:t>
            </a:r>
            <a:r>
              <a:rPr lang="ru-RU" sz="1300" dirty="0" smtClean="0"/>
              <a:t>  </a:t>
            </a:r>
            <a:r>
              <a:rPr lang="ru-RU" sz="2200" b="1" dirty="0" smtClean="0"/>
              <a:t>- ссылка на фильм</a:t>
            </a:r>
            <a:br>
              <a:rPr lang="ru-RU" sz="2200" b="1" dirty="0" smtClean="0"/>
            </a:br>
            <a:r>
              <a:rPr lang="en-US" sz="1600" b="1" dirty="0" smtClean="0"/>
              <a:t> </a:t>
            </a:r>
            <a:r>
              <a:rPr lang="en-US" sz="1600" b="1" dirty="0" smtClean="0">
                <a:hlinkClick r:id="rId3"/>
              </a:rPr>
              <a:t>http://days.pravoslavie.ru/Life/life4872.htm</a:t>
            </a:r>
            <a:r>
              <a:rPr lang="ru-RU" sz="1600" b="1" dirty="0" smtClean="0"/>
              <a:t>   - ссылка на житие</a:t>
            </a:r>
            <a:br>
              <a:rPr lang="ru-RU" sz="1600" b="1" dirty="0" smtClean="0"/>
            </a:br>
            <a:r>
              <a:rPr lang="en-US" sz="1600" b="1" dirty="0" smtClean="0"/>
              <a:t>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en-US" sz="1600" b="1" dirty="0" smtClean="0"/>
              <a:t>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endParaRPr lang="ru-RU" sz="13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4752527" cy="317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Святые о браке и воспитании детей.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1071546"/>
            <a:ext cx="864399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«</a:t>
            </a:r>
            <a:r>
              <a:rPr lang="ru-RU" sz="2000" b="1" dirty="0" smtClean="0"/>
              <a:t>Если будете жить во взаимной любви, вы низведете на себя и потомство свое Божию благодать </a:t>
            </a:r>
            <a:r>
              <a:rPr lang="ru-RU" sz="2000" dirty="0" smtClean="0"/>
              <a:t>— и Бог вселится в вас и увенчает все начинания и дела ваши благословенным успехом, ибо где любовь, там Бог, а где Бог, там все доброе».</a:t>
            </a:r>
          </a:p>
          <a:p>
            <a:pPr algn="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Св. прав. Иоанн </a:t>
            </a:r>
            <a:r>
              <a:rPr lang="ru-RU" sz="2000" i="1" dirty="0" err="1" smtClean="0"/>
              <a:t>Кронштадский</a:t>
            </a:r>
            <a:endParaRPr lang="ru-RU" sz="2000" i="1" dirty="0" smtClean="0"/>
          </a:p>
          <a:p>
            <a:pPr algn="r"/>
            <a:endParaRPr lang="ru-RU" sz="2000" i="1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«В семейной жизни каждый должен забывать себя совершенно, думать только о других и таковое отношение друг к другу членов семьи между собою спаяет семью так, что они все почувствуют, что каждому из них без других жить невозможно».</a:t>
            </a:r>
            <a:br>
              <a:rPr lang="ru-RU" sz="2000" dirty="0" smtClean="0"/>
            </a:br>
            <a:r>
              <a:rPr lang="ru-RU" sz="2000" i="1" dirty="0" smtClean="0"/>
              <a:t>Св. праведный Алексий </a:t>
            </a:r>
            <a:r>
              <a:rPr lang="ru-RU" sz="2000" i="1" dirty="0" err="1" smtClean="0"/>
              <a:t>Мечев</a:t>
            </a:r>
            <a:endParaRPr lang="ru-RU" sz="2000" i="1" dirty="0" smtClean="0"/>
          </a:p>
          <a:p>
            <a:pPr algn="r">
              <a:buFont typeface="Arial" pitchFamily="34" charset="0"/>
              <a:buChar char="•"/>
            </a:pPr>
            <a:r>
              <a:rPr lang="ru-RU" sz="2000" dirty="0" smtClean="0"/>
              <a:t> 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«Если Богу дать быть хозяином в доме – </a:t>
            </a:r>
            <a:r>
              <a:rPr lang="ru-RU" sz="2000" b="1" dirty="0" smtClean="0"/>
              <a:t>дом становится раем</a:t>
            </a:r>
            <a:r>
              <a:rPr lang="ru-RU" sz="2000" dirty="0" smtClean="0"/>
              <a:t>»</a:t>
            </a:r>
          </a:p>
          <a:p>
            <a:pPr algn="r"/>
            <a:r>
              <a:rPr lang="ru-RU" sz="2000" i="1" dirty="0" smtClean="0"/>
              <a:t>Митрополит Антоний Сурожский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static.elitsy.ru/media/src/44/94/44947ffef6294905a4d4eb6b86507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215338" cy="4504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borisovkamon.ru/d/1273304/d/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55356"/>
            <a:ext cx="8143932" cy="542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pPr lvl="0"/>
            <a:r>
              <a:rPr lang="ru-RU" b="1" i="1" dirty="0" smtClean="0"/>
              <a:t>Христианская семья</a:t>
            </a:r>
            <a:br>
              <a:rPr lang="ru-RU" b="1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5538" name="Picture 2" descr="https://infinica.ru/wp-content/uploads/2016/08/semya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2071678"/>
            <a:ext cx="6129338" cy="4086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cs10943.vk.me/u5099150/145751058/w_16f6f6e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8607" y="24717524"/>
            <a:ext cx="5635186" cy="3757525"/>
          </a:xfrm>
          <a:prstGeom prst="rect">
            <a:avLst/>
          </a:prstGeom>
          <a:noFill/>
        </p:spPr>
      </p:pic>
      <p:pic>
        <p:nvPicPr>
          <p:cNvPr id="68612" name="Picture 4" descr="http://cs10943.vk.me/u5099150/145751058/w_16f6f6e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785794"/>
            <a:ext cx="7340813" cy="50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81328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/>
              <a:t>Грехи против семьи.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6179357" cy="322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412775"/>
            <a:ext cx="3305944" cy="253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2844" y="1052736"/>
            <a:ext cx="5581284" cy="5006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Корень всех грехов против семьи – эгоизм</a:t>
            </a:r>
          </a:p>
          <a:p>
            <a:r>
              <a:rPr lang="en-US" sz="1600" b="1" dirty="0" smtClean="0">
                <a:solidFill>
                  <a:srgbClr val="002060"/>
                </a:solidFill>
                <a:hlinkClick r:id="rId4"/>
              </a:rPr>
              <a:t>https://predanie.ru/svyashennik-ilya-shugaev/audio/242655-grehi-protiv-semi/</a:t>
            </a:r>
            <a:r>
              <a:rPr lang="ru-RU" sz="1600" b="1" dirty="0" smtClean="0">
                <a:solidFill>
                  <a:srgbClr val="002060"/>
                </a:solidFill>
              </a:rPr>
              <a:t>   - </a:t>
            </a:r>
            <a:r>
              <a:rPr lang="ru-RU" sz="2400" b="1" dirty="0" smtClean="0">
                <a:solidFill>
                  <a:srgbClr val="002060"/>
                </a:solidFill>
              </a:rPr>
              <a:t>ссылка на аудиозапись  беседы иерея Ильи </a:t>
            </a:r>
            <a:r>
              <a:rPr lang="ru-RU" sz="2400" b="1" dirty="0" err="1" smtClean="0">
                <a:solidFill>
                  <a:srgbClr val="002060"/>
                </a:solidFill>
              </a:rPr>
              <a:t>Шугаева</a:t>
            </a:r>
            <a:r>
              <a:rPr lang="ru-RU" sz="2400" b="1" dirty="0" smtClean="0">
                <a:solidFill>
                  <a:srgbClr val="002060"/>
                </a:solidFill>
              </a:rPr>
              <a:t> на тему «Грехи против семьи».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3200" b="1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pPr lvl="0"/>
            <a:r>
              <a:rPr lang="ru-RU" b="1" u="sng" dirty="0" smtClean="0"/>
              <a:t>Православная литература о семье.</a:t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983" y="1980794"/>
            <a:ext cx="2964929" cy="435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25" t="4641" r="13712"/>
          <a:stretch>
            <a:fillRect/>
          </a:stretch>
        </p:blipFill>
        <p:spPr bwMode="auto">
          <a:xfrm>
            <a:off x="5076056" y="1988840"/>
            <a:ext cx="3384376" cy="454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6106690"/>
          </a:xfrm>
        </p:spPr>
        <p:txBody>
          <a:bodyPr>
            <a:normAutofit fontScale="90000"/>
          </a:bodyPr>
          <a:lstStyle/>
          <a:p>
            <a:pPr lvl="0"/>
            <a:r>
              <a:rPr lang="ru-RU" b="1" u="sng" dirty="0" smtClean="0">
                <a:solidFill>
                  <a:srgbClr val="002060"/>
                </a:solidFill>
              </a:rPr>
              <a:t>Защита Отечества.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«Нет больше той любви, как если кто положит душу свою за друзей своих.»</a:t>
            </a:r>
            <a:br>
              <a:rPr lang="ru-RU" dirty="0" smtClean="0"/>
            </a:br>
            <a:r>
              <a:rPr lang="ru-RU" sz="2800" i="1" dirty="0" smtClean="0"/>
              <a:t>Евангелие от Иоанна </a:t>
            </a:r>
            <a:br>
              <a:rPr lang="ru-RU" sz="2800" i="1" dirty="0" smtClean="0"/>
            </a:br>
            <a:r>
              <a:rPr lang="ru-RU" sz="2800" i="1" dirty="0" smtClean="0"/>
              <a:t>гл.15 ст. 13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https://i.pinimg.com/736x/1a/f9/87/1af987102c6780e8ca3fa5dc6c77eb8e--warriors-norse-mytholog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3735968" cy="4952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96752"/>
          </a:xfrm>
        </p:spPr>
        <p:txBody>
          <a:bodyPr>
            <a:noAutofit/>
          </a:bodyPr>
          <a:lstStyle/>
          <a:p>
            <a:pPr lvl="0"/>
            <a:r>
              <a:rPr lang="ru-RU" sz="3200" b="1" dirty="0" smtClean="0">
                <a:solidFill>
                  <a:srgbClr val="002060"/>
                </a:solidFill>
              </a:rPr>
              <a:t>Примеры святых воинов - защитников в языческой Римской империи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95536" y="1556792"/>
            <a:ext cx="4040188" cy="1944215"/>
          </a:xfrm>
        </p:spPr>
        <p:txBody>
          <a:bodyPr>
            <a:no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ru-RU" dirty="0" smtClean="0"/>
              <a:t>Великомученик Георгий Победоносец </a:t>
            </a:r>
          </a:p>
          <a:p>
            <a:pPr algn="ctr"/>
            <a:r>
              <a:rPr lang="en-US" sz="2000" dirty="0" smtClean="0">
                <a:hlinkClick r:id="rId2"/>
              </a:rPr>
              <a:t>http://days.pravoslavie.ru/Life/life6523.htm</a:t>
            </a:r>
            <a:r>
              <a:rPr lang="ru-RU" sz="2000" dirty="0" smtClean="0"/>
              <a:t> - ссылка на житие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16016" y="1340768"/>
            <a:ext cx="4041775" cy="1584176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Великомученик </a:t>
            </a:r>
            <a:r>
              <a:rPr lang="ru-RU" dirty="0" err="1" smtClean="0"/>
              <a:t>Димитрий</a:t>
            </a:r>
            <a:r>
              <a:rPr lang="ru-RU" dirty="0" smtClean="0"/>
              <a:t> </a:t>
            </a:r>
            <a:r>
              <a:rPr lang="ru-RU" dirty="0" err="1" smtClean="0"/>
              <a:t>Солунский</a:t>
            </a:r>
            <a:endParaRPr lang="ru-RU" dirty="0" smtClean="0"/>
          </a:p>
          <a:p>
            <a:pPr algn="ctr"/>
            <a:r>
              <a:rPr lang="en-US" dirty="0" smtClean="0">
                <a:hlinkClick r:id="rId3"/>
              </a:rPr>
              <a:t>http://days.pravoslavie.ru/Life/life4593.htm</a:t>
            </a:r>
            <a:r>
              <a:rPr lang="ru-RU" dirty="0" smtClean="0"/>
              <a:t> - ссылка на житие</a:t>
            </a:r>
          </a:p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323707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708920"/>
            <a:ext cx="3318667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5300" b="1" dirty="0" smtClean="0">
                <a:solidFill>
                  <a:srgbClr val="FF0000"/>
                </a:solidFill>
              </a:rPr>
              <a:t>Святые русские воины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9552" y="2348880"/>
            <a:ext cx="4040188" cy="639762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11200" dirty="0" smtClean="0"/>
              <a:t>Благоверный князь Александр Невский</a:t>
            </a:r>
          </a:p>
          <a:p>
            <a:pPr algn="ctr"/>
            <a:r>
              <a:rPr lang="en-US" sz="5600" dirty="0" smtClean="0">
                <a:hlinkClick r:id="rId2"/>
              </a:rPr>
              <a:t>http://www.pravmir.ru/aleksandr-nevskij-myslitel-filosof-strateg-svyatoj-2/</a:t>
            </a:r>
            <a:r>
              <a:rPr lang="ru-RU" sz="5600" dirty="0" smtClean="0"/>
              <a:t> </a:t>
            </a:r>
            <a:r>
              <a:rPr lang="ru-RU" sz="8000" dirty="0" smtClean="0"/>
              <a:t>- ссылка на житие</a:t>
            </a:r>
          </a:p>
          <a:p>
            <a:pPr algn="ctr"/>
            <a:endParaRPr lang="ru-RU" sz="8000" dirty="0" smtClean="0"/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88024" y="2564904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Благоверный князь </a:t>
            </a:r>
            <a:r>
              <a:rPr lang="ru-RU" sz="2800" dirty="0" err="1" smtClean="0"/>
              <a:t>Димитрий</a:t>
            </a:r>
            <a:r>
              <a:rPr lang="ru-RU" sz="2800" dirty="0" smtClean="0"/>
              <a:t> Донской</a:t>
            </a:r>
          </a:p>
          <a:p>
            <a:pPr algn="ctr"/>
            <a:r>
              <a:rPr lang="en-US" sz="1400" dirty="0" smtClean="0">
                <a:hlinkClick r:id="rId3"/>
              </a:rPr>
              <a:t>http://www.pravmir.ru/svyatoj-dimitrij-donskoj-k-625-letiyu-kulikovskoj-bitvy/</a:t>
            </a:r>
            <a:r>
              <a:rPr lang="ru-RU" sz="1400" dirty="0" smtClean="0"/>
              <a:t> </a:t>
            </a:r>
            <a:r>
              <a:rPr lang="ru-RU" sz="2000" dirty="0" smtClean="0"/>
              <a:t>- ссылка на житие</a:t>
            </a:r>
          </a:p>
          <a:p>
            <a:pPr algn="ctr"/>
            <a:endParaRPr lang="ru-RU" sz="1400" dirty="0"/>
          </a:p>
        </p:txBody>
      </p:sp>
      <p:pic>
        <p:nvPicPr>
          <p:cNvPr id="8" name="Содержимое 7" descr="214.jpg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212976"/>
            <a:ext cx="4092531" cy="3286148"/>
          </a:xfrm>
        </p:spPr>
      </p:pic>
      <p:pic>
        <p:nvPicPr>
          <p:cNvPr id="10" name="Содержимое 9" descr="nevskiy_s.jpg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924944"/>
            <a:ext cx="4320825" cy="32861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Святые русские воины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692696"/>
            <a:ext cx="4040188" cy="242832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9600" dirty="0" smtClean="0"/>
              <a:t>Преподобные Александр </a:t>
            </a:r>
            <a:r>
              <a:rPr lang="ru-RU" sz="9600" dirty="0" err="1" smtClean="0"/>
              <a:t>Пересвет</a:t>
            </a:r>
            <a:r>
              <a:rPr lang="ru-RU" sz="9600" dirty="0" smtClean="0"/>
              <a:t> и Андрей </a:t>
            </a:r>
            <a:r>
              <a:rPr lang="ru-RU" sz="9600" dirty="0" err="1" smtClean="0"/>
              <a:t>Ослябя</a:t>
            </a:r>
            <a:endParaRPr lang="ru-RU" sz="9600" dirty="0" smtClean="0"/>
          </a:p>
          <a:p>
            <a:pPr algn="ctr"/>
            <a:r>
              <a:rPr lang="en-US" sz="5600" dirty="0" smtClean="0">
                <a:hlinkClick r:id="rId2"/>
              </a:rPr>
              <a:t>https://yandex.ru/video/search?text=</a:t>
            </a:r>
            <a:r>
              <a:rPr lang="ru-RU" sz="5600" dirty="0" smtClean="0">
                <a:hlinkClick r:id="rId2"/>
              </a:rPr>
              <a:t>мультфильм%20Преподобные%20Александр%20Пересвет%20и%20Андрей%20Ослябя&amp;</a:t>
            </a:r>
            <a:r>
              <a:rPr lang="en-US" sz="5600" dirty="0" smtClean="0">
                <a:hlinkClick r:id="rId2"/>
              </a:rPr>
              <a:t>path=</a:t>
            </a:r>
            <a:r>
              <a:rPr lang="en-US" sz="5600" dirty="0" err="1" smtClean="0">
                <a:hlinkClick r:id="rId2"/>
              </a:rPr>
              <a:t>wizard&amp;noreask</a:t>
            </a:r>
            <a:r>
              <a:rPr lang="en-US" sz="5600" dirty="0" smtClean="0">
                <a:hlinkClick r:id="rId2"/>
              </a:rPr>
              <a:t>=1&amp;filmId=16735292823092466612&amp;reqid=1522661048872199-1358166143453105898336282-sas1-5665-V</a:t>
            </a:r>
            <a:r>
              <a:rPr lang="ru-RU" sz="5600" dirty="0" smtClean="0"/>
              <a:t> – </a:t>
            </a:r>
            <a:r>
              <a:rPr lang="ru-RU" sz="7200" dirty="0" smtClean="0"/>
              <a:t>ссылка на детский мультфильм</a:t>
            </a:r>
            <a:endParaRPr lang="ru-RU" sz="5600" dirty="0" smtClean="0"/>
          </a:p>
          <a:p>
            <a:pPr algn="ctr"/>
            <a:r>
              <a:rPr lang="en-US" sz="56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16016" y="2492896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Праведный воин Феодор Ушаков, адмирал флота Российского </a:t>
            </a:r>
          </a:p>
          <a:p>
            <a:pPr algn="ctr"/>
            <a:r>
              <a:rPr lang="en-US" sz="1600" dirty="0" smtClean="0">
                <a:hlinkClick r:id="rId3"/>
              </a:rPr>
              <a:t>http://www.pravmir.ru/svyatoj-pravednyj-voin-feodor-f-f-ushakov-1745-1817/</a:t>
            </a:r>
            <a:r>
              <a:rPr lang="ru-RU" sz="1600" dirty="0" smtClean="0"/>
              <a:t> - ссылка на житие</a:t>
            </a:r>
          </a:p>
          <a:p>
            <a:pPr algn="ctr"/>
            <a:endParaRPr lang="ru-RU" sz="1600" dirty="0"/>
          </a:p>
        </p:txBody>
      </p:sp>
      <p:pic>
        <p:nvPicPr>
          <p:cNvPr id="8" name="Содержимое 7" descr="getImage.jpg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996952"/>
            <a:ext cx="4383467" cy="3643338"/>
          </a:xfrm>
        </p:spPr>
      </p:pic>
      <p:pic>
        <p:nvPicPr>
          <p:cNvPr id="10" name="Содержимое 9" descr="img5-768x576.jpg"/>
          <p:cNvPicPr>
            <a:picLocks noGrp="1" noChangeAspect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852936"/>
            <a:ext cx="4041775" cy="3789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Примеры православного патриотизма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1317823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9600" dirty="0" smtClean="0"/>
              <a:t>Святитель Алексий, митрополит Московский </a:t>
            </a:r>
          </a:p>
          <a:p>
            <a:pPr algn="ctr"/>
            <a:r>
              <a:rPr lang="en-US" sz="4800" dirty="0" smtClean="0">
                <a:hlinkClick r:id="rId2"/>
              </a:rPr>
              <a:t>http://days.pravoslavie.ru/Life/life434.htm</a:t>
            </a:r>
            <a:endParaRPr lang="ru-RU" sz="4800" dirty="0" smtClean="0"/>
          </a:p>
          <a:p>
            <a:pPr algn="ctr"/>
            <a:r>
              <a:rPr lang="ru-RU" sz="8000" dirty="0" smtClean="0"/>
              <a:t>- ссылка на житие</a:t>
            </a:r>
            <a:endParaRPr lang="ru-RU" sz="8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245815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5100" dirty="0" smtClean="0"/>
              <a:t>Священномученик Патриарх </a:t>
            </a:r>
            <a:r>
              <a:rPr lang="ru-RU" sz="5100" dirty="0" err="1" smtClean="0"/>
              <a:t>Ермоген</a:t>
            </a:r>
            <a:r>
              <a:rPr lang="ru-RU" sz="5100" dirty="0" smtClean="0"/>
              <a:t> </a:t>
            </a:r>
          </a:p>
          <a:p>
            <a:pPr algn="ctr"/>
            <a:r>
              <a:rPr lang="en-US" dirty="0" smtClean="0">
                <a:hlinkClick r:id="rId3"/>
              </a:rPr>
              <a:t>http://days.pravoslavie.ru/Life/life457.htm</a:t>
            </a:r>
            <a:endParaRPr lang="ru-RU" dirty="0" smtClean="0"/>
          </a:p>
          <a:p>
            <a:pPr algn="ctr"/>
            <a:r>
              <a:rPr lang="ru-RU" sz="2900" dirty="0" smtClean="0"/>
              <a:t>- </a:t>
            </a:r>
            <a:r>
              <a:rPr lang="ru-RU" sz="4200" dirty="0" smtClean="0"/>
              <a:t>ссылка на житие</a:t>
            </a:r>
            <a:endParaRPr lang="ru-RU" sz="29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906712"/>
            <a:ext cx="3418914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708920"/>
            <a:ext cx="292395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Примеры православного патриотизма: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Царственные Страстотерпцы в годы </a:t>
            </a:r>
            <a:r>
              <a:rPr lang="en-US" dirty="0" smtClean="0"/>
              <a:t>I</a:t>
            </a:r>
            <a:r>
              <a:rPr lang="ru-RU" dirty="0" smtClean="0"/>
              <a:t> Мировой войны.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389831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9600" dirty="0" smtClean="0"/>
              <a:t>Святитель Лука </a:t>
            </a:r>
          </a:p>
          <a:p>
            <a:pPr algn="ctr"/>
            <a:r>
              <a:rPr lang="ru-RU" sz="9600" dirty="0" smtClean="0"/>
              <a:t>(</a:t>
            </a:r>
            <a:r>
              <a:rPr lang="ru-RU" sz="9600" dirty="0" err="1" smtClean="0"/>
              <a:t>Войно-Ясенецкий</a:t>
            </a:r>
            <a:r>
              <a:rPr lang="ru-RU" sz="9600" dirty="0" smtClean="0"/>
              <a:t>)</a:t>
            </a:r>
          </a:p>
          <a:p>
            <a:pPr algn="ctr"/>
            <a:r>
              <a:rPr lang="en-US" sz="6400" dirty="0" smtClean="0">
                <a:hlinkClick r:id="rId2"/>
              </a:rPr>
              <a:t>http://www.pravoslavie.ru/97218.html</a:t>
            </a:r>
            <a:endParaRPr lang="ru-RU" sz="6400" dirty="0" smtClean="0"/>
          </a:p>
          <a:p>
            <a:pPr algn="ctr"/>
            <a:r>
              <a:rPr lang="ru-RU" sz="8000" dirty="0" err="1" smtClean="0"/>
              <a:t>сылка</a:t>
            </a:r>
            <a:r>
              <a:rPr lang="ru-RU" sz="8000" dirty="0" smtClean="0"/>
              <a:t> на житие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0" b="8716"/>
          <a:stretch>
            <a:fillRect/>
          </a:stretch>
        </p:blipFill>
        <p:spPr bwMode="auto">
          <a:xfrm>
            <a:off x="195304" y="2467981"/>
            <a:ext cx="4376696" cy="355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69.jpg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622" y="3500414"/>
            <a:ext cx="5036378" cy="3357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6178698"/>
          </a:xfrm>
        </p:spPr>
        <p:txBody>
          <a:bodyPr>
            <a:normAutofit/>
          </a:bodyPr>
          <a:lstStyle/>
          <a:p>
            <a:pPr lvl="0"/>
            <a:r>
              <a:rPr lang="ru-RU" sz="3600" b="1" dirty="0" smtClean="0"/>
              <a:t>Русская Православная Церковь в годы Великой Отечественной войны.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smtClean="0"/>
              <a:t>Всеобщая молитва о победе.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8674" name="Picture 2" descr="http://ttolk.ru/wp-content/uploads/2014/06/%D0%B2%D0%B8%D0%BA%D1%82%D0%BE%D1%80%D0%B8%D0%B0%D0%BD%D0%B5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2714620"/>
            <a:ext cx="5214974" cy="3925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300" b="1" dirty="0" smtClean="0"/>
              <a:t/>
            </a:r>
            <a:br>
              <a:rPr lang="ru-RU" sz="73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57224" y="3714752"/>
            <a:ext cx="7215238" cy="245744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Закон брака</a:t>
            </a:r>
          </a:p>
          <a:p>
            <a:pPr algn="ctr"/>
            <a:r>
              <a:rPr lang="ru-RU" sz="2400" b="1" dirty="0" smtClean="0"/>
              <a:t>Быт.2:24  Потому оставит человек отца своего и мать свою и прилепится к жене своей; и будут [два] одна плоть.</a:t>
            </a:r>
            <a:endParaRPr lang="ru-RU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306" y="389337"/>
            <a:ext cx="5818776" cy="332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Послание митрополита Сергия</a:t>
            </a:r>
            <a:br>
              <a:rPr lang="ru-RU" b="1" dirty="0" smtClean="0"/>
            </a:br>
            <a:r>
              <a:rPr lang="ru-RU" b="1" dirty="0" smtClean="0"/>
              <a:t>22 июня 1941</a:t>
            </a:r>
            <a:br>
              <a:rPr lang="ru-RU" b="1" dirty="0" smtClean="0"/>
            </a:br>
            <a:r>
              <a:rPr lang="en-US" b="1" dirty="0" smtClean="0"/>
              <a:t> </a:t>
            </a:r>
            <a:r>
              <a:rPr lang="en-US" sz="2000" b="1" dirty="0" smtClean="0">
                <a:hlinkClick r:id="rId2"/>
              </a:rPr>
              <a:t>http://www.pravoslavie.ru/35145.html</a:t>
            </a:r>
            <a:r>
              <a:rPr lang="ru-RU" sz="2000" b="1" dirty="0" smtClean="0"/>
              <a:t> - </a:t>
            </a:r>
            <a:r>
              <a:rPr lang="ru-RU" sz="2700" b="1" dirty="0" smtClean="0"/>
              <a:t>ссылка  на послание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> 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401493"/>
            <a:ext cx="6460200" cy="445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ru-RU" b="1" dirty="0" smtClean="0"/>
              <a:t>Танковая колонна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 err="1" smtClean="0"/>
              <a:t>Димитрий</a:t>
            </a:r>
            <a:r>
              <a:rPr lang="ru-RU" b="1" dirty="0" smtClean="0"/>
              <a:t>  Донской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619672" y="2161930"/>
            <a:ext cx="5904656" cy="44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ru-RU" b="1" dirty="0" smtClean="0"/>
              <a:t>Эскадрилья самолётов Александр Невский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5904656" cy="380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417638"/>
          </a:xfrm>
        </p:spPr>
        <p:txBody>
          <a:bodyPr>
            <a:normAutofit fontScale="90000"/>
          </a:bodyPr>
          <a:lstStyle/>
          <a:p>
            <a:pPr lvl="0"/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Помощь Божия в Защите Отечества.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23528" y="620688"/>
            <a:ext cx="4040188" cy="1800200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ru-RU" sz="9800" dirty="0" smtClean="0"/>
              <a:t>Владимирская икона Божией Матери</a:t>
            </a:r>
            <a:endParaRPr lang="ru-RU" sz="4900" dirty="0" smtClean="0">
              <a:hlinkClick r:id="rId2"/>
            </a:endParaRPr>
          </a:p>
          <a:p>
            <a:pPr algn="ctr"/>
            <a:r>
              <a:rPr lang="en-US" sz="5600" dirty="0" smtClean="0">
                <a:hlinkClick r:id="rId2"/>
              </a:rPr>
              <a:t>http://www.pravoslavie.ru/2309.html</a:t>
            </a:r>
            <a:endParaRPr lang="ru-RU" sz="5600" dirty="0" smtClean="0"/>
          </a:p>
          <a:p>
            <a:pPr algn="ctr"/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1052736"/>
            <a:ext cx="4041775" cy="1122139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6200" dirty="0" smtClean="0"/>
              <a:t>Смоленская икона Божией Матери</a:t>
            </a:r>
          </a:p>
          <a:p>
            <a:pPr algn="ctr"/>
            <a:r>
              <a:rPr lang="en-US" sz="3400" dirty="0" smtClean="0">
                <a:hlinkClick r:id="rId3"/>
              </a:rPr>
              <a:t>http://www.pravoslavie.ru/1533.html</a:t>
            </a:r>
            <a:endParaRPr lang="ru-RU" sz="3400" dirty="0" smtClean="0"/>
          </a:p>
          <a:p>
            <a:pPr algn="ctr"/>
            <a:endParaRPr lang="ru-RU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340163"/>
            <a:ext cx="3244954" cy="45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067" y="2174874"/>
            <a:ext cx="3511317" cy="449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>Помощь Божия в Защите Отечества.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916832"/>
            <a:ext cx="4040188" cy="639762"/>
          </a:xfrm>
        </p:spPr>
        <p:txBody>
          <a:bodyPr>
            <a:no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Тихвинская</a:t>
            </a:r>
          </a:p>
          <a:p>
            <a:pPr algn="ctr"/>
            <a:r>
              <a:rPr lang="ru-RU" dirty="0" smtClean="0"/>
              <a:t> икона Божией Матери</a:t>
            </a:r>
          </a:p>
          <a:p>
            <a:pPr algn="ctr"/>
            <a:r>
              <a:rPr lang="en-US" sz="1400" dirty="0" smtClean="0">
                <a:hlinkClick r:id="rId2"/>
              </a:rPr>
              <a:t>http://www.pravoslavie.ru/1890.html</a:t>
            </a:r>
            <a:endParaRPr lang="ru-RU" sz="1400" dirty="0" smtClean="0"/>
          </a:p>
          <a:p>
            <a:pPr algn="ctr"/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628800"/>
            <a:ext cx="4041775" cy="762099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algn="ctr"/>
            <a:endParaRPr lang="ru-RU" sz="9600" dirty="0" smtClean="0"/>
          </a:p>
          <a:p>
            <a:pPr algn="ctr"/>
            <a:endParaRPr lang="ru-RU" sz="9600" dirty="0" smtClean="0"/>
          </a:p>
          <a:p>
            <a:pPr algn="ctr"/>
            <a:endParaRPr lang="ru-RU" sz="9600" dirty="0" smtClean="0"/>
          </a:p>
          <a:p>
            <a:pPr algn="ctr"/>
            <a:endParaRPr lang="ru-RU" sz="9600" dirty="0" smtClean="0"/>
          </a:p>
          <a:p>
            <a:pPr algn="ctr"/>
            <a:r>
              <a:rPr lang="ru-RU" sz="9600" dirty="0" smtClean="0"/>
              <a:t>Казанская</a:t>
            </a:r>
            <a:br>
              <a:rPr lang="ru-RU" sz="9600" dirty="0" smtClean="0"/>
            </a:br>
            <a:r>
              <a:rPr lang="ru-RU" sz="9600" dirty="0" smtClean="0"/>
              <a:t> икона Божией Матери</a:t>
            </a:r>
          </a:p>
          <a:p>
            <a:pPr algn="ctr"/>
            <a:r>
              <a:rPr lang="en-US" sz="5600" dirty="0" smtClean="0">
                <a:hlinkClick r:id="rId3"/>
              </a:rPr>
              <a:t>http://www.pravoslavie.ru/put/050721141247.htm</a:t>
            </a:r>
            <a:endParaRPr lang="ru-RU" sz="5600" dirty="0" smtClean="0"/>
          </a:p>
          <a:p>
            <a:pPr algn="ctr"/>
            <a:endParaRPr lang="ru-RU" sz="9600" dirty="0" smtClean="0"/>
          </a:p>
          <a:p>
            <a:endParaRPr lang="ru-RU" dirty="0"/>
          </a:p>
        </p:txBody>
      </p:sp>
      <p:pic>
        <p:nvPicPr>
          <p:cNvPr id="29697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334772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2492896"/>
            <a:ext cx="335859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u="sng" dirty="0" smtClean="0"/>
              <a:t>Поминовение погибших воинов.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err="1" smtClean="0"/>
              <a:t>Димитриевская</a:t>
            </a:r>
            <a:r>
              <a:rPr lang="ru-RU" sz="2800" dirty="0" smtClean="0"/>
              <a:t> суббота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День Победы</a:t>
            </a:r>
            <a:endParaRPr lang="ru-RU" sz="2800" dirty="0"/>
          </a:p>
        </p:txBody>
      </p:sp>
      <p:pic>
        <p:nvPicPr>
          <p:cNvPr id="28673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08930"/>
            <a:ext cx="4040188" cy="268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2368770"/>
            <a:ext cx="4041775" cy="356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b="1" u="sng" dirty="0" smtClean="0"/>
              <a:t>Взаимодействие Церкви и Армии в наши дни.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34481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ds03.infourok.ru/uploads/ex/0b44/0003c84b-cc767390/1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-50009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lvl="0"/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Заповедь хранить и возделывать рай.</a:t>
            </a:r>
            <a:br>
              <a:rPr lang="ru-RU" b="1" u="sng" dirty="0" smtClean="0"/>
            </a:br>
            <a:endParaRPr lang="ru-RU" b="1" u="sng" dirty="0"/>
          </a:p>
        </p:txBody>
      </p:sp>
      <p:pic>
        <p:nvPicPr>
          <p:cNvPr id="19458" name="Picture 2" descr="https://img-fotki.yandex.ru/get/6605/47351826.f8/0_954e1_61f16617_X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2000240"/>
            <a:ext cx="6572296" cy="4378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Ветхий Завет о труде и лености.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1214422"/>
            <a:ext cx="3704115" cy="31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57686" y="1428736"/>
            <a:ext cx="428628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От всякого труда есть прибыль, а от пустословия только ущерб. 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Притчи 14 глава , стих 23</a:t>
            </a:r>
          </a:p>
          <a:p>
            <a:pPr algn="r">
              <a:buFont typeface="Arial" pitchFamily="34" charset="0"/>
              <a:buChar char="•"/>
            </a:pPr>
            <a:r>
              <a:rPr lang="ru-RU" sz="1200" i="1" dirty="0" smtClean="0"/>
              <a:t>6 Пойди к муравью, ленивец, посмотри на действия его, и будь мудрым.</a:t>
            </a:r>
          </a:p>
          <a:p>
            <a:pPr algn="r">
              <a:buFont typeface="Arial" pitchFamily="34" charset="0"/>
              <a:buChar char="•"/>
            </a:pPr>
            <a:r>
              <a:rPr lang="ru-RU" sz="1200" i="1" dirty="0" smtClean="0"/>
              <a:t>7 Нет у него ни начальника, ни приставника, ни повелителя;</a:t>
            </a:r>
          </a:p>
          <a:p>
            <a:pPr algn="r">
              <a:buFont typeface="Arial" pitchFamily="34" charset="0"/>
              <a:buChar char="•"/>
            </a:pPr>
            <a:r>
              <a:rPr lang="ru-RU" sz="1200" i="1" dirty="0" smtClean="0"/>
              <a:t>8 но он заготовляет летом хлеб свой, собирает во время жатвы пищу свою. [Или пойди к пчеле и познай, как она трудолюбива, какую почтенную работу она производит; ее труды употребляют во здравие и цари и простолюдины; любима же она всеми и славна; хотя силою она слаба, но мудростью почтена.]</a:t>
            </a:r>
          </a:p>
          <a:p>
            <a:pPr algn="r">
              <a:buFont typeface="Arial" pitchFamily="34" charset="0"/>
              <a:buChar char="•"/>
            </a:pPr>
            <a:r>
              <a:rPr lang="ru-RU" sz="1200" i="1" dirty="0" smtClean="0"/>
              <a:t>9 Доколе ты, ленивец, будешь спать? когда ты встанешь от сна твоего?</a:t>
            </a:r>
          </a:p>
          <a:p>
            <a:pPr algn="r">
              <a:buFont typeface="Arial" pitchFamily="34" charset="0"/>
              <a:buChar char="•"/>
            </a:pPr>
            <a:r>
              <a:rPr lang="ru-RU" sz="1200" i="1" dirty="0" smtClean="0"/>
              <a:t>10 Немного поспишь, немного подремлешь, немного, сложив руки, полежишь:</a:t>
            </a:r>
          </a:p>
          <a:p>
            <a:pPr algn="r">
              <a:buFont typeface="Arial" pitchFamily="34" charset="0"/>
              <a:buChar char="•"/>
            </a:pPr>
            <a:r>
              <a:rPr lang="ru-RU" sz="1200" i="1" dirty="0" smtClean="0"/>
              <a:t>11 и придет, как прохожий, бедность твоя, и нужда твоя, как разбойник. [Если же будешь не ленив, то, как источник, придет жатва твоя; скудость же далеко убежит от тебя.]</a:t>
            </a:r>
          </a:p>
          <a:p>
            <a:pPr algn="r">
              <a:buFont typeface="Arial" pitchFamily="34" charset="0"/>
              <a:buChar char="•"/>
            </a:pPr>
            <a:r>
              <a:rPr lang="ru-RU" sz="1200" i="1" dirty="0" smtClean="0"/>
              <a:t/>
            </a:r>
            <a:br>
              <a:rPr lang="ru-RU" sz="1200" i="1" dirty="0" smtClean="0"/>
            </a:br>
            <a:r>
              <a:rPr lang="ru-RU" sz="1200" i="1" dirty="0" smtClean="0"/>
              <a:t>Притчи 6 глава , стихи 6-11</a:t>
            </a:r>
          </a:p>
          <a:p>
            <a:pPr algn="r">
              <a:buFont typeface="Arial" pitchFamily="34" charset="0"/>
              <a:buChar char="•"/>
            </a:pPr>
            <a:endParaRPr lang="ru-RU" sz="1200" i="1" dirty="0" smtClean="0"/>
          </a:p>
          <a:p>
            <a:pPr algn="r">
              <a:buFont typeface="Arial" pitchFamily="34" charset="0"/>
              <a:buChar char="•"/>
            </a:pPr>
            <a:endParaRPr lang="ru-RU" sz="1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4643446"/>
            <a:ext cx="3929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Грязному камню подобен ленивый: всякий освищет бесславие его.</a:t>
            </a:r>
          </a:p>
          <a:p>
            <a:r>
              <a:rPr lang="ru-RU" baseline="30000" dirty="0" smtClean="0">
                <a:solidFill>
                  <a:srgbClr val="002060"/>
                </a:solidFill>
                <a:hlinkClick r:id="rId3"/>
              </a:rPr>
              <a:t>2</a:t>
            </a:r>
            <a:r>
              <a:rPr lang="ru-RU" dirty="0" smtClean="0">
                <a:solidFill>
                  <a:srgbClr val="002060"/>
                </a:solidFill>
              </a:rPr>
              <a:t> Воловьему помету подобен ленивый: всякий, поднявший его, отряхнет руку.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Сирах</a:t>
            </a:r>
            <a:r>
              <a:rPr lang="ru-RU" dirty="0" smtClean="0"/>
              <a:t> 22 глава, стихи 1-2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214290"/>
            <a:ext cx="3786214" cy="262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472" y="357166"/>
            <a:ext cx="35004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Первое чудо Христа в Кане </a:t>
            </a:r>
            <a:r>
              <a:rPr lang="ru-RU" sz="3200" b="1" dirty="0" err="1" smtClean="0"/>
              <a:t>Галилейской</a:t>
            </a:r>
            <a:endParaRPr lang="ru-RU" sz="3200" b="1" dirty="0" smtClean="0"/>
          </a:p>
          <a:p>
            <a:pPr algn="ctr"/>
            <a:r>
              <a:rPr lang="ru-RU" b="1" dirty="0" smtClean="0"/>
              <a:t>Ин. 2,1-11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28662" y="2949238"/>
            <a:ext cx="77867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/>
              <a:t>На третий день был брак в Кане </a:t>
            </a:r>
            <a:r>
              <a:rPr lang="ru-RU" sz="1600" b="1" u="sng" dirty="0" err="1" smtClean="0"/>
              <a:t>Галилейской</a:t>
            </a:r>
            <a:r>
              <a:rPr lang="ru-RU" sz="1600" b="1" u="sng" dirty="0" smtClean="0"/>
              <a:t>, и Матерь Иисуса была там.</a:t>
            </a:r>
          </a:p>
          <a:p>
            <a:r>
              <a:rPr lang="ru-RU" sz="1600" b="1" u="sng" dirty="0" smtClean="0"/>
              <a:t>Был также зван Иисус и ученики Его на брак.</a:t>
            </a:r>
          </a:p>
          <a:p>
            <a:r>
              <a:rPr lang="ru-RU" sz="1600" dirty="0" smtClean="0"/>
              <a:t>И как недоставало вина, то Матерь Иисуса говорит Ему: вина нет у них.</a:t>
            </a:r>
          </a:p>
          <a:p>
            <a:r>
              <a:rPr lang="ru-RU" sz="1600" dirty="0" smtClean="0"/>
              <a:t>Иисус говорит Ей: что Мне и Тебе, </a:t>
            </a:r>
            <a:r>
              <a:rPr lang="ru-RU" sz="1600" dirty="0" err="1" smtClean="0"/>
              <a:t>Же́но</a:t>
            </a:r>
            <a:r>
              <a:rPr lang="ru-RU" sz="1600" dirty="0" smtClean="0"/>
              <a:t>? еще не пришел час Мой.</a:t>
            </a:r>
          </a:p>
          <a:p>
            <a:r>
              <a:rPr lang="ru-RU" sz="1600" dirty="0" smtClean="0"/>
              <a:t>Матерь Его сказала служителям: что скажет Он вам, то сделайте.</a:t>
            </a:r>
          </a:p>
          <a:p>
            <a:r>
              <a:rPr lang="ru-RU" sz="1600" dirty="0" smtClean="0"/>
              <a:t>Было же тут шесть каменных водоносов, стоявших </a:t>
            </a:r>
            <a:r>
              <a:rPr lang="ru-RU" sz="1600" i="1" dirty="0" smtClean="0"/>
              <a:t>по обычаю</a:t>
            </a:r>
            <a:r>
              <a:rPr lang="ru-RU" sz="1600" dirty="0" smtClean="0"/>
              <a:t> очищения Иудейского, вмещавших по две или по три меры.</a:t>
            </a:r>
          </a:p>
          <a:p>
            <a:r>
              <a:rPr lang="ru-RU" sz="1600" dirty="0" smtClean="0"/>
              <a:t>Иисус говорит им: наполните сосуды водою. И наполнили их до верха.</a:t>
            </a:r>
          </a:p>
          <a:p>
            <a:r>
              <a:rPr lang="ru-RU" sz="1600" dirty="0" smtClean="0"/>
              <a:t>И говорит им: теперь почерпните и несите к распорядителю пира. И понесли.</a:t>
            </a:r>
          </a:p>
          <a:p>
            <a:r>
              <a:rPr lang="ru-RU" sz="1600" dirty="0" smtClean="0"/>
              <a:t>Когда же распорядитель отведал воды, сделавшейся вином, – а он не знал, откуда </a:t>
            </a:r>
            <a:r>
              <a:rPr lang="ru-RU" sz="1600" i="1" dirty="0" smtClean="0"/>
              <a:t>это вино,</a:t>
            </a:r>
            <a:r>
              <a:rPr lang="ru-RU" sz="1600" dirty="0" smtClean="0"/>
              <a:t> знали только служители, почерпавшие воду, – тогда распорядитель зовет жениха</a:t>
            </a:r>
          </a:p>
          <a:p>
            <a:r>
              <a:rPr lang="ru-RU" sz="1600" dirty="0" smtClean="0"/>
              <a:t>и говорит ему: всякий человек подает сперва хорошее вино, а когда напьются, тогда худшее; а ты хорошее вино сберег доселе.</a:t>
            </a:r>
          </a:p>
          <a:p>
            <a:r>
              <a:rPr lang="ru-RU" sz="1600" b="1" u="sng" dirty="0" smtClean="0"/>
              <a:t>Так положил Иисус начало чудесам в Кане </a:t>
            </a:r>
            <a:r>
              <a:rPr lang="ru-RU" sz="1600" b="1" u="sng" dirty="0" err="1" smtClean="0"/>
              <a:t>Галилейской</a:t>
            </a:r>
            <a:r>
              <a:rPr lang="ru-RU" sz="1600" b="1" u="sng" dirty="0" smtClean="0"/>
              <a:t> и явил славу Свою; и уверовали в Него ученики Его.</a:t>
            </a:r>
            <a:endParaRPr lang="ru-RU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0" name="Picture 2" descr="http://www.pafnuty-abbey.ru/files/nodus_items/0015/7596/attaches/img07-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31" y="16985"/>
            <a:ext cx="4395669" cy="66981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6314" y="714356"/>
            <a:ext cx="4071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Богатство небесное и богатство земное</a:t>
            </a:r>
          </a:p>
          <a:p>
            <a:pPr algn="ctr"/>
            <a:endParaRPr lang="ru-RU" sz="3200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i="1" dirty="0" smtClean="0"/>
              <a:t>Притча о безумном богаче</a:t>
            </a:r>
            <a:endParaRPr lang="ru-RU" sz="3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000628" y="3929066"/>
            <a:ext cx="3571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какая польза человеку, если он приобретет весь мир, а душе своей повредит? или какой выкуп даст человек за душу свою?</a:t>
            </a:r>
            <a:r>
              <a:rPr lang="ru-RU" sz="2400" dirty="0" smtClean="0"/>
              <a:t> </a:t>
            </a:r>
          </a:p>
          <a:p>
            <a:pPr algn="r"/>
            <a:r>
              <a:rPr lang="ru-RU" b="1" i="1" dirty="0" err="1" smtClean="0"/>
              <a:t>Мф</a:t>
            </a:r>
            <a:r>
              <a:rPr lang="ru-RU" b="1" i="1" dirty="0" smtClean="0"/>
              <a:t>. 16,26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s://sofrino.ru/upload/iblock/ef2/2v9a5728_novyy-razm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-171400"/>
            <a:ext cx="5786477" cy="7409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sofrino.ru/upload/iblock/09a/2v9a5726_novyy-razm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18" y="-357214"/>
            <a:ext cx="5915014" cy="7525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Примеры христианского трудолюбия.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/>
          <a:lstStyle/>
          <a:p>
            <a:pPr algn="ctr"/>
            <a:r>
              <a:rPr lang="ru-RU" dirty="0" smtClean="0"/>
              <a:t>Соловецкий монастырь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err="1" smtClean="0"/>
              <a:t>Марфо-Мариинская</a:t>
            </a:r>
            <a:r>
              <a:rPr lang="ru-RU" dirty="0" smtClean="0"/>
              <a:t> обитель милосердия.</a:t>
            </a:r>
            <a:endParaRPr lang="ru-RU" dirty="0"/>
          </a:p>
        </p:txBody>
      </p:sp>
      <p:pic>
        <p:nvPicPr>
          <p:cNvPr id="2150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31" y="2862708"/>
            <a:ext cx="4163957" cy="265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204" y="2859644"/>
            <a:ext cx="3546220" cy="26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>Праведная </a:t>
            </a:r>
            <a:r>
              <a:rPr lang="ru-RU" b="1" u="sng" dirty="0" err="1" smtClean="0"/>
              <a:t>Иулиания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Лазаревская</a:t>
            </a:r>
            <a:r>
              <a:rPr lang="ru-RU" b="1" u="sng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124743"/>
            <a:ext cx="4176464" cy="53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Молись и трудись.</a:t>
            </a:r>
            <a:br>
              <a:rPr lang="ru-RU" b="1" u="sng" dirty="0" smtClean="0"/>
            </a:br>
            <a:r>
              <a:rPr lang="ru-RU" b="1" u="sng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3500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u="sng" dirty="0" smtClean="0"/>
              <a:t>Греховный труд и житейская суета.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762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u="sng" dirty="0" smtClean="0">
                <a:solidFill>
                  <a:srgbClr val="FF0000"/>
                </a:solidFill>
              </a:rPr>
              <a:t>Любовь и уважение к Отечеству.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06" y="1260474"/>
            <a:ext cx="7666902" cy="511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u="sng" dirty="0" smtClean="0"/>
              <a:t>История России и История Церкви.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4248472" cy="537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-904234"/>
            <a:ext cx="9144000" cy="726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Воспитание исторической памяти.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Церковный календарь.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Памятные даты в истории России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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 июня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Владимирской иконы Божией Матери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600" i="1" dirty="0" smtClean="0"/>
              <a:t>в память спасения Москвы в 1521 году от нашествия татар под предводительством хана </a:t>
            </a:r>
            <a:r>
              <a:rPr lang="ru-RU" sz="1600" i="1" dirty="0" err="1" smtClean="0"/>
              <a:t>Махмет-Гирея</a:t>
            </a:r>
            <a:r>
              <a:rPr lang="ru-RU" sz="1600" dirty="0" smtClean="0"/>
              <a:t>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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 июля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Владимирской иконы Божией Матери -</a:t>
            </a: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празднество установлено в память спасения Москвы от нашествия хана Ахмата в 1480 г.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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 </a:t>
            </a: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сентября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Владимирской иконы Божией Матери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/>
              <a:t>празднество установлено в память спасения Москвы от нашествия Тамерлана в 1395 году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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 ноября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Казанской иконы Божией Матери.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/>
              <a:t>в память избавления Москвы и России от поляков в 1612 г.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>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857752" y="285728"/>
            <a:ext cx="35719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Апостол Павел о браке</a:t>
            </a:r>
          </a:p>
          <a:p>
            <a:pPr algn="ctr"/>
            <a:r>
              <a:rPr lang="ru-RU" b="1" dirty="0" smtClean="0"/>
              <a:t>Еф.5,22-33</a:t>
            </a:r>
          </a:p>
          <a:p>
            <a:pPr algn="ctr"/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1428736"/>
            <a:ext cx="3929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Жены, повинуйтесь своим мужьям, как Господу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потому что муж есть глава жены, как и Христос глава Церкви, и Он же Спаситель тела.</a:t>
            </a:r>
            <a:br>
              <a:rPr lang="ru-RU" dirty="0" smtClean="0"/>
            </a:br>
            <a:r>
              <a:rPr lang="ru-RU" dirty="0" smtClean="0"/>
              <a:t>Но как Церковь повинуется Христу, так и жены своим мужьям во всем.</a:t>
            </a:r>
            <a:br>
              <a:rPr lang="ru-RU" dirty="0" smtClean="0"/>
            </a:br>
            <a:r>
              <a:rPr lang="ru-RU" u="sng" dirty="0" smtClean="0">
                <a:solidFill>
                  <a:srgbClr val="FF0000"/>
                </a:solidFill>
              </a:rPr>
              <a:t>Мужья, любите своих жен, как и Христос возлюбил Церковь и предал Себя за нее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5852" y="5072074"/>
            <a:ext cx="628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любящий свою жену любит самого себя.</a:t>
            </a:r>
          </a:p>
          <a:p>
            <a:r>
              <a:rPr lang="ru-RU" i="1" dirty="0" smtClean="0">
                <a:solidFill>
                  <a:srgbClr val="FF0000"/>
                </a:solidFill>
              </a:rPr>
              <a:t>Ибо никто никогда не имел ненависти к своей плоти, но питает и греет ее, </a:t>
            </a:r>
            <a:r>
              <a:rPr lang="ru-RU" i="1" u="sng" dirty="0" smtClean="0">
                <a:solidFill>
                  <a:srgbClr val="FF0000"/>
                </a:solidFill>
              </a:rPr>
              <a:t>как и Господь Церковь</a:t>
            </a:r>
          </a:p>
          <a:p>
            <a:endParaRPr lang="ru-RU" dirty="0"/>
          </a:p>
        </p:txBody>
      </p:sp>
      <p:pic>
        <p:nvPicPr>
          <p:cNvPr id="67586" name="Picture 2" descr="http://samwedding.ru/wp-content/uploads/2015/02/podgotovk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071546"/>
            <a:ext cx="3717492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-904234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Воспитание исторической памяти.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Церковный календарь.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Памятные даты в истории России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"/>
            </a:pP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12 сентября </a:t>
            </a:r>
            <a:r>
              <a:rPr lang="ru-RU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перенесение мощей Александра Невского в Санкт-Петербург.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"/>
            </a:pPr>
            <a:endParaRPr lang="ru-RU" sz="2800" dirty="0" smtClean="0">
              <a:latin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"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Димитриевская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родительская суббота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"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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Молебен в день Победы 9 мая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"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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Молебен 25 декабря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память Победы 1812г.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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Память всех святых в Земле Русской просиявших.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u="sng" dirty="0" smtClean="0"/>
              <a:t>Храмы памятники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b="1" dirty="0" smtClean="0"/>
              <a:t>Храм Христа Спасителя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Храм Рождества Богородицы на Куликовом поле.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Храм на </a:t>
            </a:r>
            <a:r>
              <a:rPr lang="ru-RU" sz="2000" b="1" dirty="0" err="1" smtClean="0"/>
              <a:t>Прохоровском</a:t>
            </a:r>
            <a:r>
              <a:rPr lang="ru-RU" sz="2000" b="1" dirty="0" smtClean="0"/>
              <a:t> поле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err="1" smtClean="0"/>
              <a:t>Спасо-Бородинский</a:t>
            </a:r>
            <a:r>
              <a:rPr lang="ru-RU" sz="2000" b="1" dirty="0" smtClean="0"/>
              <a:t> монастырь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Александро-Невская лавра в Петербурге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err="1" smtClean="0"/>
              <a:t>Александро-Невский</a:t>
            </a:r>
            <a:r>
              <a:rPr lang="ru-RU" sz="2000" b="1" dirty="0" smtClean="0"/>
              <a:t> собор в Софии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Никольский морской собор в Петербурге.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Казанский собор на Красной площади.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Казанский собор в Петербурге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Храм Спаса – на – Крови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Сретенский монастырь и храм </a:t>
            </a:r>
            <a:r>
              <a:rPr lang="ru-RU" sz="2000" b="1" dirty="0" err="1" smtClean="0"/>
              <a:t>Новомучеников</a:t>
            </a:r>
            <a:r>
              <a:rPr lang="ru-RU" sz="2000" b="1" dirty="0" smtClean="0"/>
              <a:t> в Сретенском монастыре</a:t>
            </a:r>
            <a:br>
              <a:rPr lang="ru-RU" sz="2000" b="1" dirty="0" smtClean="0"/>
            </a:b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u="sng" dirty="0" smtClean="0"/>
              <a:t>Молитва за Отечество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29327"/>
            <a:ext cx="6120680" cy="457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sz="6600" u="sng" dirty="0" smtClean="0"/>
              <a:t>Основы социальной концепции </a:t>
            </a:r>
            <a:br>
              <a:rPr lang="ru-RU" sz="6600" u="sng" dirty="0" smtClean="0"/>
            </a:br>
            <a:r>
              <a:rPr lang="ru-RU" sz="6600" u="sng" dirty="0" smtClean="0"/>
              <a:t>Русской Православной Церкви.</a:t>
            </a:r>
            <a:br>
              <a:rPr lang="ru-RU" sz="6600" u="sng" dirty="0" smtClean="0"/>
            </a:br>
            <a:r>
              <a:rPr lang="en-US" sz="6600" u="sng" dirty="0" smtClean="0"/>
              <a:t> </a:t>
            </a:r>
            <a:r>
              <a:rPr lang="en-US" sz="2200" u="sng" dirty="0" smtClean="0">
                <a:hlinkClick r:id="rId2"/>
              </a:rPr>
              <a:t>https://azbyka.ru/osnovy-socialnoj-koncepcii-russkoj-pravoslavnoj-cerkvi</a:t>
            </a:r>
            <a:r>
              <a:rPr lang="ru-RU" sz="2200" u="sng" dirty="0" smtClean="0"/>
              <a:t/>
            </a:r>
            <a:br>
              <a:rPr lang="ru-RU" sz="2200" u="sng" dirty="0" smtClean="0"/>
            </a:br>
            <a:r>
              <a:rPr lang="en-US" sz="2200" u="sng" dirty="0" smtClean="0"/>
              <a:t> 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сайт православного календаря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u="sng" dirty="0" smtClean="0"/>
              <a:t>http://days.pravoslavie.ru/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dirty="0" smtClean="0"/>
              <a:t> Календарь церковных праздников и постов, словарь имён, жития святых. Список тропарей; молитвы и евангельские чтения на каждый день. Справочник храмов и монастырей России. 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en-US" u="sng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142852"/>
            <a:ext cx="4329114" cy="1643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Апостол Павел о воспитании детей</a:t>
            </a:r>
            <a:br>
              <a:rPr lang="ru-RU" sz="3100" dirty="0" smtClean="0"/>
            </a:br>
            <a:r>
              <a:rPr lang="ru-RU" sz="2200" dirty="0" err="1" smtClean="0"/>
              <a:t>Еф</a:t>
            </a:r>
            <a:r>
              <a:rPr lang="ru-RU" sz="2200" dirty="0" smtClean="0"/>
              <a:t>. 6,1-4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86248" y="1643050"/>
            <a:ext cx="35719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aseline="30000" dirty="0" smtClean="0">
                <a:hlinkClick r:id="rId2"/>
              </a:rPr>
              <a:t>1</a:t>
            </a:r>
            <a:r>
              <a:rPr lang="ru-RU" dirty="0" smtClean="0"/>
              <a:t> </a:t>
            </a:r>
            <a:r>
              <a:rPr lang="ru-RU" dirty="0" smtClean="0">
                <a:solidFill>
                  <a:srgbClr val="FF0000"/>
                </a:solidFill>
              </a:rPr>
              <a:t>Дети, повинуйтесь своим родителям в Господе</a:t>
            </a:r>
            <a:r>
              <a:rPr lang="ru-RU" dirty="0" smtClean="0"/>
              <a:t>, ибо сего </a:t>
            </a:r>
            <a:r>
              <a:rPr lang="ru-RU" i="1" dirty="0" smtClean="0"/>
              <a:t>требует</a:t>
            </a:r>
            <a:r>
              <a:rPr lang="ru-RU" dirty="0" smtClean="0"/>
              <a:t> справедливость.</a:t>
            </a:r>
          </a:p>
          <a:p>
            <a:r>
              <a:rPr lang="ru-RU" baseline="30000" dirty="0" smtClean="0">
                <a:hlinkClick r:id="rId3"/>
              </a:rPr>
              <a:t>2</a:t>
            </a:r>
            <a:r>
              <a:rPr lang="ru-RU" dirty="0" smtClean="0"/>
              <a:t> Почитай отца твоего и мать, это первая заповедь с обетованием:</a:t>
            </a:r>
          </a:p>
          <a:p>
            <a:r>
              <a:rPr lang="ru-RU" baseline="30000" dirty="0" smtClean="0">
                <a:hlinkClick r:id="rId4"/>
              </a:rPr>
              <a:t>3</a:t>
            </a:r>
            <a:r>
              <a:rPr lang="ru-RU" dirty="0" smtClean="0"/>
              <a:t> да будет тебе благо, и будешь </a:t>
            </a:r>
            <a:r>
              <a:rPr lang="ru-RU" dirty="0" err="1" smtClean="0"/>
              <a:t>долголетен</a:t>
            </a:r>
            <a:r>
              <a:rPr lang="ru-RU" dirty="0" smtClean="0"/>
              <a:t> на земле.</a:t>
            </a:r>
          </a:p>
          <a:p>
            <a:r>
              <a:rPr lang="ru-RU" baseline="30000" dirty="0" smtClean="0">
                <a:hlinkClick r:id="rId5"/>
              </a:rPr>
              <a:t>4</a:t>
            </a:r>
            <a:r>
              <a:rPr lang="ru-RU" dirty="0" smtClean="0"/>
              <a:t> </a:t>
            </a:r>
            <a:r>
              <a:rPr lang="ru-RU" dirty="0" smtClean="0">
                <a:solidFill>
                  <a:srgbClr val="FF0000"/>
                </a:solidFill>
              </a:rPr>
              <a:t>И вы, отцы, не раздражайте детей ваших, но </a:t>
            </a:r>
            <a:r>
              <a:rPr lang="ru-RU" b="1" u="sng" dirty="0" smtClean="0">
                <a:solidFill>
                  <a:srgbClr val="FF0000"/>
                </a:solidFill>
              </a:rPr>
              <a:t>воспитывайте их в учении и наставлении Господнем.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og_og_14804896132282875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3" y="1731140"/>
            <a:ext cx="3857652" cy="2983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031fb34ff09048b9a044c54f897e8f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24968"/>
            <a:ext cx="8858312" cy="648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Родительское благословение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1428736"/>
            <a:ext cx="571504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Величайшее сокровище для людей живущих в миру, - родительское благословение . </a:t>
            </a:r>
          </a:p>
          <a:p>
            <a:pPr algn="r"/>
            <a:endParaRPr lang="ru-RU" i="1" dirty="0" smtClean="0"/>
          </a:p>
          <a:p>
            <a:pPr algn="r"/>
            <a:r>
              <a:rPr lang="ru-RU" i="1" dirty="0" smtClean="0"/>
              <a:t>Старец </a:t>
            </a:r>
            <a:r>
              <a:rPr lang="ru-RU" i="1" dirty="0" err="1" smtClean="0"/>
              <a:t>Паисий</a:t>
            </a:r>
            <a:r>
              <a:rPr lang="ru-RU" i="1" dirty="0" smtClean="0"/>
              <a:t> </a:t>
            </a:r>
            <a:r>
              <a:rPr lang="ru-RU" i="1" dirty="0" err="1" smtClean="0"/>
              <a:t>Святогорец</a:t>
            </a:r>
            <a:endParaRPr lang="ru-RU" i="1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Родительское благословение в огне не горит и в воде не тонет.</a:t>
            </a:r>
          </a:p>
          <a:p>
            <a:pPr algn="r"/>
            <a:r>
              <a:rPr lang="ru-RU" i="1" dirty="0" smtClean="0"/>
              <a:t>Пословица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Молитва матери со дна моря достаёт.</a:t>
            </a:r>
          </a:p>
          <a:p>
            <a:pPr algn="r"/>
            <a:r>
              <a:rPr lang="ru-RU" sz="1600" i="1" dirty="0" smtClean="0"/>
              <a:t> Пословица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Священное Писание о почитании родителей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285860"/>
            <a:ext cx="857256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Почитающий отца очистится от грехов,</a:t>
            </a:r>
          </a:p>
          <a:p>
            <a:r>
              <a:rPr lang="ru-RU" sz="1600" baseline="30000" dirty="0" smtClean="0">
                <a:hlinkClick r:id="rId2"/>
              </a:rPr>
              <a:t>4</a:t>
            </a:r>
            <a:r>
              <a:rPr lang="ru-RU" sz="1600" dirty="0" smtClean="0"/>
              <a:t> и уважающий мать свою – как приобретающий сокровища.</a:t>
            </a:r>
          </a:p>
          <a:p>
            <a:r>
              <a:rPr lang="ru-RU" sz="1600" baseline="30000" dirty="0" smtClean="0">
                <a:hlinkClick r:id="rId3"/>
              </a:rPr>
              <a:t>5</a:t>
            </a:r>
            <a:r>
              <a:rPr lang="ru-RU" sz="1600" dirty="0" smtClean="0"/>
              <a:t> </a:t>
            </a:r>
            <a:r>
              <a:rPr lang="ru-RU" sz="1600" b="1" u="sng" dirty="0" smtClean="0"/>
              <a:t>Почитающий отца будет иметь радость от детей своих и в день молитвы своей будет услышан.</a:t>
            </a:r>
          </a:p>
          <a:p>
            <a:r>
              <a:rPr lang="ru-RU" sz="1600" baseline="30000" dirty="0" smtClean="0">
                <a:hlinkClick r:id="rId4"/>
              </a:rPr>
              <a:t>6</a:t>
            </a:r>
            <a:r>
              <a:rPr lang="ru-RU" sz="1600" dirty="0" smtClean="0"/>
              <a:t> Уважающий отца будет </a:t>
            </a:r>
            <a:r>
              <a:rPr lang="ru-RU" sz="1600" dirty="0" err="1" smtClean="0"/>
              <a:t>долгоденствовать</a:t>
            </a:r>
            <a:r>
              <a:rPr lang="ru-RU" sz="1600" dirty="0" smtClean="0"/>
              <a:t>, и послушный Господу успокоит мать свою.</a:t>
            </a:r>
          </a:p>
          <a:p>
            <a:r>
              <a:rPr lang="ru-RU" sz="1600" baseline="30000" dirty="0" smtClean="0">
                <a:hlinkClick r:id="rId5"/>
              </a:rPr>
              <a:t>7</a:t>
            </a:r>
            <a:r>
              <a:rPr lang="ru-RU" sz="1600" dirty="0" smtClean="0"/>
              <a:t> Боящийся Господа почтит отца и, как владыкам, послужит родившим его.</a:t>
            </a:r>
          </a:p>
          <a:p>
            <a:r>
              <a:rPr lang="ru-RU" sz="1600" baseline="30000" dirty="0" smtClean="0">
                <a:hlinkClick r:id="rId6"/>
              </a:rPr>
              <a:t>8</a:t>
            </a:r>
            <a:r>
              <a:rPr lang="ru-RU" sz="1600" dirty="0" smtClean="0"/>
              <a:t> Делом и словом почитай отца твоего и мать, чтобы пришло на тебя благословение от них,</a:t>
            </a:r>
          </a:p>
          <a:p>
            <a:r>
              <a:rPr lang="ru-RU" sz="1600" baseline="30000" dirty="0" smtClean="0">
                <a:hlinkClick r:id="rId7"/>
              </a:rPr>
              <a:t>9</a:t>
            </a:r>
            <a:r>
              <a:rPr lang="ru-RU" sz="1600" dirty="0" smtClean="0"/>
              <a:t> ибо благословение отца утверждает </a:t>
            </a:r>
            <a:r>
              <a:rPr lang="ru-RU" sz="1600" dirty="0" err="1" smtClean="0"/>
              <a:t>домы</a:t>
            </a:r>
            <a:r>
              <a:rPr lang="ru-RU" sz="1600" dirty="0" smtClean="0"/>
              <a:t> детей, а клятва матери разрушает до основания.</a:t>
            </a:r>
          </a:p>
          <a:p>
            <a:r>
              <a:rPr lang="ru-RU" sz="1600" baseline="30000" dirty="0" smtClean="0">
                <a:hlinkClick r:id="rId8"/>
              </a:rPr>
              <a:t>10</a:t>
            </a:r>
            <a:r>
              <a:rPr lang="ru-RU" sz="1600" dirty="0" smtClean="0"/>
              <a:t> Не ищи славы в бесчестии отца твоего, ибо не слава тебе бесчестие отца.</a:t>
            </a:r>
          </a:p>
          <a:p>
            <a:r>
              <a:rPr lang="ru-RU" sz="1600" baseline="30000" dirty="0" smtClean="0">
                <a:hlinkClick r:id="rId9"/>
              </a:rPr>
              <a:t>11</a:t>
            </a:r>
            <a:r>
              <a:rPr lang="ru-RU" sz="1600" dirty="0" smtClean="0"/>
              <a:t> Слава человека – от чести отца его, и позор детям – мать в бесславии.</a:t>
            </a:r>
          </a:p>
          <a:p>
            <a:r>
              <a:rPr lang="ru-RU" sz="1600" baseline="30000" dirty="0" smtClean="0">
                <a:hlinkClick r:id="rId10"/>
              </a:rPr>
              <a:t>12</a:t>
            </a:r>
            <a:r>
              <a:rPr lang="ru-RU" sz="1600" dirty="0" smtClean="0"/>
              <a:t> Сын! прими отца твоего в старости его и не огорчай его в жизни его.</a:t>
            </a:r>
          </a:p>
          <a:p>
            <a:r>
              <a:rPr lang="ru-RU" sz="1600" baseline="30000" dirty="0" smtClean="0">
                <a:hlinkClick r:id="rId11"/>
              </a:rPr>
              <a:t>13</a:t>
            </a:r>
            <a:r>
              <a:rPr lang="ru-RU" sz="1600" dirty="0" smtClean="0"/>
              <a:t> Хотя бы он и оскудел разумом, имей снисхождение и не пренебрегай им при полноте силы твоей,</a:t>
            </a:r>
          </a:p>
          <a:p>
            <a:r>
              <a:rPr lang="ru-RU" sz="1600" baseline="30000" dirty="0" smtClean="0">
                <a:hlinkClick r:id="rId12"/>
              </a:rPr>
              <a:t>14</a:t>
            </a:r>
            <a:r>
              <a:rPr lang="ru-RU" sz="1600" dirty="0" smtClean="0"/>
              <a:t> </a:t>
            </a:r>
            <a:r>
              <a:rPr lang="ru-RU" sz="1600" b="1" u="sng" dirty="0" smtClean="0"/>
              <a:t>ибо милосердие к отцу не будет забыто; несмотря на грехи твои, благосостояние твое умножится.</a:t>
            </a:r>
          </a:p>
          <a:p>
            <a:r>
              <a:rPr lang="ru-RU" sz="1600" baseline="30000" dirty="0" smtClean="0">
                <a:hlinkClick r:id="rId13"/>
              </a:rPr>
              <a:t>15</a:t>
            </a:r>
            <a:r>
              <a:rPr lang="ru-RU" sz="1600" dirty="0" smtClean="0"/>
              <a:t> В день скорби твоей </a:t>
            </a:r>
            <a:r>
              <a:rPr lang="ru-RU" sz="1600" dirty="0" err="1" smtClean="0"/>
              <a:t>воспомянется</a:t>
            </a:r>
            <a:r>
              <a:rPr lang="ru-RU" sz="1600" dirty="0" smtClean="0"/>
              <a:t> о тебе: как лед от теплоты, разрешатся грехи твои.</a:t>
            </a:r>
          </a:p>
          <a:p>
            <a:r>
              <a:rPr lang="ru-RU" sz="1600" baseline="30000" dirty="0" smtClean="0">
                <a:hlinkClick r:id="rId14"/>
              </a:rPr>
              <a:t>16</a:t>
            </a:r>
            <a:r>
              <a:rPr lang="ru-RU" sz="1600" dirty="0" smtClean="0"/>
              <a:t> </a:t>
            </a:r>
            <a:r>
              <a:rPr lang="ru-RU" sz="1600" b="1" u="sng" dirty="0" smtClean="0"/>
              <a:t>Оставляющий отца – то же, что богохульник, и проклят от Господа раздражающий мать свою</a:t>
            </a:r>
            <a:r>
              <a:rPr lang="ru-RU" sz="1400" b="1" u="sng" dirty="0" smtClean="0"/>
              <a:t>.</a:t>
            </a:r>
          </a:p>
          <a:p>
            <a:pPr algn="r"/>
            <a:r>
              <a:rPr lang="ru-RU" sz="1400" b="1" i="1" dirty="0" smtClean="0"/>
              <a:t> </a:t>
            </a:r>
          </a:p>
          <a:p>
            <a:pPr algn="r"/>
            <a:endParaRPr lang="ru-RU" sz="1400" b="1" i="1" dirty="0" smtClean="0"/>
          </a:p>
          <a:p>
            <a:pPr algn="r"/>
            <a:r>
              <a:rPr lang="ru-RU" sz="1400" b="1" i="1" dirty="0" smtClean="0"/>
              <a:t>Премудрость Иисуса, сына </a:t>
            </a:r>
            <a:r>
              <a:rPr lang="ru-RU" sz="1400" b="1" i="1" dirty="0" err="1" smtClean="0"/>
              <a:t>Сирахова</a:t>
            </a:r>
            <a:r>
              <a:rPr lang="ru-RU" sz="1400" b="1" i="1" dirty="0" smtClean="0"/>
              <a:t> 2,1-14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737</Words>
  <Application>Microsoft Office PowerPoint</Application>
  <PresentationFormat>Экран (4:3)</PresentationFormat>
  <Paragraphs>239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9" baseType="lpstr">
      <vt:lpstr>Arial</vt:lpstr>
      <vt:lpstr>Calibri</vt:lpstr>
      <vt:lpstr>Times New Roman</vt:lpstr>
      <vt:lpstr>Wingdings</vt:lpstr>
      <vt:lpstr>Тема Office</vt:lpstr>
      <vt:lpstr>Уроки 27-30:   "Христианская семья",   "Защита Отечества",   "Христианин в труде",   "Любовь и уважение к Отечеству". </vt:lpstr>
      <vt:lpstr>Христианская семья      </vt:lpstr>
      <vt:lpstr>        </vt:lpstr>
      <vt:lpstr>      </vt:lpstr>
      <vt:lpstr>          </vt:lpstr>
      <vt:lpstr>      Апостол Павел о воспитании детей Еф. 6,1-4      </vt:lpstr>
      <vt:lpstr>Презентация PowerPoint</vt:lpstr>
      <vt:lpstr>Родительское благословение</vt:lpstr>
      <vt:lpstr>Священное Писание о почитании родителей</vt:lpstr>
      <vt:lpstr>Решение семейных проблем. Муж неверующий…       </vt:lpstr>
      <vt:lpstr>      … по причине умножения беззакония, во многих охладеет любовь…Мф.24,12      </vt:lpstr>
      <vt:lpstr>Таинство брака. Венчание.       </vt:lpstr>
      <vt:lpstr>    Примеры святых супругов: Мученики Адриан и Наталия http://days.pravoslavie.ru/Life/life4524.htm - ссылка на житие                </vt:lpstr>
      <vt:lpstr>Святые благоверные князья Пётр и Феврония Муромские       </vt:lpstr>
      <vt:lpstr>           http://www.pravoslavie.ru/59126.html -ссылка на житие </vt:lpstr>
      <vt:lpstr>   Император Николай II и его семья       https://yandex.ru/video/search?filmId=16871949560028213278&amp;text=Император%20Николай%20II%0Bи%20его%20семья%20житие%20%20на%20сайте%20православный%20календарь&amp;reqid=1522659154961455-961470900098856881226001-sas1-1885-V  - ссылка на фильм  http://days.pravoslavie.ru/Life/life4872.htm   - ссылка на житие          </vt:lpstr>
      <vt:lpstr>Святые о браке и воспитании детей. </vt:lpstr>
      <vt:lpstr>Презентация PowerPoint</vt:lpstr>
      <vt:lpstr>Презентация PowerPoint</vt:lpstr>
      <vt:lpstr>Презентация PowerPoint</vt:lpstr>
      <vt:lpstr>Грехи против семьи.       </vt:lpstr>
      <vt:lpstr>Православная литература о семье.        </vt:lpstr>
      <vt:lpstr>Защита Отечества.  «Нет больше той любви, как если кто положит душу свою за друзей своих.» Евангелие от Иоанна  гл.15 ст. 13 </vt:lpstr>
      <vt:lpstr>Примеры святых воинов - защитников в языческой Римской империи   </vt:lpstr>
      <vt:lpstr>  Святые русские воины  </vt:lpstr>
      <vt:lpstr>Святые русские воины </vt:lpstr>
      <vt:lpstr>   Примеры православного патриотизма    </vt:lpstr>
      <vt:lpstr>Примеры православного патриотизма:  </vt:lpstr>
      <vt:lpstr>Русская Православная Церковь в годы Великой Отечественной войны. Всеобщая молитва о победе.    </vt:lpstr>
      <vt:lpstr>       Послание митрополита Сергия 22 июня 1941  http://www.pravoslavie.ru/35145.html - ссылка  на послание                </vt:lpstr>
      <vt:lpstr>Танковая колонна  Димитрий  Донской      </vt:lpstr>
      <vt:lpstr>Эскадрилья самолётов Александр Невский       </vt:lpstr>
      <vt:lpstr>  Помощь Божия в Защите Отечества.   </vt:lpstr>
      <vt:lpstr>Помощь Божия в Защите Отечества. </vt:lpstr>
      <vt:lpstr>   Поминовение погибших воинов.   </vt:lpstr>
      <vt:lpstr> Взаимодействие Церкви и Армии в наши дни. </vt:lpstr>
      <vt:lpstr>Презентация PowerPoint</vt:lpstr>
      <vt:lpstr> Заповедь хранить и возделывать рай. </vt:lpstr>
      <vt:lpstr> Ветхий Завет о труде и лености. </vt:lpstr>
      <vt:lpstr>    </vt:lpstr>
      <vt:lpstr>Презентация PowerPoint</vt:lpstr>
      <vt:lpstr>Презентация PowerPoint</vt:lpstr>
      <vt:lpstr>   Примеры христианского трудолюбия.   </vt:lpstr>
      <vt:lpstr>Праведная Иулиания Лазаревская. </vt:lpstr>
      <vt:lpstr>  Молись и трудись.   </vt:lpstr>
      <vt:lpstr>Греховный труд и житейская суета. </vt:lpstr>
      <vt:lpstr>Любовь и уважение к Отечеству.  </vt:lpstr>
      <vt:lpstr>История России и История Церкви. </vt:lpstr>
      <vt:lpstr>Презентация PowerPoint</vt:lpstr>
      <vt:lpstr>Презентация PowerPoint</vt:lpstr>
      <vt:lpstr>Храмы памятники Храм Христа Спасителя  Храм Рождества Богородицы на Куликовом поле.  Храм на Прохоровском поле  Спасо-Бородинский монастырь  Александро-Невская лавра в Петербурге  Александро-Невский собор в Софии  Никольский морской собор в Петербурге.  Казанский собор на Красной площади.  Казанский собор в Петербурге  Храм Спаса – на – Крови  Сретенский монастырь и храм Новомучеников в Сретенском монастыре </vt:lpstr>
      <vt:lpstr>Молитва за Отечество </vt:lpstr>
      <vt:lpstr> Основы социальной концепции  Русской Православной Церкви.  https://azbyka.ru/osnovy-socialnoj-koncepcii-russkoj-pravoslavnoj-cerkvi   </vt:lpstr>
      <vt:lpstr>      сайт православного календаря http://days.pravoslavie.ru/   Календарь церковных праздников и постов, словарь имён, жития святых. Список тропарей; молитвы и евангельские чтения на каждый день. Справочник храмов и монастырей России.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27-30:   "Христианская семья",   "Защита Отечества",   "Христианин в труде",   "Любовь и уважение к Отечеству". </dc:title>
  <cp:lastModifiedBy>Когыльничан Виктор Леонидович</cp:lastModifiedBy>
  <cp:revision>104</cp:revision>
  <dcterms:modified xsi:type="dcterms:W3CDTF">2018-04-03T08:57:48Z</dcterms:modified>
</cp:coreProperties>
</file>