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315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1" r:id="rId12"/>
    <p:sldId id="273" r:id="rId13"/>
    <p:sldId id="316" r:id="rId14"/>
    <p:sldId id="263" r:id="rId15"/>
    <p:sldId id="268" r:id="rId16"/>
    <p:sldId id="275" r:id="rId17"/>
    <p:sldId id="276" r:id="rId18"/>
    <p:sldId id="317" r:id="rId19"/>
    <p:sldId id="277" r:id="rId20"/>
    <p:sldId id="281" r:id="rId21"/>
    <p:sldId id="282" r:id="rId22"/>
    <p:sldId id="291" r:id="rId23"/>
    <p:sldId id="292" r:id="rId24"/>
    <p:sldId id="293" r:id="rId25"/>
    <p:sldId id="294" r:id="rId26"/>
    <p:sldId id="283" r:id="rId27"/>
    <p:sldId id="284" r:id="rId28"/>
    <p:sldId id="285" r:id="rId29"/>
    <p:sldId id="286" r:id="rId30"/>
    <p:sldId id="287" r:id="rId31"/>
    <p:sldId id="318" r:id="rId32"/>
    <p:sldId id="288" r:id="rId33"/>
    <p:sldId id="289" r:id="rId34"/>
    <p:sldId id="290" r:id="rId35"/>
    <p:sldId id="296" r:id="rId36"/>
    <p:sldId id="298" r:id="rId37"/>
    <p:sldId id="299" r:id="rId38"/>
    <p:sldId id="314" r:id="rId39"/>
    <p:sldId id="312" r:id="rId40"/>
    <p:sldId id="301" r:id="rId41"/>
    <p:sldId id="302" r:id="rId42"/>
    <p:sldId id="303" r:id="rId43"/>
    <p:sldId id="304" r:id="rId44"/>
    <p:sldId id="305" r:id="rId45"/>
    <p:sldId id="306" r:id="rId46"/>
    <p:sldId id="308" r:id="rId47"/>
    <p:sldId id="309" r:id="rId48"/>
    <p:sldId id="310" r:id="rId49"/>
    <p:sldId id="313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F7DD2-5A4D-4EEA-8F74-C4D48B339DBB}" type="doc">
      <dgm:prSet loTypeId="urn:microsoft.com/office/officeart/2005/8/layout/pyramid2" loCatId="list" qsTypeId="urn:microsoft.com/office/officeart/2005/8/quickstyle/simple1" qsCatId="simple" csTypeId="urn:microsoft.com/office/officeart/2005/8/colors/accent3_4" csCatId="accent3" phldr="1"/>
      <dgm:spPr/>
    </dgm:pt>
    <dgm:pt modelId="{A2FA8787-CBDD-4E77-A2F7-B984E12E65DC}">
      <dgm:prSet phldrT="[Текст]" custT="1"/>
      <dgm:spPr/>
      <dgm:t>
        <a:bodyPr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Курсы повышения квалификации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49E87074-90E6-46EB-85E5-27683E49A853}" type="parTrans" cxnId="{79E230C6-B685-4F92-B814-3794F0CF0207}">
      <dgm:prSet/>
      <dgm:spPr/>
      <dgm:t>
        <a:bodyPr/>
        <a:lstStyle/>
        <a:p>
          <a:endParaRPr lang="ru-RU"/>
        </a:p>
      </dgm:t>
    </dgm:pt>
    <dgm:pt modelId="{04D18747-60BE-48C9-AE4A-D613659C4ABB}" type="sibTrans" cxnId="{79E230C6-B685-4F92-B814-3794F0CF0207}">
      <dgm:prSet/>
      <dgm:spPr/>
      <dgm:t>
        <a:bodyPr/>
        <a:lstStyle/>
        <a:p>
          <a:endParaRPr lang="ru-RU"/>
        </a:p>
      </dgm:t>
    </dgm:pt>
    <dgm:pt modelId="{EF097782-5E11-4A07-A42C-B5A586F623F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Курсы профессиональной переподготовки</a:t>
          </a:r>
        </a:p>
        <a:p>
          <a:endParaRPr lang="ru-RU" sz="1800" b="1" dirty="0"/>
        </a:p>
      </dgm:t>
    </dgm:pt>
    <dgm:pt modelId="{F3EC4BC4-A0A1-47ED-B4A6-83AF2E7DF5B5}" type="parTrans" cxnId="{D7EE2FB3-729E-4FE4-A77C-0F0C111A5408}">
      <dgm:prSet/>
      <dgm:spPr/>
      <dgm:t>
        <a:bodyPr/>
        <a:lstStyle/>
        <a:p>
          <a:endParaRPr lang="ru-RU"/>
        </a:p>
      </dgm:t>
    </dgm:pt>
    <dgm:pt modelId="{FD88964A-BFF4-4E2A-99E2-190C7898F5E0}" type="sibTrans" cxnId="{D7EE2FB3-729E-4FE4-A77C-0F0C111A5408}">
      <dgm:prSet/>
      <dgm:spPr/>
      <dgm:t>
        <a:bodyPr/>
        <a:lstStyle/>
        <a:p>
          <a:endParaRPr lang="ru-RU"/>
        </a:p>
      </dgm:t>
    </dgm:pt>
    <dgm:pt modelId="{5D6B06D7-EE1E-4D2F-B03A-D0197D94900B}">
      <dgm:prSet phldrT="[Текст]" custT="1"/>
      <dgm:spPr/>
      <dgm:t>
        <a:bodyPr/>
        <a:lstStyle/>
        <a:p>
          <a:r>
            <a:rPr lang="ru-RU" sz="1800" b="1" dirty="0" smtClean="0"/>
            <a:t>Творческие лаборатории</a:t>
          </a:r>
          <a:endParaRPr lang="ru-RU" sz="1800" b="1" dirty="0"/>
        </a:p>
      </dgm:t>
    </dgm:pt>
    <dgm:pt modelId="{501F08C6-3457-41D1-A395-AE788016E3C8}" type="parTrans" cxnId="{ED2C7C8B-2124-4C15-ABDB-EF4A89625562}">
      <dgm:prSet/>
      <dgm:spPr/>
      <dgm:t>
        <a:bodyPr/>
        <a:lstStyle/>
        <a:p>
          <a:endParaRPr lang="ru-RU"/>
        </a:p>
      </dgm:t>
    </dgm:pt>
    <dgm:pt modelId="{B80E1CC0-CF89-4F8F-84EE-AF583A509AA8}" type="sibTrans" cxnId="{ED2C7C8B-2124-4C15-ABDB-EF4A89625562}">
      <dgm:prSet/>
      <dgm:spPr/>
      <dgm:t>
        <a:bodyPr/>
        <a:lstStyle/>
        <a:p>
          <a:endParaRPr lang="ru-RU"/>
        </a:p>
      </dgm:t>
    </dgm:pt>
    <dgm:pt modelId="{537624E5-CD76-4ABC-9135-AB21D76009C0}">
      <dgm:prSet phldrT="[Текст]" custT="1"/>
      <dgm:spPr/>
      <dgm:t>
        <a:bodyPr/>
        <a:lstStyle/>
        <a:p>
          <a:r>
            <a:rPr lang="ru-RU" sz="1800" b="1" dirty="0" smtClean="0"/>
            <a:t>Семинары-практикумы</a:t>
          </a:r>
          <a:endParaRPr lang="ru-RU" sz="1800" b="1" dirty="0"/>
        </a:p>
      </dgm:t>
    </dgm:pt>
    <dgm:pt modelId="{9509131A-E21A-473C-B3B4-831858AD92B8}" type="parTrans" cxnId="{19193D24-24E4-41FE-9779-D048B7AD268D}">
      <dgm:prSet/>
      <dgm:spPr/>
      <dgm:t>
        <a:bodyPr/>
        <a:lstStyle/>
        <a:p>
          <a:endParaRPr lang="ru-RU"/>
        </a:p>
      </dgm:t>
    </dgm:pt>
    <dgm:pt modelId="{3AD942F8-175E-4E52-8DD4-3F8ACAAC7DF4}" type="sibTrans" cxnId="{19193D24-24E4-41FE-9779-D048B7AD268D}">
      <dgm:prSet/>
      <dgm:spPr/>
      <dgm:t>
        <a:bodyPr/>
        <a:lstStyle/>
        <a:p>
          <a:endParaRPr lang="ru-RU"/>
        </a:p>
      </dgm:t>
    </dgm:pt>
    <dgm:pt modelId="{F225E58D-70C9-4C31-9F73-BE6BF9B05B07}">
      <dgm:prSet phldrT="[Текст]" custT="1"/>
      <dgm:spPr/>
      <dgm:t>
        <a:bodyPr/>
        <a:lstStyle/>
        <a:p>
          <a:r>
            <a:rPr lang="ru-RU" sz="1800" b="1" dirty="0" smtClean="0"/>
            <a:t>Обучающие семинары</a:t>
          </a:r>
          <a:endParaRPr lang="ru-RU" sz="1800" b="1" dirty="0"/>
        </a:p>
      </dgm:t>
    </dgm:pt>
    <dgm:pt modelId="{41640F7C-4B35-4E92-85CD-F1FD03299BA0}" type="parTrans" cxnId="{A6E2E5E6-094A-4315-BC68-9801220BC7CD}">
      <dgm:prSet/>
      <dgm:spPr/>
      <dgm:t>
        <a:bodyPr/>
        <a:lstStyle/>
        <a:p>
          <a:endParaRPr lang="ru-RU"/>
        </a:p>
      </dgm:t>
    </dgm:pt>
    <dgm:pt modelId="{F6D434C7-564E-45F8-A9ED-BB51C3CBFD7F}" type="sibTrans" cxnId="{A6E2E5E6-094A-4315-BC68-9801220BC7CD}">
      <dgm:prSet/>
      <dgm:spPr/>
      <dgm:t>
        <a:bodyPr/>
        <a:lstStyle/>
        <a:p>
          <a:endParaRPr lang="ru-RU"/>
        </a:p>
      </dgm:t>
    </dgm:pt>
    <dgm:pt modelId="{8CEC396E-EB80-441A-82A7-CE238C6046E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/>
            <a:t>Вебинары</a:t>
          </a:r>
          <a:endParaRPr lang="ru-RU" sz="1800" b="1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61EE2D60-B85A-4388-899E-DFDC34675D55}" type="parTrans" cxnId="{7C80FAFE-C368-413C-B37A-3F631CA7762A}">
      <dgm:prSet/>
      <dgm:spPr/>
      <dgm:t>
        <a:bodyPr/>
        <a:lstStyle/>
        <a:p>
          <a:endParaRPr lang="ru-RU"/>
        </a:p>
      </dgm:t>
    </dgm:pt>
    <dgm:pt modelId="{86D45D77-B6FE-4C60-AFD0-FB0A75019565}" type="sibTrans" cxnId="{7C80FAFE-C368-413C-B37A-3F631CA7762A}">
      <dgm:prSet/>
      <dgm:spPr/>
      <dgm:t>
        <a:bodyPr/>
        <a:lstStyle/>
        <a:p>
          <a:endParaRPr lang="ru-RU"/>
        </a:p>
      </dgm:t>
    </dgm:pt>
    <dgm:pt modelId="{4DB618CD-9C72-4EEC-9854-682F4DEF4B7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Круглые столы, методические лагеря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CCD69263-ACA8-4CAB-ABD2-F24B54D9C910}" type="parTrans" cxnId="{93C595C5-E195-41DC-A8AD-71D6605CC6B4}">
      <dgm:prSet/>
      <dgm:spPr/>
      <dgm:t>
        <a:bodyPr/>
        <a:lstStyle/>
        <a:p>
          <a:endParaRPr lang="ru-RU"/>
        </a:p>
      </dgm:t>
    </dgm:pt>
    <dgm:pt modelId="{74932DD5-7847-4BA6-B5E2-9B0D9A00D76E}" type="sibTrans" cxnId="{93C595C5-E195-41DC-A8AD-71D6605CC6B4}">
      <dgm:prSet/>
      <dgm:spPr/>
      <dgm:t>
        <a:bodyPr/>
        <a:lstStyle/>
        <a:p>
          <a:endParaRPr lang="ru-RU"/>
        </a:p>
      </dgm:t>
    </dgm:pt>
    <dgm:pt modelId="{4383327A-CC07-4E1E-8AA6-9E80E150ECDA}" type="pres">
      <dgm:prSet presAssocID="{98AF7DD2-5A4D-4EEA-8F74-C4D48B339DBB}" presName="compositeShape" presStyleCnt="0">
        <dgm:presLayoutVars>
          <dgm:dir/>
          <dgm:resizeHandles/>
        </dgm:presLayoutVars>
      </dgm:prSet>
      <dgm:spPr/>
    </dgm:pt>
    <dgm:pt modelId="{20CCC45F-A4C7-443E-81FB-44F37852F5E4}" type="pres">
      <dgm:prSet presAssocID="{98AF7DD2-5A4D-4EEA-8F74-C4D48B339DBB}" presName="pyramid" presStyleLbl="node1" presStyleIdx="0" presStyleCnt="1" custLinFactNeighborX="-3437"/>
      <dgm:spPr/>
    </dgm:pt>
    <dgm:pt modelId="{5E600F87-594A-4721-A8F9-10D04D6EE750}" type="pres">
      <dgm:prSet presAssocID="{98AF7DD2-5A4D-4EEA-8F74-C4D48B339DBB}" presName="theList" presStyleCnt="0"/>
      <dgm:spPr/>
    </dgm:pt>
    <dgm:pt modelId="{E1E95B6D-D23F-4D7A-AFEE-CDDB47C731A6}" type="pres">
      <dgm:prSet presAssocID="{A2FA8787-CBDD-4E77-A2F7-B984E12E65DC}" presName="aNode" presStyleLbl="fgAcc1" presStyleIdx="0" presStyleCnt="7" custScaleX="162958" custScaleY="129375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28B28-DC8F-4C08-8CC4-322C16FD4A66}" type="pres">
      <dgm:prSet presAssocID="{A2FA8787-CBDD-4E77-A2F7-B984E12E65DC}" presName="aSpace" presStyleCnt="0"/>
      <dgm:spPr/>
    </dgm:pt>
    <dgm:pt modelId="{40716E1F-824C-471F-8FE2-3FAC8A095CBF}" type="pres">
      <dgm:prSet presAssocID="{EF097782-5E11-4A07-A42C-B5A586F623FC}" presName="aNode" presStyleLbl="fgAcc1" presStyleIdx="1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08B13-4AFC-48BE-AC5E-DA9138076E50}" type="pres">
      <dgm:prSet presAssocID="{EF097782-5E11-4A07-A42C-B5A586F623FC}" presName="aSpace" presStyleCnt="0"/>
      <dgm:spPr/>
    </dgm:pt>
    <dgm:pt modelId="{B32E43E3-16A9-4CCC-B7D0-6E1DD3540523}" type="pres">
      <dgm:prSet presAssocID="{5D6B06D7-EE1E-4D2F-B03A-D0197D94900B}" presName="aNode" presStyleLbl="fgAcc1" presStyleIdx="2" presStyleCnt="7" custScaleX="162958" custLinFactY="10035" custLinFactNeighborX="1211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17B3F-B9C5-4201-A458-3EDAB9797481}" type="pres">
      <dgm:prSet presAssocID="{5D6B06D7-EE1E-4D2F-B03A-D0197D94900B}" presName="aSpace" presStyleCnt="0"/>
      <dgm:spPr/>
    </dgm:pt>
    <dgm:pt modelId="{887F6977-9BBC-4B47-9866-78C08C47BC40}" type="pres">
      <dgm:prSet presAssocID="{537624E5-CD76-4ABC-9135-AB21D76009C0}" presName="aNode" presStyleLbl="fgAcc1" presStyleIdx="3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F2D73-D00A-40DB-890F-915EB7E13889}" type="pres">
      <dgm:prSet presAssocID="{537624E5-CD76-4ABC-9135-AB21D76009C0}" presName="aSpace" presStyleCnt="0"/>
      <dgm:spPr/>
    </dgm:pt>
    <dgm:pt modelId="{8CEA092C-A538-4EC7-929C-CFEC2C5518E1}" type="pres">
      <dgm:prSet presAssocID="{F225E58D-70C9-4C31-9F73-BE6BF9B05B07}" presName="aNode" presStyleLbl="fgAcc1" presStyleIdx="4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D5FB7-FC16-4638-B2F2-FEEF71A4E4C5}" type="pres">
      <dgm:prSet presAssocID="{F225E58D-70C9-4C31-9F73-BE6BF9B05B07}" presName="aSpace" presStyleCnt="0"/>
      <dgm:spPr/>
    </dgm:pt>
    <dgm:pt modelId="{412C7CB0-1CCB-4523-B21B-5C7D0A81FE0C}" type="pres">
      <dgm:prSet presAssocID="{8CEC396E-EB80-441A-82A7-CE238C6046ED}" presName="aNode" presStyleLbl="fgAcc1" presStyleIdx="5" presStyleCnt="7" custScaleX="162958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1443A-040C-49A2-8352-E494230DD698}" type="pres">
      <dgm:prSet presAssocID="{8CEC396E-EB80-441A-82A7-CE238C6046ED}" presName="aSpace" presStyleCnt="0"/>
      <dgm:spPr/>
    </dgm:pt>
    <dgm:pt modelId="{93C3A2F1-E3FC-4F71-8233-12355BB7CA44}" type="pres">
      <dgm:prSet presAssocID="{4DB618CD-9C72-4EEC-9854-682F4DEF4B74}" presName="aNode" presStyleLbl="fgAcc1" presStyleIdx="6" presStyleCnt="7" custScaleX="162958" custScaleY="189916" custLinFactY="14886" custLinFactNeighborX="233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985D0-1B46-40EF-945E-55E473199A35}" type="pres">
      <dgm:prSet presAssocID="{4DB618CD-9C72-4EEC-9854-682F4DEF4B74}" presName="aSpace" presStyleCnt="0"/>
      <dgm:spPr/>
    </dgm:pt>
  </dgm:ptLst>
  <dgm:cxnLst>
    <dgm:cxn modelId="{93C595C5-E195-41DC-A8AD-71D6605CC6B4}" srcId="{98AF7DD2-5A4D-4EEA-8F74-C4D48B339DBB}" destId="{4DB618CD-9C72-4EEC-9854-682F4DEF4B74}" srcOrd="6" destOrd="0" parTransId="{CCD69263-ACA8-4CAB-ABD2-F24B54D9C910}" sibTransId="{74932DD5-7847-4BA6-B5E2-9B0D9A00D76E}"/>
    <dgm:cxn modelId="{B51E942F-DA10-4D8F-B819-785A2218CCB0}" type="presOf" srcId="{4DB618CD-9C72-4EEC-9854-682F4DEF4B74}" destId="{93C3A2F1-E3FC-4F71-8233-12355BB7CA44}" srcOrd="0" destOrd="0" presId="urn:microsoft.com/office/officeart/2005/8/layout/pyramid2"/>
    <dgm:cxn modelId="{C2A9D03B-BF1A-41C8-99C4-882CC98B3F1E}" type="presOf" srcId="{F225E58D-70C9-4C31-9F73-BE6BF9B05B07}" destId="{8CEA092C-A538-4EC7-929C-CFEC2C5518E1}" srcOrd="0" destOrd="0" presId="urn:microsoft.com/office/officeart/2005/8/layout/pyramid2"/>
    <dgm:cxn modelId="{8D118011-1CE6-4D16-908C-CB217FFA23C7}" type="presOf" srcId="{EF097782-5E11-4A07-A42C-B5A586F623FC}" destId="{40716E1F-824C-471F-8FE2-3FAC8A095CBF}" srcOrd="0" destOrd="0" presId="urn:microsoft.com/office/officeart/2005/8/layout/pyramid2"/>
    <dgm:cxn modelId="{D7EE2FB3-729E-4FE4-A77C-0F0C111A5408}" srcId="{98AF7DD2-5A4D-4EEA-8F74-C4D48B339DBB}" destId="{EF097782-5E11-4A07-A42C-B5A586F623FC}" srcOrd="1" destOrd="0" parTransId="{F3EC4BC4-A0A1-47ED-B4A6-83AF2E7DF5B5}" sibTransId="{FD88964A-BFF4-4E2A-99E2-190C7898F5E0}"/>
    <dgm:cxn modelId="{9FB2B1CE-8FFC-43FF-AAC1-BA4792FE1893}" type="presOf" srcId="{537624E5-CD76-4ABC-9135-AB21D76009C0}" destId="{887F6977-9BBC-4B47-9866-78C08C47BC40}" srcOrd="0" destOrd="0" presId="urn:microsoft.com/office/officeart/2005/8/layout/pyramid2"/>
    <dgm:cxn modelId="{ED2C7C8B-2124-4C15-ABDB-EF4A89625562}" srcId="{98AF7DD2-5A4D-4EEA-8F74-C4D48B339DBB}" destId="{5D6B06D7-EE1E-4D2F-B03A-D0197D94900B}" srcOrd="2" destOrd="0" parTransId="{501F08C6-3457-41D1-A395-AE788016E3C8}" sibTransId="{B80E1CC0-CF89-4F8F-84EE-AF583A509AA8}"/>
    <dgm:cxn modelId="{A6E2E5E6-094A-4315-BC68-9801220BC7CD}" srcId="{98AF7DD2-5A4D-4EEA-8F74-C4D48B339DBB}" destId="{F225E58D-70C9-4C31-9F73-BE6BF9B05B07}" srcOrd="4" destOrd="0" parTransId="{41640F7C-4B35-4E92-85CD-F1FD03299BA0}" sibTransId="{F6D434C7-564E-45F8-A9ED-BB51C3CBFD7F}"/>
    <dgm:cxn modelId="{19193D24-24E4-41FE-9779-D048B7AD268D}" srcId="{98AF7DD2-5A4D-4EEA-8F74-C4D48B339DBB}" destId="{537624E5-CD76-4ABC-9135-AB21D76009C0}" srcOrd="3" destOrd="0" parTransId="{9509131A-E21A-473C-B3B4-831858AD92B8}" sibTransId="{3AD942F8-175E-4E52-8DD4-3F8ACAAC7DF4}"/>
    <dgm:cxn modelId="{00BE35AF-4216-451E-BCAB-AAF2AA5C84A1}" type="presOf" srcId="{A2FA8787-CBDD-4E77-A2F7-B984E12E65DC}" destId="{E1E95B6D-D23F-4D7A-AFEE-CDDB47C731A6}" srcOrd="0" destOrd="0" presId="urn:microsoft.com/office/officeart/2005/8/layout/pyramid2"/>
    <dgm:cxn modelId="{7C80FAFE-C368-413C-B37A-3F631CA7762A}" srcId="{98AF7DD2-5A4D-4EEA-8F74-C4D48B339DBB}" destId="{8CEC396E-EB80-441A-82A7-CE238C6046ED}" srcOrd="5" destOrd="0" parTransId="{61EE2D60-B85A-4388-899E-DFDC34675D55}" sibTransId="{86D45D77-B6FE-4C60-AFD0-FB0A75019565}"/>
    <dgm:cxn modelId="{789CD8EF-46C5-4B91-896E-A332191D42C9}" type="presOf" srcId="{5D6B06D7-EE1E-4D2F-B03A-D0197D94900B}" destId="{B32E43E3-16A9-4CCC-B7D0-6E1DD3540523}" srcOrd="0" destOrd="0" presId="urn:microsoft.com/office/officeart/2005/8/layout/pyramid2"/>
    <dgm:cxn modelId="{93E27F0E-6970-4775-8E54-A951C595793E}" type="presOf" srcId="{98AF7DD2-5A4D-4EEA-8F74-C4D48B339DBB}" destId="{4383327A-CC07-4E1E-8AA6-9E80E150ECDA}" srcOrd="0" destOrd="0" presId="urn:microsoft.com/office/officeart/2005/8/layout/pyramid2"/>
    <dgm:cxn modelId="{F4E66F45-0F08-4CB8-B1FC-DC3945149847}" type="presOf" srcId="{8CEC396E-EB80-441A-82A7-CE238C6046ED}" destId="{412C7CB0-1CCB-4523-B21B-5C7D0A81FE0C}" srcOrd="0" destOrd="0" presId="urn:microsoft.com/office/officeart/2005/8/layout/pyramid2"/>
    <dgm:cxn modelId="{79E230C6-B685-4F92-B814-3794F0CF0207}" srcId="{98AF7DD2-5A4D-4EEA-8F74-C4D48B339DBB}" destId="{A2FA8787-CBDD-4E77-A2F7-B984E12E65DC}" srcOrd="0" destOrd="0" parTransId="{49E87074-90E6-46EB-85E5-27683E49A853}" sibTransId="{04D18747-60BE-48C9-AE4A-D613659C4ABB}"/>
    <dgm:cxn modelId="{28DF2052-8B00-45AF-9358-46964BC5AFFD}" type="presParOf" srcId="{4383327A-CC07-4E1E-8AA6-9E80E150ECDA}" destId="{20CCC45F-A4C7-443E-81FB-44F37852F5E4}" srcOrd="0" destOrd="0" presId="urn:microsoft.com/office/officeart/2005/8/layout/pyramid2"/>
    <dgm:cxn modelId="{20514475-3729-465F-AF9C-4F6CE50CF0C5}" type="presParOf" srcId="{4383327A-CC07-4E1E-8AA6-9E80E150ECDA}" destId="{5E600F87-594A-4721-A8F9-10D04D6EE750}" srcOrd="1" destOrd="0" presId="urn:microsoft.com/office/officeart/2005/8/layout/pyramid2"/>
    <dgm:cxn modelId="{2E8808D9-4DD3-4643-B599-C5B3DD681963}" type="presParOf" srcId="{5E600F87-594A-4721-A8F9-10D04D6EE750}" destId="{E1E95B6D-D23F-4D7A-AFEE-CDDB47C731A6}" srcOrd="0" destOrd="0" presId="urn:microsoft.com/office/officeart/2005/8/layout/pyramid2"/>
    <dgm:cxn modelId="{97BD0DE9-E0F1-43D5-A9EC-1BF798A577BA}" type="presParOf" srcId="{5E600F87-594A-4721-A8F9-10D04D6EE750}" destId="{A1928B28-DC8F-4C08-8CC4-322C16FD4A66}" srcOrd="1" destOrd="0" presId="urn:microsoft.com/office/officeart/2005/8/layout/pyramid2"/>
    <dgm:cxn modelId="{B57E14CB-F284-4EB4-AB7C-167355C9513F}" type="presParOf" srcId="{5E600F87-594A-4721-A8F9-10D04D6EE750}" destId="{40716E1F-824C-471F-8FE2-3FAC8A095CBF}" srcOrd="2" destOrd="0" presId="urn:microsoft.com/office/officeart/2005/8/layout/pyramid2"/>
    <dgm:cxn modelId="{2278389A-01F0-4255-B4E5-3EEFBEDA4F22}" type="presParOf" srcId="{5E600F87-594A-4721-A8F9-10D04D6EE750}" destId="{4CA08B13-4AFC-48BE-AC5E-DA9138076E50}" srcOrd="3" destOrd="0" presId="urn:microsoft.com/office/officeart/2005/8/layout/pyramid2"/>
    <dgm:cxn modelId="{66D72CE4-D7D2-41EA-A8D9-A1B96F9EBBA7}" type="presParOf" srcId="{5E600F87-594A-4721-A8F9-10D04D6EE750}" destId="{B32E43E3-16A9-4CCC-B7D0-6E1DD3540523}" srcOrd="4" destOrd="0" presId="urn:microsoft.com/office/officeart/2005/8/layout/pyramid2"/>
    <dgm:cxn modelId="{ACBAE1D3-ACC0-440A-A4CA-6E4D4D61ADC2}" type="presParOf" srcId="{5E600F87-594A-4721-A8F9-10D04D6EE750}" destId="{54E17B3F-B9C5-4201-A458-3EDAB9797481}" srcOrd="5" destOrd="0" presId="urn:microsoft.com/office/officeart/2005/8/layout/pyramid2"/>
    <dgm:cxn modelId="{E37736F7-BD5C-4BF2-8737-E51B9BF99BD7}" type="presParOf" srcId="{5E600F87-594A-4721-A8F9-10D04D6EE750}" destId="{887F6977-9BBC-4B47-9866-78C08C47BC40}" srcOrd="6" destOrd="0" presId="urn:microsoft.com/office/officeart/2005/8/layout/pyramid2"/>
    <dgm:cxn modelId="{998845CF-ED95-4E97-B2FE-074C5E8D5B7F}" type="presParOf" srcId="{5E600F87-594A-4721-A8F9-10D04D6EE750}" destId="{598F2D73-D00A-40DB-890F-915EB7E13889}" srcOrd="7" destOrd="0" presId="urn:microsoft.com/office/officeart/2005/8/layout/pyramid2"/>
    <dgm:cxn modelId="{D16EE192-75ED-453C-B27C-0F42391BC6B4}" type="presParOf" srcId="{5E600F87-594A-4721-A8F9-10D04D6EE750}" destId="{8CEA092C-A538-4EC7-929C-CFEC2C5518E1}" srcOrd="8" destOrd="0" presId="urn:microsoft.com/office/officeart/2005/8/layout/pyramid2"/>
    <dgm:cxn modelId="{B3962FDA-2900-481D-A898-9FFB12DC810E}" type="presParOf" srcId="{5E600F87-594A-4721-A8F9-10D04D6EE750}" destId="{FC1D5FB7-FC16-4638-B2F2-FEEF71A4E4C5}" srcOrd="9" destOrd="0" presId="urn:microsoft.com/office/officeart/2005/8/layout/pyramid2"/>
    <dgm:cxn modelId="{677B6A0D-B239-44D2-98CF-7C889619C8A5}" type="presParOf" srcId="{5E600F87-594A-4721-A8F9-10D04D6EE750}" destId="{412C7CB0-1CCB-4523-B21B-5C7D0A81FE0C}" srcOrd="10" destOrd="0" presId="urn:microsoft.com/office/officeart/2005/8/layout/pyramid2"/>
    <dgm:cxn modelId="{1C131FD1-1DAF-4455-AF7A-9C566BE41CE6}" type="presParOf" srcId="{5E600F87-594A-4721-A8F9-10D04D6EE750}" destId="{92C1443A-040C-49A2-8352-E494230DD698}" srcOrd="11" destOrd="0" presId="urn:microsoft.com/office/officeart/2005/8/layout/pyramid2"/>
    <dgm:cxn modelId="{7DF6B441-9532-4499-B377-0E15EFD2A833}" type="presParOf" srcId="{5E600F87-594A-4721-A8F9-10D04D6EE750}" destId="{93C3A2F1-E3FC-4F71-8233-12355BB7CA44}" srcOrd="12" destOrd="0" presId="urn:microsoft.com/office/officeart/2005/8/layout/pyramid2"/>
    <dgm:cxn modelId="{3314692C-CA9A-41A6-9204-DC14FE8F4E77}" type="presParOf" srcId="{5E600F87-594A-4721-A8F9-10D04D6EE750}" destId="{F8A985D0-1B46-40EF-945E-55E473199A35}" srcOrd="13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118A6-094F-4B54-B117-B9140711A669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67714-92F6-4A9B-9419-CA6E8DBDD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67714-92F6-4A9B-9419-CA6E8DBDDBA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3C6679A8-24EC-458E-84D8-43DFA3C43494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6C0054C-9029-4DC0-A9A5-14A2EF5CB6C7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 txBox="1">
            <a:spLocks noGrp="1" noChangeArrowheads="1"/>
          </p:cNvSpPr>
          <p:nvPr/>
        </p:nvSpPr>
        <p:spPr bwMode="auto">
          <a:xfrm>
            <a:off x="3884614" y="8685779"/>
            <a:ext cx="2968625" cy="453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536" tIns="47079" rIns="90536" bIns="47079" anchor="b"/>
          <a:lstStyle/>
          <a:p>
            <a:pPr algn="r" defTabSz="490538" eaLnBrk="1" hangingPunct="1">
              <a:buSzPct val="100000"/>
              <a:tabLst>
                <a:tab pos="0" algn="l"/>
                <a:tab pos="488950" algn="l"/>
                <a:tab pos="979488" algn="l"/>
                <a:tab pos="1471613" algn="l"/>
                <a:tab pos="1962150" algn="l"/>
                <a:tab pos="2452688" algn="l"/>
                <a:tab pos="2943225" algn="l"/>
                <a:tab pos="3433763" algn="l"/>
                <a:tab pos="3925888" algn="l"/>
                <a:tab pos="4416425" algn="l"/>
                <a:tab pos="4906963" algn="l"/>
                <a:tab pos="5397500" algn="l"/>
                <a:tab pos="5888038" algn="l"/>
                <a:tab pos="6380163" algn="l"/>
                <a:tab pos="6870700" algn="l"/>
                <a:tab pos="7361238" algn="l"/>
                <a:tab pos="7851775" algn="l"/>
                <a:tab pos="8342313" algn="l"/>
                <a:tab pos="8834438" algn="l"/>
                <a:tab pos="9324975" algn="l"/>
                <a:tab pos="9815513" algn="l"/>
              </a:tabLst>
            </a:pPr>
            <a:fld id="{9EF53C0A-3F5B-4064-953B-E8F43328C6F2}" type="slidenum">
              <a:rPr lang="ru-RU" sz="12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  <a:cs typeface="Segoe UI" pitchFamily="34" charset="0"/>
              </a:rPr>
              <a:pPr algn="r" defTabSz="490538" eaLnBrk="1" hangingPunct="1">
                <a:buSzPct val="100000"/>
                <a:tabLst>
                  <a:tab pos="0" algn="l"/>
                  <a:tab pos="488950" algn="l"/>
                  <a:tab pos="979488" algn="l"/>
                  <a:tab pos="1471613" algn="l"/>
                  <a:tab pos="1962150" algn="l"/>
                  <a:tab pos="2452688" algn="l"/>
                  <a:tab pos="2943225" algn="l"/>
                  <a:tab pos="3433763" algn="l"/>
                  <a:tab pos="3925888" algn="l"/>
                  <a:tab pos="4416425" algn="l"/>
                  <a:tab pos="4906963" algn="l"/>
                  <a:tab pos="5397500" algn="l"/>
                  <a:tab pos="5888038" algn="l"/>
                  <a:tab pos="6380163" algn="l"/>
                  <a:tab pos="6870700" algn="l"/>
                  <a:tab pos="7361238" algn="l"/>
                  <a:tab pos="7851775" algn="l"/>
                  <a:tab pos="8342313" algn="l"/>
                  <a:tab pos="8834438" algn="l"/>
                  <a:tab pos="9324975" algn="l"/>
                  <a:tab pos="9815513" algn="l"/>
                </a:tabLst>
              </a:pPr>
              <a:t>12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solidFill>
            <a:srgbClr val="FFFFFF"/>
          </a:solidFill>
        </p:spPr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685800" y="4342889"/>
            <a:ext cx="5486400" cy="4115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984" tIns="45993" rIns="91984" bIns="45993" anchor="ctr"/>
          <a:lstStyle/>
          <a:p>
            <a:pPr defTabSz="490538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727B3C5-CD14-4A11-875D-F563A6628AA4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36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37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23A540A-B4F5-4D90-873E-3EE5ACB7AC46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42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71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43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&lt;заголовок&gt;</a:t>
            </a:r>
          </a:p>
        </p:txBody>
      </p:sp>
      <p:sp>
        <p:nvSpPr>
          <p:cNvPr id="38915" name="Rectangle 5"/>
          <p:cNvSpPr txBox="1">
            <a:spLocks noGrp="1"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&lt;дата/время&gt;</a:t>
            </a:r>
          </a:p>
        </p:txBody>
      </p:sp>
      <p:sp>
        <p:nvSpPr>
          <p:cNvPr id="38916" name="Rectangle 6"/>
          <p:cNvSpPr txBox="1">
            <a:spLocks noGrp="1"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38917" name="Rectangle 7"/>
          <p:cNvSpPr txBox="1">
            <a:spLocks noGrp="1"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fld id="{AAD4B147-CD55-4816-A62F-753BB2538CAD}" type="slidenum">
              <a:rPr lang="ru-RU" sz="14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rPr>
              <a:pPr algn="r" eaLnBrk="1" hangingPunct="1">
                <a:buClrTx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</a:pPr>
              <a:t>44</a:t>
            </a:fld>
            <a:endParaRPr lang="ru-RU" sz="1400">
              <a:solidFill>
                <a:srgbClr val="000000"/>
              </a:solidFill>
              <a:latin typeface="Times New Roman" pitchFamily="18" charset="0"/>
              <a:cs typeface="Segoe UI" pitchFamily="34" charset="0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9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&lt;заголовок&gt;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dt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&lt;дата/время&gt;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t>&lt;нижний колонтитул&gt;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3728051-C78F-491C-864C-D790961CB80B}" type="slidenum">
              <a:rPr lang="ru-RU" smtClean="0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45</a:t>
            </a:fld>
            <a:endParaRPr lang="ru-RU" smtClean="0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09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7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4BF8-AF1B-40BC-B4B5-022C79282ADD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40FBD-3C45-46A0-BC58-CD28B426B5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fgos-ovz.herzen.spb.ru/wp-content/uploads/2015/03/07_&#1055;&#1088;&#1040;&#1054;&#1054;&#1055;_&#1047;&#1055;&#1056;_03.04.2015.pdf" TargetMode="External"/><Relationship Id="rId3" Type="http://schemas.openxmlformats.org/officeDocument/2006/relationships/hyperlink" Target="http://fgos-ovz.herzen.spb.ru/wp-content/uploads/2015/03/02_&#1055;&#1088;&#1040;&#1054;&#1054;&#1055;_&#1089;&#1083;&#1072;&#1073;&#1086;&#1089;&#1083;&#1099;&#1096;&#1072;&#1097;&#1080;&#1077;_03.04.2015.pdf" TargetMode="External"/><Relationship Id="rId7" Type="http://schemas.openxmlformats.org/officeDocument/2006/relationships/hyperlink" Target="http://fgos-ovz.herzen.spb.ru/wp-content/uploads/2015/03/06_&#1055;&#1088;&#1040;&#1054;&#1054;&#1055;_&#1053;&#1054;&#1044;&#1040;_03.04.2015.pdf" TargetMode="External"/><Relationship Id="rId2" Type="http://schemas.openxmlformats.org/officeDocument/2006/relationships/hyperlink" Target="http://fgos-ovz.herzen.spb.ru/wp-content/uploads/2015/03/01_&#1055;&#1088;&#1040;&#1054;&#1054;&#1055;_&#1075;&#1083;&#1091;&#1093;&#1080;&#1077;_03.04.2015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gos-ovz.herzen.spb.ru/wp-content/uploads/2015/03/05_&#1055;&#1088;&#1040;&#1054;&#1054;&#1055;_&#1058;&#1053;&#1056;_03.04.2015.pdf" TargetMode="External"/><Relationship Id="rId5" Type="http://schemas.openxmlformats.org/officeDocument/2006/relationships/hyperlink" Target="http://fgos-ovz.herzen.spb.ru/wp-content/uploads/2015/03/04_&#1055;&#1088;&#1040;&#1054;&#1054;&#1055;_&#1089;&#1083;&#1072;&#1073;&#1086;&#1074;&#1080;&#1076;&#1103;&#1097;&#1080;&#1077;_03.04.2015.pdf" TargetMode="External"/><Relationship Id="rId10" Type="http://schemas.openxmlformats.org/officeDocument/2006/relationships/hyperlink" Target="http://fgos-ovz.herzen.spb.ru/wp-content/uploads/2015/03/09_&#1055;&#1088;&#1040;&#1054;&#1054;&#1055;_&#1091;&#1084;&#1089;&#1090;&#1074;.-&#1086;&#1090;&#1089;&#1090;._03.04.2015.pdf" TargetMode="External"/><Relationship Id="rId4" Type="http://schemas.openxmlformats.org/officeDocument/2006/relationships/hyperlink" Target="http://fgos-ovz.herzen.spb.ru/wp-content/uploads/2015/03/03_&#1055;&#1088;&#1040;&#1054;&#1054;&#1055;_&#1089;&#1083;&#1077;&#1087;&#1099;&#1077;_03.04.2015.pdf" TargetMode="External"/><Relationship Id="rId9" Type="http://schemas.openxmlformats.org/officeDocument/2006/relationships/hyperlink" Target="http://fgos-ovz.herzen.spb.ru/wp-content/uploads/2015/03/08_&#1055;&#1088;&#1040;&#1054;&#1054;&#1055;_&#1056;&#1040;&#1057;_03.04.2015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5;&#1072;&#1083;.&#1089;&#1087;&#1088;&#1072;&#1074;&#1082;&#1072;%20&#1084;&#1086;&#1085;&#1080;&#1090;.2016.docx" TargetMode="External"/><Relationship Id="rId2" Type="http://schemas.openxmlformats.org/officeDocument/2006/relationships/hyperlink" Target="&#1057;&#1042;&#1054;&#1044;%20&#1079;&#1072;%202016-2019%20&#1075;.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0;&#1085;&#1072;&#1083;.&#1089;&#1087;&#1088;.&#1084;&#1086;&#1085;.%20&#1087;&#1086;%20&#1087;&#1077;&#1076;%20&#1082;&#1072;&#1076;&#1088;&#1072;&#1084;%202016-2017%20&#1091;&#1095;.&#1075;..doc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/>
          <a:lstStyle/>
          <a:p>
            <a:r>
              <a:rPr lang="ru-RU" b="1" dirty="0"/>
              <a:t>Подготовка образовательных организаций к включению в инклюзивный процесс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00928" cy="2186006"/>
          </a:xfrm>
        </p:spPr>
        <p:txBody>
          <a:bodyPr>
            <a:normAutofit/>
          </a:bodyPr>
          <a:lstStyle/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Коротышева Л.А., ЗУ РФ, старший преподаватель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 кафедры специального (коррекционного)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                                           и инклюзивного образования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6" charset="0"/>
                <a:cs typeface="Times New Roman" pitchFamily="16" charset="0"/>
              </a:rPr>
              <a:t>Направления деятельности ПМПК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оказание консультативной помощи по вопросам воспитания, обучения и коррекции нарушений развития детей с ОВЗ (или) </a:t>
            </a:r>
            <a:r>
              <a:rPr lang="ru-RU" dirty="0" err="1" smtClean="0">
                <a:latin typeface="Times New Roman" pitchFamily="16" charset="0"/>
                <a:cs typeface="Times New Roman" pitchFamily="16" charset="0"/>
              </a:rPr>
              <a:t>девиантным</a:t>
            </a: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 (общественно опасным) поведением;</a:t>
            </a:r>
          </a:p>
          <a:p>
            <a:pPr algn="just"/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оказание федеральным учреждениям МСЭ содействия в разработке индивидуальной программы реабилитации или </a:t>
            </a:r>
            <a:r>
              <a:rPr lang="ru-RU" dirty="0" err="1" smtClean="0">
                <a:latin typeface="Times New Roman" pitchFamily="16" charset="0"/>
                <a:cs typeface="Times New Roman" pitchFamily="16" charset="0"/>
              </a:rPr>
              <a:t>абилитации</a:t>
            </a:r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 ребенка-инвалида;</a:t>
            </a:r>
          </a:p>
          <a:p>
            <a:pPr algn="just"/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 осуществление учета данных о детях с ОВЗ;</a:t>
            </a:r>
          </a:p>
          <a:p>
            <a:pPr algn="just"/>
            <a:r>
              <a:rPr lang="ru-RU" dirty="0" smtClean="0">
                <a:latin typeface="Times New Roman" pitchFamily="16" charset="0"/>
                <a:cs typeface="Times New Roman" pitchFamily="16" charset="0"/>
              </a:rPr>
              <a:t>участие в организации информационно-просветительской работы с населением в области предупреждения и коррекции недостатков в физическом и (или) психическом развитии и (или) отклонений в поведении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ФГОС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2984"/>
            <a:ext cx="3043230" cy="4983179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>Уровни образования</a:t>
            </a:r>
          </a:p>
          <a:p>
            <a:pPr>
              <a:lnSpc>
                <a:spcPct val="80000"/>
              </a:lnSpc>
            </a:pPr>
            <a:endParaRPr lang="ru-RU" sz="2900" dirty="0"/>
          </a:p>
          <a:p>
            <a:pPr>
              <a:lnSpc>
                <a:spcPct val="80000"/>
              </a:lnSpc>
            </a:pPr>
            <a:r>
              <a:rPr lang="ru-RU" sz="2000" b="1" dirty="0"/>
              <a:t>ФГОС ДО   -  ООП </a:t>
            </a:r>
            <a:r>
              <a:rPr lang="ru-RU" sz="2000" b="1" dirty="0" smtClean="0"/>
              <a:t>ДО 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Пр. от 17.10.2013 № 1155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b="1" dirty="0"/>
              <a:t>ФГОС НОО – ООП </a:t>
            </a:r>
            <a:r>
              <a:rPr lang="ru-RU" sz="2000" b="1" dirty="0" smtClean="0"/>
              <a:t>НОО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Пр. от 06.10.2009 № 373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(ред. от 31.12.2015)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b="1" dirty="0"/>
              <a:t>ФГОС ООО – ООП </a:t>
            </a:r>
            <a:r>
              <a:rPr lang="ru-RU" sz="2000" b="1" dirty="0" smtClean="0"/>
              <a:t>ООО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Пр. от 17.12.2010 № 1897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(ред. от 31.12.2016)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b="1" dirty="0"/>
              <a:t>ФГОС СОО – ООП </a:t>
            </a:r>
            <a:r>
              <a:rPr lang="ru-RU" sz="2000" b="1" dirty="0" smtClean="0"/>
              <a:t>СОО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Пр. от 17.05.2012 № 413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(ред. от 29.06.2017)</a:t>
            </a:r>
            <a:endParaRPr lang="ru-RU" sz="2000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43306" y="1142984"/>
            <a:ext cx="5043494" cy="4983179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altLang="ru-RU" sz="2400" b="1" dirty="0" smtClean="0"/>
              <a:t>     ФГОС </a:t>
            </a:r>
            <a:r>
              <a:rPr lang="ru-RU" altLang="ru-RU" sz="2400" b="1" dirty="0"/>
              <a:t>для обучающихся с ОВЗ</a:t>
            </a:r>
            <a:r>
              <a:rPr lang="ru-RU" altLang="ru-RU" sz="2400" b="1" dirty="0" smtClean="0"/>
              <a:t>:</a:t>
            </a:r>
            <a:endParaRPr lang="ru-RU" altLang="ru-RU" sz="2400" b="1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000" dirty="0"/>
              <a:t>     </a:t>
            </a:r>
            <a:r>
              <a:rPr lang="ru-RU" altLang="ru-RU" sz="2200" dirty="0"/>
              <a:t>-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России от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19.12.2014 №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1598 «Об утверждении федерального государственного образовательного стандарта 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начального общего образования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обучающихся с ограниченными возможностями здоровья» 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     - Приказ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России от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19.12.2014 №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1599 «Об утверждении федерального государственного образовательного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стандарта образования 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обучающихся с умственной отсталостью (интеллектуальными нарушениями)»</a:t>
            </a:r>
          </a:p>
          <a:p>
            <a:pPr algn="just">
              <a:lnSpc>
                <a:spcPct val="80000"/>
              </a:lnSpc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14560" y="115212"/>
            <a:ext cx="8714880" cy="15410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9973" tIns="46785" rIns="89973" bIns="46785">
            <a:spAutoFit/>
          </a:bodyPr>
          <a:lstStyle/>
          <a:p>
            <a:pPr algn="ctr" defTabSz="449287">
              <a:buSzPct val="100000"/>
              <a:tabLst>
                <a:tab pos="0" algn="l"/>
                <a:tab pos="447847" algn="l"/>
                <a:tab pos="897134" algn="l"/>
                <a:tab pos="1346420" algn="l"/>
                <a:tab pos="1795707" algn="l"/>
                <a:tab pos="2244994" algn="l"/>
                <a:tab pos="2694280" algn="l"/>
                <a:tab pos="3143567" algn="l"/>
                <a:tab pos="3592853" algn="l"/>
                <a:tab pos="4037820" algn="l"/>
                <a:tab pos="4487106" algn="l"/>
                <a:tab pos="4936393" algn="l"/>
                <a:tab pos="5385679" algn="l"/>
                <a:tab pos="5834966" algn="l"/>
                <a:tab pos="6284253" algn="l"/>
                <a:tab pos="6734980" algn="l"/>
                <a:tab pos="7184266" algn="l"/>
                <a:tab pos="7633553" algn="l"/>
                <a:tab pos="8082840" algn="l"/>
                <a:tab pos="8532126" algn="l"/>
                <a:tab pos="8981413" algn="l"/>
              </a:tabLst>
            </a:pP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altLang="ru-RU" sz="22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России от 19.12.2014 № 1598 «Об утверждении ФГОС </a:t>
            </a:r>
            <a:r>
              <a:rPr lang="ru-RU" altLang="ru-RU" sz="2200" b="1" i="1" dirty="0" smtClean="0">
                <a:latin typeface="Times New Roman" pitchFamily="18" charset="0"/>
                <a:cs typeface="Times New Roman" pitchFamily="18" charset="0"/>
              </a:rPr>
              <a:t>начального общего образования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 обучающихся с ОВЗ» </a:t>
            </a:r>
            <a:endParaRPr lang="ru-RU" sz="2200" b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  <a:p>
            <a:pPr algn="just" defTabSz="449287">
              <a:buSzPct val="100000"/>
              <a:tabLst>
                <a:tab pos="0" algn="l"/>
                <a:tab pos="447847" algn="l"/>
                <a:tab pos="897134" algn="l"/>
                <a:tab pos="1346420" algn="l"/>
                <a:tab pos="1795707" algn="l"/>
                <a:tab pos="2244994" algn="l"/>
                <a:tab pos="2694280" algn="l"/>
                <a:tab pos="3143567" algn="l"/>
                <a:tab pos="3592853" algn="l"/>
                <a:tab pos="4037820" algn="l"/>
                <a:tab pos="4487106" algn="l"/>
                <a:tab pos="4936393" algn="l"/>
                <a:tab pos="5385679" algn="l"/>
                <a:tab pos="5834966" algn="l"/>
                <a:tab pos="6284253" algn="l"/>
                <a:tab pos="6734980" algn="l"/>
                <a:tab pos="7184266" algn="l"/>
                <a:tab pos="7633553" algn="l"/>
                <a:tab pos="8082840" algn="l"/>
                <a:tab pos="8532126" algn="l"/>
                <a:tab pos="8981413" algn="l"/>
              </a:tabLst>
            </a:pPr>
            <a:endParaRPr lang="ru-RU" sz="2800" b="1" dirty="0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Times New Roman" pitchFamily="18" charset="0"/>
            </a:endParaRPr>
          </a:p>
        </p:txBody>
      </p:sp>
      <p:graphicFrame>
        <p:nvGraphicFramePr>
          <p:cNvPr id="54311" name="Group 39"/>
          <p:cNvGraphicFramePr>
            <a:graphicFrameLocks noGrp="1"/>
          </p:cNvGraphicFramePr>
          <p:nvPr/>
        </p:nvGraphicFramePr>
        <p:xfrm>
          <a:off x="214281" y="1214423"/>
          <a:ext cx="8749718" cy="5758651"/>
        </p:xfrm>
        <a:graphic>
          <a:graphicData uri="http://schemas.openxmlformats.org/drawingml/2006/table">
            <a:tbl>
              <a:tblPr/>
              <a:tblGrid>
                <a:gridCol w="4359158"/>
                <a:gridCol w="4390560"/>
              </a:tblGrid>
              <a:tr h="729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Категория детей с ОВЗ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Варианты программ ФГОС НОО обучающихся с ОВЗ и ФГОС О УО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20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1.Глухие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1.1, 1.2, 1.3, 1.4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20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2.Слабослышащие и позднооглохшие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2.1, 2.2, 2.3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20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3.Слепые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3.1, 3.2, 3.3, 3.4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20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4.Слабовидящие и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поздноослепшие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4.1, 4.2, 4.3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20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5.С тяжелыми нарушениями речи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5.1, 5.2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20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6.С нарушением ОДА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6.1, 6.2, 6.3, 6.4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20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7.С задержкой психического развития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7.1, 7.2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052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8.С расстройством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аутистического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спектра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8.1, 8.2, 8.3, 8.4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3455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B15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умственной отсталостью (интеллектуальными нарушениями)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0813" algn="l"/>
                          <a:tab pos="3143250" algn="l"/>
                          <a:tab pos="3589338" algn="l"/>
                          <a:tab pos="4038600" algn="l"/>
                          <a:tab pos="4491038" algn="l"/>
                          <a:tab pos="4940300" algn="l"/>
                          <a:tab pos="5389563" algn="l"/>
                          <a:tab pos="5834063" algn="l"/>
                          <a:tab pos="6281738" algn="l"/>
                          <a:tab pos="6734175" algn="l"/>
                          <a:tab pos="7185025" algn="l"/>
                          <a:tab pos="7632700" algn="l"/>
                          <a:tab pos="8085138" algn="l"/>
                          <a:tab pos="8534400" algn="l"/>
                          <a:tab pos="8977313" algn="l"/>
                        </a:tabLst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B154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Приказ от 19.12.2014 № 1599 «Об утверждении ФГОС образования обучающихся с умственной отсталостью» , вариант 1 и 2</a:t>
                      </a:r>
                    </a:p>
                  </a:txBody>
                  <a:tcPr marL="89971" marR="89971" marT="4680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468000" y="332676"/>
            <a:ext cx="8208000" cy="584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0" tIns="45702" rIns="91400" bIns="45702">
            <a:spAutoFit/>
          </a:bodyPr>
          <a:lstStyle/>
          <a:p>
            <a:pPr algn="just" defTabSz="914414"/>
            <a:r>
              <a:rPr lang="ru-RU" altLang="ru-RU" b="1" dirty="0"/>
              <a:t>ПРИМЕРНЫЕ АДАПТИРОВАННЫЕ ОСНОВНЫЕ ОБЩЕОБРАЗОВАТЕЛЬНЫЕ ПРОГРАММЫ </a:t>
            </a:r>
            <a:r>
              <a:rPr lang="ru-RU" altLang="ru-RU" b="1" dirty="0" smtClean="0"/>
              <a:t>(АООП), одобренные решением федерального учебно-методического объединения по общему образованию, протокол от 22.12.2015 № </a:t>
            </a:r>
            <a:r>
              <a:rPr lang="ru-RU" altLang="ru-RU" sz="2400" dirty="0" smtClean="0"/>
              <a:t>4/15                                    http://fgosreestr.ru</a:t>
            </a:r>
          </a:p>
          <a:p>
            <a:pPr algn="just" defTabSz="914414"/>
            <a:endParaRPr lang="ru-RU" altLang="ru-RU" b="1" dirty="0" smtClean="0"/>
          </a:p>
          <a:p>
            <a:pPr defTabSz="914414"/>
            <a:r>
              <a:rPr lang="ru-RU" altLang="ru-RU" dirty="0" smtClean="0">
                <a:hlinkClick r:id="rId2"/>
              </a:rPr>
              <a:t>-Примерная АООП </a:t>
            </a:r>
            <a:r>
              <a:rPr lang="ru-RU" altLang="ru-RU" dirty="0">
                <a:hlinkClick r:id="rId2"/>
              </a:rPr>
              <a:t>начального общего образования глухих обучающихся</a:t>
            </a:r>
            <a:endParaRPr lang="ru-RU" altLang="ru-RU" dirty="0"/>
          </a:p>
          <a:p>
            <a:pPr defTabSz="914414"/>
            <a:r>
              <a:rPr lang="ru-RU" altLang="ru-RU" dirty="0" smtClean="0">
                <a:hlinkClick r:id="rId3"/>
              </a:rPr>
              <a:t>-Примерная АООП </a:t>
            </a:r>
            <a:r>
              <a:rPr lang="ru-RU" altLang="ru-RU" dirty="0">
                <a:hlinkClick r:id="rId3"/>
              </a:rPr>
              <a:t>начального общего образования слабослышащих и позднооглохших обучающихся</a:t>
            </a:r>
            <a:endParaRPr lang="ru-RU" altLang="ru-RU" dirty="0"/>
          </a:p>
          <a:p>
            <a:pPr defTabSz="914414"/>
            <a:r>
              <a:rPr lang="ru-RU" altLang="ru-RU" dirty="0" smtClean="0">
                <a:hlinkClick r:id="rId4"/>
              </a:rPr>
              <a:t>-Примерная АООП </a:t>
            </a:r>
            <a:r>
              <a:rPr lang="ru-RU" altLang="ru-RU" dirty="0">
                <a:hlinkClick r:id="rId4"/>
              </a:rPr>
              <a:t>начального общего образования слепых обучающихся</a:t>
            </a:r>
            <a:endParaRPr lang="ru-RU" altLang="ru-RU" dirty="0"/>
          </a:p>
          <a:p>
            <a:pPr defTabSz="914414"/>
            <a:r>
              <a:rPr lang="ru-RU" altLang="ru-RU" dirty="0" smtClean="0">
                <a:hlinkClick r:id="rId5"/>
              </a:rPr>
              <a:t>-Примерная АООП </a:t>
            </a:r>
            <a:r>
              <a:rPr lang="ru-RU" altLang="ru-RU" dirty="0">
                <a:hlinkClick r:id="rId5"/>
              </a:rPr>
              <a:t>начального общего образования слабовидящих обучающихся</a:t>
            </a:r>
            <a:endParaRPr lang="ru-RU" altLang="ru-RU" dirty="0"/>
          </a:p>
          <a:p>
            <a:pPr defTabSz="914414"/>
            <a:r>
              <a:rPr lang="ru-RU" altLang="ru-RU" dirty="0" smtClean="0">
                <a:hlinkClick r:id="rId6"/>
              </a:rPr>
              <a:t>-Примерная АООП </a:t>
            </a:r>
            <a:r>
              <a:rPr lang="ru-RU" altLang="ru-RU" dirty="0">
                <a:hlinkClick r:id="rId6"/>
              </a:rPr>
              <a:t>начального общего образования обучающихся с тяжелыми нарушениями </a:t>
            </a:r>
            <a:r>
              <a:rPr lang="ru-RU" altLang="ru-RU" dirty="0" smtClean="0">
                <a:hlinkClick r:id="rId6"/>
              </a:rPr>
              <a:t>речи</a:t>
            </a:r>
            <a:r>
              <a:rPr lang="ru-RU" altLang="ru-RU" dirty="0" smtClean="0"/>
              <a:t> (ТНР)</a:t>
            </a:r>
            <a:endParaRPr lang="ru-RU" altLang="ru-RU" dirty="0"/>
          </a:p>
          <a:p>
            <a:pPr defTabSz="914414"/>
            <a:r>
              <a:rPr lang="ru-RU" altLang="ru-RU" dirty="0" smtClean="0">
                <a:hlinkClick r:id="rId7"/>
              </a:rPr>
              <a:t>-Примерная АООП </a:t>
            </a:r>
            <a:r>
              <a:rPr lang="ru-RU" altLang="ru-RU" dirty="0">
                <a:hlinkClick r:id="rId7"/>
              </a:rPr>
              <a:t>начального общего образования обучающихся с нарушениями опорно-двигательного </a:t>
            </a:r>
            <a:r>
              <a:rPr lang="ru-RU" altLang="ru-RU" dirty="0" smtClean="0">
                <a:hlinkClick r:id="rId7"/>
              </a:rPr>
              <a:t>аппарата</a:t>
            </a:r>
            <a:r>
              <a:rPr lang="ru-RU" altLang="ru-RU" dirty="0" smtClean="0"/>
              <a:t> (НОДА)</a:t>
            </a:r>
            <a:endParaRPr lang="ru-RU" altLang="ru-RU" dirty="0"/>
          </a:p>
          <a:p>
            <a:pPr defTabSz="914414"/>
            <a:r>
              <a:rPr lang="ru-RU" altLang="ru-RU" dirty="0" smtClean="0">
                <a:hlinkClick r:id="rId8"/>
              </a:rPr>
              <a:t>-Примерная  АООП начального </a:t>
            </a:r>
            <a:r>
              <a:rPr lang="ru-RU" altLang="ru-RU" dirty="0">
                <a:hlinkClick r:id="rId8"/>
              </a:rPr>
              <a:t>общего образования обучающихся с задержкой психического </a:t>
            </a:r>
            <a:r>
              <a:rPr lang="ru-RU" altLang="ru-RU" dirty="0" smtClean="0">
                <a:hlinkClick r:id="rId8"/>
              </a:rPr>
              <a:t>развития</a:t>
            </a:r>
            <a:r>
              <a:rPr lang="ru-RU" altLang="ru-RU" dirty="0" smtClean="0"/>
              <a:t> (ЗПР)</a:t>
            </a:r>
            <a:endParaRPr lang="ru-RU" altLang="ru-RU" dirty="0"/>
          </a:p>
          <a:p>
            <a:pPr defTabSz="914414"/>
            <a:r>
              <a:rPr lang="ru-RU" altLang="ru-RU" dirty="0" smtClean="0">
                <a:hlinkClick r:id="rId9"/>
              </a:rPr>
              <a:t>-Примерная АООП начального </a:t>
            </a:r>
            <a:r>
              <a:rPr lang="ru-RU" altLang="ru-RU" dirty="0">
                <a:hlinkClick r:id="rId9"/>
              </a:rPr>
              <a:t>общего образования обучающихся с расстройствами аутистического </a:t>
            </a:r>
            <a:r>
              <a:rPr lang="ru-RU" altLang="ru-RU" dirty="0" smtClean="0">
                <a:hlinkClick r:id="rId9"/>
              </a:rPr>
              <a:t>спектра</a:t>
            </a:r>
            <a:r>
              <a:rPr lang="ru-RU" altLang="ru-RU" dirty="0" smtClean="0"/>
              <a:t>(РАС)</a:t>
            </a:r>
            <a:endParaRPr lang="ru-RU" altLang="ru-RU" dirty="0"/>
          </a:p>
          <a:p>
            <a:pPr defTabSz="914414"/>
            <a:r>
              <a:rPr lang="ru-RU" altLang="ru-RU" dirty="0" smtClean="0">
                <a:hlinkClick r:id="rId10"/>
              </a:rPr>
              <a:t>- Примерная АООП </a:t>
            </a:r>
            <a:r>
              <a:rPr lang="ru-RU" altLang="ru-RU" dirty="0">
                <a:hlinkClick r:id="rId10"/>
              </a:rPr>
              <a:t>образования обучающихся с умственной отсталостью (интеллектуальными нарушениями)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Письмо </a:t>
            </a:r>
            <a:r>
              <a:rPr lang="ru-RU" sz="2800" b="1" dirty="0" err="1" smtClean="0"/>
              <a:t>Минобрнауки</a:t>
            </a:r>
            <a:r>
              <a:rPr lang="ru-RU" sz="2800" b="1" dirty="0" smtClean="0"/>
              <a:t> России от 16.02.2015 № ВК-333/07 «Об организации работы по введению ФГОС образования обучающихся с ОВЗ»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обеспечения введения ФГОС образования обучающихся с ОВЗ определены ряд мероприятий по следующим направлениям: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нормативно-правового, методического и аналитического обеспечения реализации ФГОС ОВЗ;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организационного обеспечения реализации ФГОС ОВЗ; 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кадрового обеспечения реализации ФГОС ОВЗ;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финансово-экономического обеспечения введения ФГОС ОВЗ; </a:t>
            </a: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информационного обеспечения введения ФГОС ОВЗ.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Утверждение  планов действий по обеспечению введения ФГОС обучающихся с ОВЗ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6000" dirty="0" smtClean="0"/>
              <a:t>Министерства образования Кировской области от 02.07.2015  № 5-31/1  «План действий по обеспечению введения ФГОС начального общего образования обучающихся с ОВЗ и ФГОС образования обучающихся с умственной отсталостью (интеллектуальными нарушениями)»</a:t>
            </a:r>
          </a:p>
          <a:p>
            <a:pPr algn="just">
              <a:buNone/>
            </a:pPr>
            <a:endParaRPr lang="ru-RU" sz="6000" dirty="0" smtClean="0"/>
          </a:p>
          <a:p>
            <a:pPr algn="just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Приказ </a:t>
            </a:r>
            <a:r>
              <a:rPr lang="ru-RU" sz="6000" dirty="0" smtClean="0"/>
              <a:t>Министерства образования Кировской области от  06.06.2017</a:t>
            </a:r>
            <a:endParaRPr lang="ru-RU" sz="6000" b="1" dirty="0"/>
          </a:p>
          <a:p>
            <a:pPr algn="just">
              <a:buNone/>
            </a:pPr>
            <a:r>
              <a:rPr lang="ru-RU" sz="6000" b="1" dirty="0" smtClean="0"/>
              <a:t>     </a:t>
            </a:r>
            <a:r>
              <a:rPr lang="ru-RU" sz="6000" dirty="0" smtClean="0"/>
              <a:t> № 5-520 «План действий по обеспечению введения ФГОС начального общего образования обучающихся с ОВЗ и ФГОС образования обучающихся с умственной отсталостью (интеллектуальными нарушениями) на 2017-2020 годы»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6000" b="1" dirty="0"/>
          </a:p>
          <a:p>
            <a:pPr algn="just"/>
            <a:r>
              <a:rPr lang="ru-RU" sz="6000" dirty="0" smtClean="0"/>
              <a:t>В соответствии с региональными планами утверждаются муниципальные планы и планы (дорожные карты) введения ФГОС образовательных организаций, в которых фиксируются мероприятия по перечисленным направлениям в письме </a:t>
            </a:r>
            <a:r>
              <a:rPr lang="ru-RU" sz="6000" dirty="0" err="1" smtClean="0"/>
              <a:t>Минобрнауки</a:t>
            </a:r>
            <a:r>
              <a:rPr lang="ru-RU" sz="6000" dirty="0" smtClean="0"/>
              <a:t> РФ.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Письмо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Минобрнауки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России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от 11.03.2016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№ ВК-452/07 «О введении ФГОС ОВЗ»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Методические рекомендации по вопросам внедрения ФГОС начального общего образования обучающихся с ОВЗ и ФГОС образования обучающихся с умственной отсталостью (интеллектуальными нарушениями)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Содержание: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Законодательные основы образования обучающихся с ОВЗ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Кадровое обеспечение внедрения ФГОС ОВЗ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Материально-техническое и финансовое обеспечение внедрения ФГОС ОВЗ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Программно-методическое обеспечение внедрения ФГОС ОВЗ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Организационно-методические вопросы обеспечения образовательного процесса для детей с тяжелыми и множественными нарушениями развития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Приложения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Письмо </a:t>
            </a:r>
            <a:r>
              <a:rPr lang="ru-RU" sz="2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Минобрнауки</a:t>
            </a: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России от 20.02.2017 № 07-818 </a:t>
            </a:r>
            <a:b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</a:b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«О направлении методических рекомендаций по вопросам организации образования в рамках внедрения ФГОС ОВЗ»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00034" y="1643050"/>
            <a:ext cx="8229240" cy="4572032"/>
          </a:xfrm>
        </p:spPr>
        <p:txBody>
          <a:bodyPr anchor="t"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руководителям общеобразовательных организаций по сопровождению образовательной деятельности в условиях введения ФГОС начального общего образования обучающихся с ОВЗ и ФГОС образования обучающихся с умственной отсталостью (интеллектуальными нарушениями), разработанные  по итогам мониторинга  введения ФГОС ОВЗ, проведенного в 2016 году Российским университетом дружбы народов, в рамках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госзадания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«Разработка  комплексного научно-методического  обеспечения мониторинга поэтапного введения  ФГОС для детей с ОВЗ в субъектах РФ  и его проведение.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9933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Письма </a:t>
            </a:r>
            <a:r>
              <a:rPr lang="ru-RU" sz="2800" b="1" dirty="0" err="1" smtClean="0"/>
              <a:t>Минобрнауки</a:t>
            </a:r>
            <a:r>
              <a:rPr lang="ru-RU" sz="2800" b="1" dirty="0" smtClean="0"/>
              <a:t> России 2018 года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071546"/>
            <a:ext cx="8229240" cy="5286412"/>
          </a:xfrm>
        </p:spPr>
        <p:txBody>
          <a:bodyPr anchor="t"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Письмо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России от 11.01.2018 № TC-35/07 "О направлении информации" (рекомендации «круглого стола» Комитета Совета Федерации по науке, образованию и культуре Федерального Собрания Российской Федерации на тему "О правоприменительной практике законодательства в сфере инклюзивного образования школьников" для учета в работе и реализации в части компетенции).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Письмо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России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14.02.2018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ТС-495/07  «О направлении плана» (Межведомственный комплексный план  по вопросам организации инклюзивного общего и дополнительного образования и создания специальных условий для получения образования обучающимися с инвалидностью и с ограниченными возможностями здоровья на 2018-2020 годы).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57200" y="274680"/>
            <a:ext cx="8228520" cy="17969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Общие направления </a:t>
            </a:r>
            <a:r>
              <a:rPr lang="ru-RU" sz="28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подготовки ОО к включению в инклюзивный процесс (создание </a:t>
            </a:r>
            <a:r>
              <a:rPr lang="ru-RU" sz="2800" b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специальных образовательных </a:t>
            </a:r>
            <a:r>
              <a:rPr lang="ru-RU" sz="28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условий, </a:t>
            </a:r>
            <a:r>
              <a:rPr lang="ru-RU" sz="2800" b="1" strike="noStrike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необходимых для детей с ОВЗ всех </a:t>
            </a:r>
            <a:r>
              <a:rPr lang="ru-RU" sz="2800" b="1" strike="noStrike" spc="-1" dirty="0" smtClean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категорий)</a:t>
            </a:r>
            <a:endParaRPr lang="ru-RU" sz="2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457200" y="2571744"/>
            <a:ext cx="8228520" cy="35536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just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1. Организационное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обеспечение. 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2. Психолого-педагогическое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обеспечение.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3. Кадровое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обеспечение.</a:t>
            </a:r>
          </a:p>
          <a:p>
            <a:pPr marL="343080" indent="-342000" algn="just">
              <a:lnSpc>
                <a:spcPct val="100000"/>
              </a:lnSpc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     </a:t>
            </a:r>
            <a:r>
              <a:rPr lang="ru-RU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Для осуществления работы в ОО создается рабочая группа по адаптации основной образовательной программы.</a:t>
            </a:r>
            <a:endParaRPr lang="ru-RU" sz="2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ea typeface="DejaVu Sans"/>
              <a:cs typeface="Times New Roman" pitchFamily="18" charset="0"/>
            </a:endParaRPr>
          </a:p>
          <a:p>
            <a:pPr marL="343080" indent="-342000">
              <a:lnSpc>
                <a:spcPct val="100000"/>
              </a:lnSpc>
            </a:pPr>
            <a:endParaRPr lang="ru-RU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№ 273-ФЗ</a:t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 «Об образовании в Российской Федерации»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  <a:t>(редакция от 29.12.2017) </a:t>
            </a:r>
            <a:br>
              <a:rPr lang="ru-RU" alt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92922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Основные понятия, используемые в настоящем Федеральном законе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     инклюзивное образование</a:t>
            </a:r>
            <a:r>
              <a:rPr lang="ru-RU" altLang="ru-RU" sz="2400" dirty="0" smtClean="0">
                <a:latin typeface="Times New Roman" pitchFamily="18" charset="0"/>
              </a:rPr>
              <a:t> - обеспечение равного доступа к образованию для всех обучающихся с учетом  разнообразия особых образовательных потребностей и индивидуальных возможностей;</a:t>
            </a:r>
          </a:p>
          <a:p>
            <a:pPr algn="just"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     обучающийся с ограниченными возможностями здоровья </a:t>
            </a:r>
            <a:r>
              <a:rPr lang="ru-RU" altLang="ru-RU" sz="2400" dirty="0" smtClean="0">
                <a:latin typeface="Times New Roman" pitchFamily="18" charset="0"/>
              </a:rPr>
              <a:t>- физическое лицо, имеющее недостатки в физическом и (или) психологическом развитии, подтвержденные </a:t>
            </a:r>
            <a:r>
              <a:rPr lang="ru-RU" altLang="ru-RU" sz="2400" dirty="0" err="1" smtClean="0">
                <a:latin typeface="Times New Roman" pitchFamily="18" charset="0"/>
              </a:rPr>
              <a:t>психолого-медико-педагогической</a:t>
            </a:r>
            <a:r>
              <a:rPr lang="ru-RU" altLang="ru-RU" sz="2400" dirty="0" smtClean="0">
                <a:latin typeface="Times New Roman" pitchFamily="18" charset="0"/>
              </a:rPr>
              <a:t> комиссией и препятствующие получению образования без создания специальных условий. </a:t>
            </a:r>
          </a:p>
          <a:p>
            <a:pPr algn="just"/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Организационное обеспечение включает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Нормативно-организационное обеспечение</a:t>
            </a:r>
            <a:r>
              <a:rPr lang="ru-RU" sz="2800" b="1" dirty="0" smtClean="0"/>
              <a:t>.</a:t>
            </a:r>
          </a:p>
          <a:p>
            <a:pPr marL="343080" indent="-342000" algn="just"/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Проведение мониторинга готовности ОО к введению ФГОС  обучающихся с ОВЗ.</a:t>
            </a:r>
          </a:p>
          <a:p>
            <a:pPr marL="343080" indent="-3420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плана-графика мероприятий по обеспечению введения ФГОС начального общего образования обучающихся с ОВЗ.</a:t>
            </a:r>
          </a:p>
          <a:p>
            <a:pPr marL="343080" indent="-342000" algn="just"/>
            <a:r>
              <a:rPr lang="ru-RU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Совершенствование нормативно-правовой базы ОО:</a:t>
            </a:r>
          </a:p>
          <a:p>
            <a:pPr marL="343080" indent="-342000" algn="just">
              <a:buClr>
                <a:srgbClr val="000000"/>
              </a:buClr>
              <a:buNone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- внесение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изменений в Устав в части совместного обучения детей с ОВЗ и здоровых сверстников, включая организацию совместных учебных занятий, досуга, различных видов дополнительного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образования;</a:t>
            </a:r>
            <a:endParaRPr lang="ru-RU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343080" indent="-342000" algn="just">
              <a:buClr>
                <a:srgbClr val="000000"/>
              </a:buClr>
              <a:buNone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 - разработка образовательной организацией основной образовательной программы с разделом «Программа коррекционной работы»;</a:t>
            </a:r>
            <a:endParaRPr lang="ru-RU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343080" indent="-342000" algn="just">
              <a:buClr>
                <a:srgbClr val="000000"/>
              </a:buClr>
              <a:buNone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  -  разработка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соответствующих локальных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ea typeface="DejaVu Sans"/>
                <a:cs typeface="Times New Roman" pitchFamily="18" charset="0"/>
              </a:rPr>
              <a:t>актов.</a:t>
            </a:r>
            <a:endParaRPr lang="ru-RU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343080" indent="-342000" algn="just"/>
            <a:endParaRPr lang="ru-RU" sz="2800" dirty="0" smtClean="0"/>
          </a:p>
          <a:p>
            <a:pPr marL="514350" indent="-514350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183880" cy="5715016"/>
          </a:xfrm>
        </p:spPr>
        <p:txBody>
          <a:bodyPr anchor="t">
            <a:noAutofit/>
          </a:bodyPr>
          <a:lstStyle/>
          <a:p>
            <a:pPr algn="just"/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Комплекс исследований, осуществляемых с 2013 года по запросу Министерства образования Кировской области: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1.Ежегодный мониторинг готовности общеобразовательных организаций к введению ФГОС ОВЗ и реализации ФГОС ОВЗ.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2.Мониторинг обеспеченности учебниками обучающихся с ОВЗ.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3.Мониторинг  количества детей с ОВЗ в Кировской области.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Мониторинг  количества детей с инвалидностью в области.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Мониторинг обеспеченности  ОО для работы с детьми с ОВЗ специалистами (логопед, психолог, дефектолог,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Мониторинг условий для реализации инклюзивных практик в образовательных организациях в соответствии с потребностями образовательной среды. Осуществляется на основании заключений о готовности учреждений к реализации инклюзивного образования в соответствии с паспортами образовательной среды.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Мониторинг ресурсного обеспечения инклюзивного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обр-я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8.Мониторинг обеспеченности ОО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пед.кадрами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пед.образование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дефектологическое образование, категория, стаж).                                                                        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ru-RU" sz="2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2920" y="285728"/>
            <a:ext cx="8183880" cy="7143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2.Аналитическое обеспечение введения ФГОС обучающихся с ОВЗ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Мониторинги 2016-2017 учебного года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Мониторинг готовности образовательных организаций к введению  и реализации ФГОС обучающихся с ОВЗ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свод по округам в динамике 2013 – 2016 г.).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Аналитическая справка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результатах проведения мониторинга ресурсного обеспечения инклюзивного образования в области за 2016 г.      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Аналитическая справка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 результатах проведения мониторинга «Обеспеченность образовательных организаций педагогическими кадрами для реализации инклюзивного образования».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Аналитическая справка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 результатах проведения мониторинга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учебниками в соответствии с ФГОС ОВЗ» в 2017/2018 учебном году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Материалы мониторингов включали следующие направления деятельности ОО в условиях инклюзивного образования: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нормативно-правовое  обеспечение деятельности ОО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доступность образовательной среды для обучающихся с физическими недостатками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обеспечение  обучающихся с ОВЗ через деятельность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консилиумов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кадровое обеспечение через выполнение плана-графика повышения квалификации руководящих и педагогических работников ОО по вопросам инклюзивного образования, через междисциплинарный состав специалистов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Некоторые результаты проведенных мониторингов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Нормативно-правовая база в соответствие требованиям ФГОС  ОВЗ  приведена в среднем по области на 36,77%.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90% ОО отметили низкий уровень доступной среды для детей с ОВЗ  с физическими недостатками.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образовательной организации составляет 37,82%, по сетевому взаимодействию – 11,30%.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не созданы в 258 учреждениях (50,15%).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522 дневных школах, в том числе в 31 школе-интернате,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работает 88 логопедов, 175 психологов, 13 дефектологов,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146 социальных педагогов (данные сверены со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статотчетами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), что не позволяет оказать коррекционную помощь всем обучающимся с ОВЗ, снижает результативность обучения детей, возможности инклюзивного образования.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858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Использование в практике работы материалов мониторингов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Материалы мониторингов используются кафедрой специального (коррекционного) и инклюзивного образования ИРО Кировской области для планирования работы по обучению педагогических работников всех уровней при введении в действие ФГОС НОО обучающихся в ОВЗ и ФГОС образования обучающихся с умственной отсталостью.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Проводимые анализы по результатам мониторингов позволяют обосновать разработку в муниципальных органах управления образованием перспективных планов (на 3 – 5 лет) по обеспечению специальных условий в муниципальных образовательных организациях для образования обучающихся с ОВЗ.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Образовательные организации  используют полученные результаты для совершенствования деятельности учреждения в рамках инклюзивного образования, в первую очередь, при создании специальных образовательных условий для реализации адаптированной основной общеобразовательной программы.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74680"/>
            <a:ext cx="8228520" cy="93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3.Сетевое взаимодействие осуществляется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457200" y="1285920"/>
            <a:ext cx="8228520" cy="483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родителями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 центрами психолого-педагогической и медико-социальной помощи (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ППМС-центрами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образовательными организациями для обучающихся с ОВЗ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 учреждениями медико-социальной экспертизы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 ПМПК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 органами социальной защиты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Работа строится на основе договоров.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4.Финансово-экономические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условия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457200" y="1357200"/>
            <a:ext cx="8228520" cy="476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должны обеспечивать образовательному учреждению возможность исполнения всех требований, включенных в рекомендации ПМПК и разработанной  на основе этих рекомендаций адаптированной образовательной программы, в том числе основания для оплаты  специалистов, реализующих сопровождение, обучение и воспитание ребенка с ОВЗ, а также обеспечивать эффективную реализацию самого образовательного маршрута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должны обеспечивать  достижения планируемых в индивидуальной  образовательной программе  результатов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274680"/>
            <a:ext cx="8228520" cy="8683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5.Информационное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обеспечение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457200" y="1285920"/>
            <a:ext cx="8228520" cy="483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Информационно-образовательная среда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образовательного учреждения должна включать: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- совокупность технологических средств (компьютеры, базы данных, программные продукты созданные с учетом детей с ОВЗ),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- культурные и организационные формы информационного взаимодействия с учетом особых образовательных потребностей детей с ОВЗ,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- компетентность участников образовательного процесса  в решении развивающих и коррекционных задач обучения детей с ОВЗ  с применением информационно-коммуникационных технологий (ИКТ), а также наличие служб поддержки применения ИКТ.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0040" y="214200"/>
            <a:ext cx="8214120" cy="107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6.Материально-техническое </a:t>
            </a: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(включая архитектурное) обеспечение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57200" y="1143000"/>
            <a:ext cx="8228520" cy="549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Материально-техническое обеспечение  образования детей с ОВЗ должно отвечать не только общим, но и особым образовательным потребностям группы детей с ОВЗ в целом и каждой категории в отдельности. В связи с этим в структуре материально-технического обеспечения должна быть отражена  специфика требований к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организации пространства, в котором обучается ребенок с ОВЗ;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организации временного режима обучения;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организации рабочего места ребенка с ОВЗ;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техническим средствам обеспечения комфортного доступа ребенка с ОВЗ к образованию;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техническим средствам обучения для каждой категории детей с ОВЗ;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специальным учебникам, рабочим тетрадям и дидактическим материалам, отвечающим образовательным потребностям детей.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Данная задача   решается в рамках госпрограммы «Доступная среда» на 2011-2020 годы (постановление Правительства РФ от 01.12.2015 № 1297), региональной программы.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latin typeface="Times New Roman" pitchFamily="16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85813" y="2017713"/>
            <a:ext cx="8169275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 algn="just">
              <a:lnSpc>
                <a:spcPct val="8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000" dirty="0">
                <a:solidFill>
                  <a:srgbClr val="000000"/>
                </a:solidFill>
              </a:rPr>
              <a:t>1. 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Содержание образования и условия организации обучения и воспитания обучающихся с ограниченными возможностями здоровья определяются </a:t>
            </a: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адаптированной образовательной программой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а для инвалидов также в соответствии с индивидуальной программой реабилитации инвалида.</a:t>
            </a:r>
          </a:p>
          <a:p>
            <a:pPr marL="339725" indent="-339725" algn="just">
              <a:lnSpc>
                <a:spcPct val="8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2. Общее образование обучающихся с ограниченными возможностями здоровья осуществляется в организациях, осуществляющих образовательную деятельность </a:t>
            </a: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по адаптированным основным общеобразовательным программам</a:t>
            </a:r>
            <a:r>
              <a:rPr lang="ru-RU" sz="24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 В таких организациях создаются специальные условия для получения образования указанными обучающимися.</a:t>
            </a:r>
          </a:p>
          <a:p>
            <a:pPr marL="342900" indent="-339725">
              <a:lnSpc>
                <a:spcPct val="80000"/>
              </a:lnSpc>
              <a:spcBef>
                <a:spcPts val="6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endParaRPr lang="ru-RU" sz="24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2.Психолого-педагогическое обеспечение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ctr">
              <a:lnSpc>
                <a:spcPct val="100000"/>
              </a:lnSpc>
            </a:pPr>
            <a:r>
              <a:rPr lang="ru-RU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1.</a:t>
            </a: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Программно-методическое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обеспечение образовательного и воспитательного процесса осуществляется через: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общеобразовательные программы начального общего образования,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программу коррекционной работы (п.19.8. ФГОС НОО), являющейся составной частью основной образовательной программы, разрабатываемой образовательной организацией,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 адаптированную образовательную программу.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Программно-методическое обеспечение предусматривает: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just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доступ специалистов сопровождения к печатным и электронным ресурсам;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 комплектование библиотеки учреждения общими и специализированными для детей с ОВЗ печатными и электронными образовательными ресурсами;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наличие в  библиотеке фонда дополнительной литературы, сопровождающей реализацию ООП;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укомплектованность библиотеки  научно-методической литературой по специальной психологии и коррекционной  педагогике, а также литературой по актуальным проблемам обучения и воспитания разных категорий детей, обучающихся в данной школе.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00040" y="285840"/>
            <a:ext cx="8228520" cy="78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2.Психолого-педагогическое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сопровождение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457200" y="1000080"/>
            <a:ext cx="8228520" cy="557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9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500040" y="1214280"/>
            <a:ext cx="8000280" cy="466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Для обеспечения комплексного психолого-педагогического сопровождения ребенка с ОВЗ на протяжении всего периода его обучения в образовательном учреждении общего типа  надо предусмотреть: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в штатном расписании или по договору с ППМС-центром специалистов психолого-педагогического сопровождения для детей с ОВЗ и инвалидностью, нуждающихся в нем;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- организацию деятельности специалистов в форме консилиума для выявления, обследования детей, разработку адаптированной образовательной программы,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-   организацию в соответствии с разработанной программой процесса сопровождения детей,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-    привлечение специалистов психолого-педагогического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сопровождения к участию в проектировании и организации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образовательного процесса.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080000" y="360000"/>
            <a:ext cx="8228520" cy="64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3600" b="1" strike="noStrike" spc="-1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3.Кадровое обеспечение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28760" y="928800"/>
            <a:ext cx="8228520" cy="542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just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</a:t>
            </a: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Требования к кадровым условиям реализации основной образовательной программы начального общего образования включают следующие положения: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 уровень квалификации педагогических и иных работников образовательного учреждения в области образования детей с ОВЗ;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 непрерывность профессионального развития педагогических работников образовательного учреждения в сфере коррекционной (специальной) педагогики, специальной психологии и клинической детской психологии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 включенность в реальное взаимодействие общеобразовательных и специальных (коррекционных) учреждений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57200" y="274680"/>
            <a:ext cx="8228520" cy="172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 штат специалистов образовательной организации, реализующей  любой вариант АООП (АОП) НОО ОВЗ, кроме руководящих и педагогических работников должны входить педагог-психолог, учитель-логопед, дефектолог, социальный педагог; возможно временное или постоянное присутствие тьютора.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57200" y="2143080"/>
            <a:ext cx="8228520" cy="398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Педагог-психолог, имеющий высшее профессиональное образование по педагогическим специальностям или по направлениям («Педагогическое образование», «Психолого-педагогическое образование») должен обязательно пройти профессиональную переподготовку в области специальной психологии.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Учитель-логопед,  имеющий высшее профессиональное образование по педагогическим специальностям или по направлениям («Педагогическое образование», «Психолого-педагогическое образование») должен обязательно пройти профессиональную переподготовку в области логопедии.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/>
              <a:t>Мониторинг дети с ОВЗ и инвалидностью</a:t>
            </a:r>
            <a:br>
              <a:rPr lang="ru-RU" sz="2800" b="1" dirty="0" smtClean="0"/>
            </a:br>
            <a:r>
              <a:rPr lang="ru-RU" sz="2800" b="1" dirty="0" smtClean="0"/>
              <a:t> (сводная таблица по области 2016 г.)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428739"/>
          <a:ext cx="8358244" cy="4700496"/>
        </p:xfrm>
        <a:graphic>
          <a:graphicData uri="http://schemas.openxmlformats.org/drawingml/2006/table">
            <a:tbl>
              <a:tblPr/>
              <a:tblGrid>
                <a:gridCol w="1264272"/>
                <a:gridCol w="568484"/>
                <a:gridCol w="607022"/>
                <a:gridCol w="606548"/>
                <a:gridCol w="607022"/>
                <a:gridCol w="674575"/>
                <a:gridCol w="674100"/>
                <a:gridCol w="741651"/>
                <a:gridCol w="741651"/>
                <a:gridCol w="741651"/>
                <a:gridCol w="709846"/>
                <a:gridCol w="421422"/>
              </a:tblGrid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детей  с ОВЗ – 9456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72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ОКРУГ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Дети 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наруше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ниями</a:t>
                      </a:r>
                      <a:r>
                        <a:rPr lang="ru-RU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слуха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ниями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речи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ниями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зрения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с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ниями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опорно-двигательного аппарата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задержкой психического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развития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нарушени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ями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аутистического спектра</a:t>
                      </a: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с умственной отсталостью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Имеют справку об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инвалиднос-ти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МСЭ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Дети, имеющие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инвалидно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сть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другим заболеваниям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Легкая </a:t>
                      </a:r>
                      <a:r>
                        <a:rPr lang="ru-RU" sz="9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у.о</a:t>
                      </a: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Дети с тяжёлыми и множественными 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нарушени</a:t>
                      </a:r>
                      <a:r>
                        <a:rPr lang="ru-RU" sz="9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ями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Кировский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236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Северный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256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Центральный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Восточный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Западный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495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Северо-Западный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Юго-Западный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Юго-Восточный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597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189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957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273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2776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3758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402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1388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548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53" marR="404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9255" name="Text Box 82"/>
          <p:cNvSpPr txBox="1">
            <a:spLocks noChangeArrowheads="1"/>
          </p:cNvSpPr>
          <p:nvPr/>
        </p:nvSpPr>
        <p:spPr bwMode="auto">
          <a:xfrm>
            <a:off x="1274435" y="214290"/>
            <a:ext cx="7102475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0000"/>
                </a:solidFill>
              </a:rPr>
              <a:t>Подготовка кадров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6972489"/>
              </p:ext>
            </p:extLst>
          </p:nvPr>
        </p:nvGraphicFramePr>
        <p:xfrm>
          <a:off x="500035" y="3357564"/>
          <a:ext cx="8429684" cy="3083405"/>
        </p:xfrm>
        <a:graphic>
          <a:graphicData uri="http://schemas.openxmlformats.org/drawingml/2006/table">
            <a:tbl>
              <a:tblPr firstRow="1" bandRow="1"/>
              <a:tblGrid>
                <a:gridCol w="1816742"/>
                <a:gridCol w="2470769"/>
                <a:gridCol w="2034751"/>
                <a:gridCol w="2107422"/>
              </a:tblGrid>
              <a:tr h="928692">
                <a:tc rowSpan="2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Прошли курсы повышения квалификации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программе «Методология и технология реализации ФГОС обучающихся с ОВЗ в условиях образовательной организации»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Специалисты сопровождения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011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954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11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714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11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1668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714356"/>
          <a:ext cx="8429686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239"/>
                <a:gridCol w="2677740"/>
                <a:gridCol w="1996352"/>
                <a:gridCol w="1996355"/>
              </a:tblGrid>
              <a:tr h="695744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ОО в области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учителей начальных классов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Специалисты сопровождения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272">
                <a:tc>
                  <a:txBody>
                    <a:bodyPr/>
                    <a:lstStyle/>
                    <a:p>
                      <a:r>
                        <a:rPr lang="ru-RU" dirty="0" smtClean="0"/>
                        <a:t>522 дневные школы, в том числе 31 школа-интернат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2724 учителя </a:t>
                      </a:r>
                      <a:r>
                        <a:rPr lang="ru-RU" dirty="0" err="1" smtClean="0"/>
                        <a:t>нач</a:t>
                      </a:r>
                      <a:r>
                        <a:rPr lang="ru-RU" dirty="0" smtClean="0"/>
                        <a:t>.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170 учителей музыки</a:t>
                      </a:r>
                    </a:p>
                    <a:p>
                      <a:r>
                        <a:rPr lang="ru-RU" dirty="0" smtClean="0"/>
                        <a:t>152 учителя ИЗО</a:t>
                      </a:r>
                    </a:p>
                    <a:p>
                      <a:r>
                        <a:rPr lang="ru-RU" u="sng" dirty="0" smtClean="0"/>
                        <a:t>200 учителей ФИЗО</a:t>
                      </a:r>
                    </a:p>
                    <a:p>
                      <a:r>
                        <a:rPr lang="ru-RU" dirty="0" smtClean="0"/>
                        <a:t>Всего </a:t>
                      </a:r>
                      <a:r>
                        <a:rPr lang="ru-RU" b="1" dirty="0" smtClean="0"/>
                        <a:t>3246</a:t>
                      </a:r>
                      <a:r>
                        <a:rPr lang="ru-RU" dirty="0" smtClean="0"/>
                        <a:t> человек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 логопедов</a:t>
                      </a:r>
                    </a:p>
                    <a:p>
                      <a:r>
                        <a:rPr lang="ru-RU" dirty="0" smtClean="0"/>
                        <a:t>175 психологов</a:t>
                      </a:r>
                    </a:p>
                    <a:p>
                      <a:r>
                        <a:rPr lang="ru-RU" dirty="0" smtClean="0"/>
                        <a:t>13 дефектологов</a:t>
                      </a:r>
                    </a:p>
                    <a:p>
                      <a:r>
                        <a:rPr lang="ru-RU" u="sng" dirty="0" smtClean="0"/>
                        <a:t>146 </a:t>
                      </a:r>
                      <a:r>
                        <a:rPr lang="ru-RU" u="sng" dirty="0" err="1" smtClean="0"/>
                        <a:t>соцпедагогов</a:t>
                      </a:r>
                      <a:endParaRPr lang="ru-RU" u="sng" dirty="0" smtClean="0"/>
                    </a:p>
                    <a:p>
                      <a:r>
                        <a:rPr lang="ru-RU" u="none" dirty="0" smtClean="0"/>
                        <a:t>Всего  </a:t>
                      </a:r>
                      <a:r>
                        <a:rPr lang="ru-RU" b="1" u="none" dirty="0" smtClean="0"/>
                        <a:t>422</a:t>
                      </a:r>
                      <a:r>
                        <a:rPr lang="ru-RU" u="none" dirty="0" smtClean="0"/>
                        <a:t> чел.</a:t>
                      </a:r>
                      <a:endParaRPr lang="ru-RU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1323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Т</a:t>
            </a:r>
            <a:r>
              <a:rPr lang="ru-RU" sz="2700" b="1" dirty="0" smtClean="0"/>
              <a:t>РЕБОВАНИЯ К УРОВНЮ ПРОФЕССИОНАЛЬНОЙ КОМПЕТЕНТНОСТИ ПЕДАГОГА, РАБОТАЮЩЕГО С ДЕТЬМИ С ОВЗ </a:t>
            </a:r>
            <a:br>
              <a:rPr lang="ru-RU" sz="2700" b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Минтруда и социальной защиты РФ  от 18.10.2013  № 544 н (с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05.08.2016). «Об утверждении профессионального стандарта «Педагог (педагогическая деятельность в сфере дошкольного,  начального общего, основного общего, среднего общего образования) (воспитатель, учитель)». Вступил в силу с 01.01.2017 года. Переходный период до 01.01.2020 года. Касается всех типов образовательных учреждений.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Приказ МЗ и СР РФ от 26.08.2010 №761 н «Об утверждении Единого квалификационного справочника должностей руководителей, специалистов и служащих»:  квалификационная характеристика должностей работников образования – высшее образование, специальная курсовая подготовка.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введению ФГОС ОВЗ (письмо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РФ № 452/07 от 11.03.2016 , № 07-818 от 20.02.2017):</a:t>
            </a: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все педагоги и руководящие работники должны пройти переподготовку или курсы повышения квалификации  по особенностям организации обучения и воспитания обучающихся с ОВЗ и/или введения ФГОС НОО ОВЗ и/или ФГОС образования обучающихся с нарушениями интеллекта.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200" b="1" dirty="0" smtClean="0"/>
              <a:t>СОДЕРЖАТЕЛЬНЫЕ ТРЕБОВАНИЯ К УРОВНЮ ПРОФЕССИОНАЛЬНОЙ КОМПЕТЕНТНОСТИ ПЕДАГОГА, РАБОТАЮЩЕГО С ДЕТЬМИ С ОВЗ  </a:t>
            </a:r>
            <a:br>
              <a:rPr lang="ru-RU" sz="2200" b="1" dirty="0" smtClean="0"/>
            </a:br>
            <a:r>
              <a:rPr lang="ru-RU" sz="2200" b="1" dirty="0" smtClean="0"/>
              <a:t>(аспекты повышения квалификации)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dirty="0" smtClean="0"/>
              <a:t>  _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способность проводить комплексное психолого-педагогическое изучение ребенка с ОВЗ, ориентированное на определение целей, задач и направлений коррекционной работы;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 способность прогнозировать, проектировать, организовывать педагогическую деятельность, обеспечивающую развитие личности ребенка с ОВЗ;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 способность проектировать и реализовывать индивидуальную образовательную траекторию лиц с ОВЗ в условиях инклюзивного образования;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 готовность к психолого-педагогическому сопровождению процессов формирования общей культуры личности, социализации и профессионального самоопределения лиц с ОВЗ в условиях инклюзивного образования ;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  готовность к взаимодействию с другими специалистами в рамках создания единого коррекционного психолого-педагогического пространства, обеспечивающего образование и социализацию лиц с ОВЗ ;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 способность проводить систематическую работу с родителями путем вовлечения их в решение реабилитационных и коррекционно-педагогических задач обучения и воспитания детей с ОВЗ.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183880" cy="4857784"/>
          </a:xfrm>
        </p:spPr>
        <p:txBody>
          <a:bodyPr anchor="t">
            <a:noAutofit/>
          </a:bodyPr>
          <a:lstStyle/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руководящих и педагогических работников ОО  в вопросах реализации ФГОС ОВЗ;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подготовка  учебно-методических пособий по введению ФГОС;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научно-методическое сопровождение деятельности ресурсных центров по развитию инклюзивного образования, организованных на базе государственных бюджетных образовательных организаций для обучающихся с ОВЗ, к функциям которых относится оказание методической и консультативной помощи муниципальным ОО в разработке адаптированных основных образовательных программ в соответствии с ФГОС ОВЗ.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290"/>
            <a:ext cx="8183880" cy="11430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Основные задачи научно-методического </a:t>
            </a:r>
          </a:p>
          <a:p>
            <a:pPr algn="ctr">
              <a:buNone/>
            </a:pPr>
            <a:r>
              <a:rPr lang="ru-RU" sz="2400" b="1" dirty="0" smtClean="0"/>
              <a:t>сопровождения введения ФГОС ОВЗ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b="1" dirty="0" smtClean="0">
                <a:latin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  <a:endParaRPr lang="ru-RU" sz="2400" dirty="0" smtClean="0"/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785813" y="1785926"/>
            <a:ext cx="8169275" cy="4346587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3333CC"/>
              </a:buClr>
            </a:pPr>
            <a:r>
              <a:rPr lang="ru-RU" altLang="ru-RU" sz="2000" dirty="0" smtClean="0">
                <a:solidFill>
                  <a:srgbClr val="000000"/>
                </a:solidFill>
              </a:rPr>
              <a:t>5. 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Отдельные организации, осуществляющие образовательную деятельность </a:t>
            </a:r>
            <a:r>
              <a:rPr lang="ru-RU" alt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адаптированным основным общеобразовательным программам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создаются органами государственной власти субъектов Российской Федерации для глухих, слабослышащих и позднооглохших, слепых, слабовидящих, с тяжелыми нарушениями речи, с нарушениями опорно-двигательного аппарата, с задержкой психического развития, с умственной отсталостью, с расстройствами </a:t>
            </a:r>
            <a:r>
              <a:rPr lang="ru-RU" alt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спектра, со сложными дефектами и других обучающихся с ограниченными возможностями здоровья.</a:t>
            </a:r>
          </a:p>
          <a:p>
            <a:pPr algn="just">
              <a:lnSpc>
                <a:spcPct val="80000"/>
              </a:lnSpc>
              <a:buClr>
                <a:srgbClr val="3333CC"/>
              </a:buClr>
            </a:pPr>
            <a:endParaRPr lang="ru-RU" altLang="ru-RU" sz="2400" dirty="0" smtClean="0">
              <a:solidFill>
                <a:srgbClr val="000000"/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7402">
            <a:off x="1329096" y="1291751"/>
            <a:ext cx="2372939" cy="178109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36904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ФОРМЫ НАУЧНО-МЕТОДИЧЕСКОГО СОПРОВОЖДЕНИЯ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="" xmlns:p14="http://schemas.microsoft.com/office/powerpoint/2010/main" val="2526203074"/>
              </p:ext>
            </p:extLst>
          </p:nvPr>
        </p:nvGraphicFramePr>
        <p:xfrm>
          <a:off x="2411760" y="1484784"/>
          <a:ext cx="649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Picture 3" descr="E:\Фото\Для сообщения 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1611">
            <a:off x="565967" y="4695242"/>
            <a:ext cx="2217477" cy="15235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Фото\IMG_141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8563">
            <a:off x="508434" y="2695663"/>
            <a:ext cx="3399547" cy="20268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176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100" b="1" dirty="0" smtClean="0"/>
              <a:t>Новые направления курсовой подготовки </a:t>
            </a:r>
            <a:br>
              <a:rPr lang="ru-RU" sz="3100" b="1" dirty="0" smtClean="0"/>
            </a:br>
            <a:r>
              <a:rPr lang="ru-RU" sz="3100" b="1" dirty="0" smtClean="0"/>
              <a:t>в 2016-2018 годах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84030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1.Курсы повышения квалификации по вопросу «Методология и технология реализации ФГОС обучающихся с ОВЗ в условиях образовательной организации»</a:t>
            </a: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2.Курсы профессиональной переподготовки по программе «Обучение и воспитание детей с тяжелыми и множественными нарушениями развития»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3.Краткосрочные курсы в режиме творческой лаборатории по проблеме «Проектирование разделов АООП обучающихся с умственной отсталостью (рабочие программы, СИПР)»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4.Краткосрочные курсы в режиме творческой лаборатории по проблеме «Коррекционно-педагогическая работа для обучающихся с ЗПР в образовательной организации»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5.Краткосрочные курсы в режиме творческой лаборатории по проблеме «Коррекционно-педагогическая работа для обучающихся с  нарушениями зрения»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979613" y="404813"/>
            <a:ext cx="6189662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</a:rPr>
              <a:t>Подготовка специалистов сопровождения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9007204"/>
              </p:ext>
            </p:extLst>
          </p:nvPr>
        </p:nvGraphicFramePr>
        <p:xfrm>
          <a:off x="428596" y="332529"/>
          <a:ext cx="8285193" cy="5935337"/>
        </p:xfrm>
        <a:graphic>
          <a:graphicData uri="http://schemas.openxmlformats.org/drawingml/2006/table">
            <a:tbl>
              <a:tblPr/>
              <a:tblGrid>
                <a:gridCol w="552448"/>
                <a:gridCol w="4688956"/>
                <a:gridCol w="849217"/>
                <a:gridCol w="2194572"/>
              </a:tblGrid>
              <a:tr h="60339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№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Наименование программы обучения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часов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Кол-во специалистов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(за последние 10 лет)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Calibri" pitchFamily="32" charset="0"/>
                        </a:rPr>
                        <a:t> 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86912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«Психология и педагогика инклюзивного образования», квалификация: педагог инклюзивного образования,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тьютор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Calibri" pitchFamily="32" charset="0"/>
                      </a:endParaRP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1010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71 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81625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«Логопедия», квалификация: учитель-логопед дошкольных и школьных образовательных учреждений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1034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157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05705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«Олигофренопедагогика», квалификация: учитель-дефектолог (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олигофренопедагог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) дошкольных и школьных образовательных учреждений 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1100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235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2508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4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«Педагогические технологии профилактики и коррекции школьной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дезадаптации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» (коррекционная педагогика в начальном образовании)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504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39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  <a:tr h="12508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5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«Обучение и воспитание детей с тяжёлыми и множественными нарушениями развития» - направление «Дефектология»</a:t>
                      </a:r>
                    </a:p>
                  </a:txBody>
                  <a:tcPr marL="69840" marR="69840" marT="6966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250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Calibri" pitchFamily="32" charset="0"/>
                        </a:rPr>
                        <a:t>25</a:t>
                      </a:r>
                    </a:p>
                  </a:txBody>
                  <a:tcPr marL="69840" marR="69840" marT="67120" marB="46800" horzOverflow="overflow">
                    <a:lnL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27088" y="468313"/>
            <a:ext cx="74977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66950" y="981075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Январь-декабрь</a:t>
            </a:r>
            <a:endParaRPr lang="ru-RU" sz="15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sz="3200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5" y="1697038"/>
            <a:ext cx="573088" cy="86201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785795"/>
            <a:ext cx="5183188" cy="90330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Ежемесячные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вопросам  реализации инклюзивного образования для детей-инвалидов (инвалидов) и детей с ОВЗ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95738" y="2285992"/>
            <a:ext cx="4822825" cy="1465271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Семинар-совещание для руководителей образовательных организаций «Вопросы внедрения  ФГОС  обучающихся с ОВЗ: трудности перехода»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14744" y="4572008"/>
            <a:ext cx="5110163" cy="157163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межрегиональные педагогические чтения «Социализация и реабилитация детей-сирот»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195513" y="3065463"/>
            <a:ext cx="430212" cy="158750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1979613" y="4005263"/>
            <a:ext cx="331787" cy="227012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55875" y="2492375"/>
            <a:ext cx="1293813" cy="1077913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апрель</a:t>
            </a: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195513" y="4005263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март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46188" y="88423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827088" y="468313"/>
            <a:ext cx="749776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lnSpc>
                <a:spcPct val="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 Мероприятия</a:t>
            </a:r>
          </a:p>
        </p:txBody>
      </p:sp>
      <p:sp>
        <p:nvSpPr>
          <p:cNvPr id="25604" name="Oval 3"/>
          <p:cNvSpPr>
            <a:spLocks noChangeArrowheads="1"/>
          </p:cNvSpPr>
          <p:nvPr/>
        </p:nvSpPr>
        <p:spPr bwMode="auto">
          <a:xfrm>
            <a:off x="900113" y="2565400"/>
            <a:ext cx="1365250" cy="1581150"/>
          </a:xfrm>
          <a:prstGeom prst="ellipse">
            <a:avLst/>
          </a:prstGeom>
          <a:gradFill rotWithShape="0">
            <a:gsLst>
              <a:gs pos="0">
                <a:srgbClr val="3A7CCB"/>
              </a:gs>
              <a:gs pos="100000">
                <a:srgbClr val="2C5D98"/>
              </a:gs>
            </a:gsLst>
            <a:lin ang="5400000" scaled="1"/>
          </a:gradFill>
          <a:ln w="9360" cap="sq">
            <a:solidFill>
              <a:srgbClr val="4A7EBB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266950" y="981075"/>
            <a:ext cx="1293813" cy="1076325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b="1" dirty="0" smtClean="0">
                <a:solidFill>
                  <a:srgbClr val="FFFFFF"/>
                </a:solidFill>
                <a:latin typeface="Calibri" pitchFamily="34" charset="0"/>
              </a:rPr>
              <a:t>октябрь</a:t>
            </a:r>
            <a:endParaRPr lang="ru-RU" sz="15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900113" y="2781300"/>
            <a:ext cx="1292225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sz="3200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714750" y="32861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11152,2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14750" y="5000625"/>
            <a:ext cx="2282825" cy="69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2802,3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 тыс. рублей</a:t>
            </a: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flipV="1">
            <a:off x="1692275" y="1697038"/>
            <a:ext cx="573088" cy="862012"/>
          </a:xfrm>
          <a:custGeom>
            <a:avLst/>
            <a:gdLst>
              <a:gd name="T0" fmla="*/ 0 w 21600"/>
              <a:gd name="T1" fmla="*/ 0 h 21600"/>
              <a:gd name="T2" fmla="*/ 403419089 w 21600"/>
              <a:gd name="T3" fmla="*/ 137287954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35375" y="785794"/>
            <a:ext cx="5183188" cy="1203045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Семинар-совещание для специалистов, курирующих инклюзивное образование «Реализация права на образование особого ребёнка – юридические вопросы и аспекты»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995738" y="2636912"/>
            <a:ext cx="4822825" cy="1296144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Научно-практическая конференция «Инклюзивное образование: стратегии командного сотрудничества в реализации инклюзивной практики»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714744" y="4572008"/>
            <a:ext cx="5110163" cy="1571636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4F81BD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Региональный конкурс «Лучшая инклюзивная образовательная организация»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 flipV="1">
            <a:off x="2195513" y="3065463"/>
            <a:ext cx="430212" cy="158750"/>
          </a:xfrm>
          <a:custGeom>
            <a:avLst/>
            <a:gdLst>
              <a:gd name="T0" fmla="*/ 0 w 21600"/>
              <a:gd name="T1" fmla="*/ 0 h 21600"/>
              <a:gd name="T2" fmla="*/ 170663268 w 21600"/>
              <a:gd name="T3" fmla="*/ 8574991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1979613" y="4005263"/>
            <a:ext cx="331787" cy="227012"/>
          </a:xfrm>
          <a:custGeom>
            <a:avLst/>
            <a:gdLst>
              <a:gd name="T0" fmla="*/ 0 w 21600"/>
              <a:gd name="T1" fmla="*/ 0 h 21600"/>
              <a:gd name="T2" fmla="*/ 78283561 w 21600"/>
              <a:gd name="T3" fmla="*/ 25074884 h 216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 cap="flat">
            <a:solidFill>
              <a:srgbClr val="056B18"/>
            </a:solidFill>
            <a:round/>
            <a:headEnd/>
            <a:tailEnd type="arrow" w="med" len="med"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2555875" y="2492375"/>
            <a:ext cx="1293813" cy="1077913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ноябрь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2195513" y="4005263"/>
            <a:ext cx="1293812" cy="1077912"/>
          </a:xfrm>
          <a:prstGeom prst="ellipse">
            <a:avLst/>
          </a:prstGeom>
          <a:gradFill rotWithShape="0">
            <a:gsLst>
              <a:gs pos="0">
                <a:srgbClr val="006600"/>
              </a:gs>
              <a:gs pos="100000">
                <a:srgbClr val="769535"/>
              </a:gs>
            </a:gsLst>
            <a:lin ang="5400000" scaled="1"/>
          </a:gradFill>
          <a:ln w="9360" cap="sq">
            <a:solidFill>
              <a:srgbClr val="98B855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3600" tIns="45000" rIns="90000" bIns="450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апрель-май</a:t>
            </a:r>
            <a:endParaRPr lang="ru-RU" b="1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4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0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4" grpId="0" animBg="1"/>
      <p:bldP spid="1332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1285875" y="357188"/>
            <a:ext cx="5499100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3366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68313" y="1071546"/>
            <a:ext cx="8205787" cy="550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marL="212725" indent="449263" algn="just" eaLnBrk="1" hangingPunct="1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marL="212725" indent="449263" algn="just" eaLnBrk="1" hangingPunct="1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marL="212725" indent="449263" algn="just" eaLnBrk="1" hangingPunct="1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Работа сайтов ИРО Кировской области и образовательных организаций.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Журнал </a:t>
            </a:r>
            <a:r>
              <a:rPr lang="ru-RU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Образование в Кировской области</a:t>
            </a:r>
            <a:r>
              <a:rPr lang="ru-RU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»,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 с 2015 по 2017 годы в 5 выпусках представлен опыт работы   образовательных организаций для обучающихся с ОВЗ, посвященный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вопросам реализации инклюзивного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образования, в том числе в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журнале «Образование в Кировской области» № 2, 2017 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есть аналитическая статья «Подготовка образовательных организаций к реализации инклюзивного образования в Кировской области».</a:t>
            </a:r>
          </a:p>
          <a:p>
            <a:pPr marL="212725" indent="449263" algn="just" eaLnBrk="1" hangingPunct="1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Учебно-методическое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пособие «Теоретические и практические аспекты развития инклюзивного образования», рекомендованный для издания УМО вузов РФ, Киров, ООО «Издательство «Радуга-ПРЕСС», 2015. Под научной редакцией Т.В.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Машаровой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С.В. Алёхиной, И.А.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«Содержание организации коррекционной работы в образовательном учреждении»: учебно-методическое пособие/ под редакцией И.А.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-  Киров: Радуга-Пресс, 2014. 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Дневник психолого-педагогического сопровождения: сборник методических материалов / под редакцией И.А. </a:t>
            </a:r>
            <a:r>
              <a:rPr lang="ru-RU" sz="16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- Киров: ООО «Типография «Старая Вятка»,  2016.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Разработаны рабочие тетради для слушателей курсов повышения квалификации «Методология и технология реализации ФГОС обучающихся с ОВЗ в условиях образовательной организации».</a:t>
            </a:r>
          </a:p>
          <a:p>
            <a:pPr marL="212725" indent="449263" algn="just">
              <a:buFont typeface="Symbol" pitchFamily="18" charset="2"/>
              <a:buChar char="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 algn="just" eaLnBrk="1" hangingPunct="1"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Calibri" pitchFamily="34" charset="0"/>
            </a:endParaRPr>
          </a:p>
          <a:p>
            <a:pPr marL="212725" indent="449263" algn="just" eaLnBrk="1" hangingPunct="1">
              <a:buClrTx/>
              <a:buFontTx/>
              <a:buNone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835150" y="333375"/>
            <a:ext cx="6478588" cy="5238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Сборник научно-методических материалов «Инновации как важный фактор развивающей среды образовательных организаций» , под. ред. Н.В. Поликашевой, И.А.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Крестининой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Л.М. Проценко, М., изд-во «Спутник», 2017, куда вошли статьи из опыта работы 17 образовательных организаций для обучающихся с ОВЗ Кировской области.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Программа коррекционной работы как часть основной образовательной программы основного общего образования: методические рекомендации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под общей  ред. М.А. Салтыковой, - Киров: ООО «Типография «Старая Вятка»,  2017.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разработать технологическую карту непосредственной образовательной  деятельности в условиях инклюзивного образования: методические рекомендации (с электронным приложением)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коллектив авторов; авт. – сост. и науч. редактор Ю.А. Пенкина;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Киров: ООО «Типография «Старая Вятка»,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2017.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Комплексные итоговые контрольные работы для обучающихся с интеллектуальными нарушениями: 1-4 классы: методические рекомендации по организации и проведению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коллектив авторов; авт. – сост.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науч. редактор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И.А. Крестинина. – Киров: 2016. 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Сборник материалов «Нормативно-правовое обеспечение введения ФГОС ОВЗ» 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коллектив авторов; авт. – сост. 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редактор  Л.А. Коротышева.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Сборник материалов «Нормативно-правовое обеспечение государственной поддержки детей-сирот и детей, оставшихся без попечения родителей, в Кировской области» Авт.-сост. М.А.Салтыкова,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Ю.А.Клестова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13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700" b="1" dirty="0" smtClean="0">
                <a:solidFill>
                  <a:srgbClr val="000000"/>
                </a:solidFill>
              </a:rPr>
              <a:t>Информационное обеспечение реализации ФГОС образования обучающихся с ОВЗ</a:t>
            </a:r>
            <a:br>
              <a:rPr lang="ru-RU" sz="2700" b="1" dirty="0" smtClean="0">
                <a:solidFill>
                  <a:srgbClr val="000000"/>
                </a:solidFill>
              </a:rPr>
            </a:br>
            <a:r>
              <a:rPr lang="ru-RU" sz="2700" b="1" dirty="0" smtClean="0">
                <a:solidFill>
                  <a:srgbClr val="000000"/>
                </a:solidFill>
              </a:rPr>
              <a:t>(готовится к выпуску)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Содержание коррекционной работы в начальной школе (на примере обучения математике детей с ЗПР ОС «ПНШ»): методические рекомендации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И.А. Крестинина, С.А. Смирнова.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разработке разделов АООП (с электронным приложением)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коллектив авторов; авт.-сост. и науч. редактор М.А. Салтыкова.</a:t>
            </a:r>
          </a:p>
          <a:p>
            <a:pPr marL="212725" indent="449263" algn="just">
              <a:spcBef>
                <a:spcPts val="400"/>
              </a:spcBef>
              <a:buFont typeface="Times New Roman" pitchFamily="18" charset="0"/>
              <a:buChar char="•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12725" indent="449263">
              <a:spcBef>
                <a:spcPts val="400"/>
              </a:spcBef>
              <a:buFontTx/>
              <a:buChar char="-"/>
              <a:tabLst>
                <a:tab pos="212725" algn="l"/>
                <a:tab pos="660400" algn="l"/>
                <a:tab pos="1109663" algn="l"/>
                <a:tab pos="1558925" algn="l"/>
                <a:tab pos="2008188" algn="l"/>
                <a:tab pos="2457450" algn="l"/>
                <a:tab pos="2906713" algn="l"/>
                <a:tab pos="3355975" algn="l"/>
                <a:tab pos="3805238" algn="l"/>
                <a:tab pos="4254500" algn="l"/>
                <a:tab pos="4703763" algn="l"/>
                <a:tab pos="5153025" algn="l"/>
                <a:tab pos="5602288" algn="l"/>
                <a:tab pos="6051550" algn="l"/>
                <a:tab pos="6500813" algn="l"/>
                <a:tab pos="6950075" algn="l"/>
                <a:tab pos="7399338" algn="l"/>
                <a:tab pos="7848600" algn="l"/>
                <a:tab pos="8297863" algn="l"/>
                <a:tab pos="8747125" algn="l"/>
                <a:tab pos="9196388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07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практической реализации региональной системы научно-методического сопровождения введения ФГОС ОВЗ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0" y="1428736"/>
            <a:ext cx="8606760" cy="540399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Происходит активное обсуждение различных вопросов введения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ФГОС НОО обучающихся с ОВЗ и ФГОС образования обучающихся с интеллектуальными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нарушениями среди педагогов и родителей обучающихся, что положительно влияет на развитие инклюзивной практики в системе образования.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Разработаны дополнительные профессиональные программы переподготовки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повышения квалификации педагогов, работающих с детьми с ОВЗ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Обеспечена консультационная методическая поддержка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вопросам введения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реализации инклюзивного образования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 с ОВЗ.</a:t>
            </a:r>
          </a:p>
          <a:p>
            <a:pPr algn="just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3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altLang="ru-RU" sz="2400" b="1" dirty="0" smtClean="0">
                <a:latin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1428736"/>
            <a:ext cx="8169275" cy="51435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altLang="ru-RU" sz="2200" dirty="0" smtClean="0">
                <a:latin typeface="Times New Roman" pitchFamily="18" charset="0"/>
              </a:rPr>
              <a:t>      3.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</a:t>
            </a:r>
            <a:r>
              <a:rPr lang="ru-RU" altLang="ru-RU" sz="2200" b="1" dirty="0" smtClean="0">
                <a:latin typeface="Times New Roman" pitchFamily="18" charset="0"/>
              </a:rPr>
              <a:t>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</a:t>
            </a:r>
            <a:r>
              <a:rPr lang="ru-RU" altLang="ru-RU" sz="2200" dirty="0" smtClean="0">
                <a:latin typeface="Times New Roman" pitchFamily="18" charset="0"/>
              </a:rPr>
              <a:t>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  <a:p>
            <a:pPr eaLnBrk="1" hangingPunct="1">
              <a:lnSpc>
                <a:spcPct val="80000"/>
              </a:lnSpc>
            </a:pPr>
            <a:endParaRPr lang="ru-RU" altLang="ru-RU" sz="2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14313"/>
            <a:ext cx="7685087" cy="1343025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latin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857375"/>
            <a:ext cx="8201025" cy="46116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4.Образование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itchFamily="18" charset="0"/>
              </a:rPr>
              <a:t>12.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обеспечивает подготовку педагогических работников, владеющих специальными педагогическими подходами и методами обучения и воспитания  обучающихся с ограниченными возможностями здоровья, и содействует привлечению  таких работников в организации, осуществляющие образовательную деятельность</a:t>
            </a:r>
            <a:r>
              <a:rPr lang="ru-RU" altLang="ru-RU" sz="2000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6" charset="0"/>
                <a:cs typeface="Times New Roman" pitchFamily="16" charset="0"/>
              </a:rPr>
              <a:t>Приказ </a:t>
            </a:r>
            <a:r>
              <a:rPr lang="ru-RU" sz="2400" b="1" dirty="0" err="1" smtClean="0">
                <a:latin typeface="Times New Roman" pitchFamily="16" charset="0"/>
                <a:cs typeface="Times New Roman" pitchFamily="16" charset="0"/>
              </a:rPr>
              <a:t>Минобрнауки</a:t>
            </a:r>
            <a:r>
              <a:rPr lang="ru-RU" sz="2400" b="1" dirty="0" smtClean="0">
                <a:latin typeface="Times New Roman" pitchFamily="16" charset="0"/>
                <a:cs typeface="Times New Roman" pitchFamily="16" charset="0"/>
              </a:rPr>
              <a:t> России от 30.08.2013  № 1015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14776"/>
          </a:xfrm>
        </p:spPr>
        <p:txBody>
          <a:bodyPr>
            <a:normAutofit fontScale="92500" lnSpcReduction="20000"/>
          </a:bodyPr>
          <a:lstStyle/>
          <a:p>
            <a:pPr marL="339725" indent="-339725" algn="just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III.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Особенности организации образовательной деятельности для лиц с   ограниченными возможностями здоровья</a:t>
            </a:r>
          </a:p>
          <a:p>
            <a:pPr marL="339725" indent="-339725" algn="just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Содержание общего образования и  условия  организации   обучения учащихся   с   ограниченными   возможностями   здоровья      определяются адаптированной образовательной  программой,  а  для  инвалидов также в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соответствии с индивидуальной программой реабилитации или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абилитации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инвалида </a:t>
            </a:r>
            <a:endParaRPr lang="ru-RU" sz="28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50938" y="357167"/>
            <a:ext cx="7793037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30.08.2013 № 1015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85813" y="1214422"/>
            <a:ext cx="8169275" cy="521497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9725" indent="-339725" algn="just"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SzPct val="6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    </a:t>
            </a:r>
            <a:r>
              <a:rPr lang="ru-RU" sz="2500" dirty="0" smtClean="0">
                <a:solidFill>
                  <a:srgbClr val="000000"/>
                </a:solidFill>
              </a:rPr>
              <a:t>24. </a:t>
            </a:r>
            <a:r>
              <a:rPr lang="ru-RU" sz="25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Для получения без дискриминации качественного образования лицами с ограниченными возможностями здоровья, создаются:</a:t>
            </a:r>
            <a:endParaRPr lang="ru-RU" sz="25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342900" indent="-339725" algn="just">
              <a:lnSpc>
                <a:spcPct val="8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	</a:t>
            </a:r>
            <a:r>
              <a:rPr lang="ru-RU" sz="25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необходимые </a:t>
            </a: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условия для коррекции нарушений развития  и   социальной 	адаптации, оказания ранней коррекционной помощи  на  основе   специальных педагогических подходов и  наиболее  подходящих  для  этих  лиц   языков, методов и способов общения;</a:t>
            </a:r>
          </a:p>
          <a:p>
            <a:pPr marL="339725" indent="-339725" algn="just"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условия, в максимальной степени способствующие получению образования определенного уровня и определенной направленности, а также   социальному</a:t>
            </a:r>
          </a:p>
          <a:p>
            <a:pPr marL="342900" indent="-339725" algn="just">
              <a:lnSpc>
                <a:spcPct val="80000"/>
              </a:lnSpc>
              <a:spcBef>
                <a:spcPts val="500"/>
              </a:spcBef>
              <a:buClrTx/>
              <a:buSzPct val="60000"/>
              <a:buFontTx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	развитию этих лиц, в  том  числе  посредством  организации   </a:t>
            </a:r>
            <a:r>
              <a:rPr lang="ru-RU" sz="25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инклюзивного</a:t>
            </a:r>
            <a:r>
              <a:rPr lang="ru-RU" sz="25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образования лиц с ограниченными возможностями здоровья.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6" charset="0"/>
                <a:cs typeface="Times New Roman" pitchFamily="16" charset="0"/>
              </a:rPr>
              <a:t>Приказ Министерства образования и науки РФ</a:t>
            </a:r>
            <a:br>
              <a:rPr lang="ru-RU" sz="2600" b="1" dirty="0" smtClean="0">
                <a:latin typeface="Times New Roman" pitchFamily="16" charset="0"/>
                <a:cs typeface="Times New Roman" pitchFamily="16" charset="0"/>
              </a:rPr>
            </a:br>
            <a:r>
              <a:rPr lang="ru-RU" sz="2600" b="1" dirty="0" smtClean="0">
                <a:latin typeface="Times New Roman" pitchFamily="16" charset="0"/>
                <a:cs typeface="Times New Roman" pitchFamily="16" charset="0"/>
              </a:rPr>
              <a:t>  от 20.09.2013 № 1082 "Об утверждении Положения о </a:t>
            </a:r>
            <a:r>
              <a:rPr lang="ru-RU" sz="2600" b="1" dirty="0" err="1" smtClean="0">
                <a:latin typeface="Times New Roman" pitchFamily="16" charset="0"/>
                <a:cs typeface="Times New Roman" pitchFamily="16" charset="0"/>
              </a:rPr>
              <a:t>психолого-медико-педагогической</a:t>
            </a:r>
            <a:r>
              <a:rPr lang="ru-RU" sz="2600" b="1" dirty="0" smtClean="0">
                <a:latin typeface="Times New Roman" pitchFamily="16" charset="0"/>
                <a:cs typeface="Times New Roman" pitchFamily="16" charset="0"/>
              </a:rPr>
              <a:t> комиссии"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/>
          </a:bodyPr>
          <a:lstStyle/>
          <a:p>
            <a:pPr algn="just">
              <a:buFont typeface="Times New Roman" pitchFamily="16" charset="0"/>
              <a:buNone/>
            </a:pPr>
            <a:r>
              <a:rPr lang="ru-RU" sz="2800" dirty="0" smtClean="0">
                <a:latin typeface="Times New Roman" pitchFamily="16" charset="0"/>
                <a:cs typeface="Times New Roman" pitchFamily="16" charset="0"/>
              </a:rPr>
              <a:t>Направления деятельности ПМПК:</a:t>
            </a:r>
          </a:p>
          <a:p>
            <a:pPr algn="just"/>
            <a:r>
              <a:rPr lang="ru-RU" sz="2800" dirty="0" smtClean="0">
                <a:latin typeface="Times New Roman" pitchFamily="16" charset="0"/>
                <a:cs typeface="Times New Roman" pitchFamily="16" charset="0"/>
              </a:rPr>
              <a:t>проведение обследования детей в возрасте от 0 до 18 лет в целях своевременного выявления особенностей в физическом и (или) психическом развитии и (или) отклонений в поведении детей;</a:t>
            </a:r>
          </a:p>
          <a:p>
            <a:pPr algn="just"/>
            <a:r>
              <a:rPr lang="ru-RU" sz="2800" dirty="0" smtClean="0">
                <a:latin typeface="Times New Roman" pitchFamily="16" charset="0"/>
                <a:cs typeface="Times New Roman" pitchFamily="16" charset="0"/>
              </a:rPr>
              <a:t>подготовка по результатам обследования рекомендаций по оказанию детям </a:t>
            </a:r>
            <a:r>
              <a:rPr lang="ru-RU" sz="2800" dirty="0" err="1" smtClean="0">
                <a:latin typeface="Times New Roman" pitchFamily="16" charset="0"/>
                <a:cs typeface="Times New Roman" pitchFamily="16" charset="0"/>
              </a:rPr>
              <a:t>психолого-медико-педагогической</a:t>
            </a:r>
            <a:r>
              <a:rPr lang="ru-RU" sz="2800" dirty="0" smtClean="0">
                <a:latin typeface="Times New Roman" pitchFamily="16" charset="0"/>
                <a:cs typeface="Times New Roman" pitchFamily="16" charset="0"/>
              </a:rPr>
              <a:t> помощи и организации их обучения и воспитания;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4154</Words>
  <Application>Microsoft Office PowerPoint</Application>
  <PresentationFormat>Экран (4:3)</PresentationFormat>
  <Paragraphs>524</Paragraphs>
  <Slides>49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Подготовка образовательных организаций к включению в инклюзивный процесс</vt:lpstr>
      <vt:lpstr>Федеральный закон от 29.12.2012 № 273-ФЗ  «Об образовании в Российской Федерации»  (редакция от 29.12.2017)  </vt:lpstr>
      <vt:lpstr>Слайд 3</vt:lpstr>
      <vt:lpstr>Статья 79. Организация получения образования обучающимися с ограниченными возможностями здоровья</vt:lpstr>
      <vt:lpstr>Статья 79. Организация получения образования обучающимися с ограниченными возможностями здоровья</vt:lpstr>
      <vt:lpstr>Статья 79. Организация получения образования обучающимися с ограниченными возможностями здоровья</vt:lpstr>
      <vt:lpstr>Приказ Минобрнауки России от 30.08.2013  № 1015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</vt:lpstr>
      <vt:lpstr>Слайд 8</vt:lpstr>
      <vt:lpstr>Приказ Министерства образования и науки РФ   от 20.09.2013 № 1082 "Об утверждении Положения о психолого-медико-педагогической комиссии"</vt:lpstr>
      <vt:lpstr>Направления деятельности ПМПК</vt:lpstr>
      <vt:lpstr>ФГОС</vt:lpstr>
      <vt:lpstr>Слайд 12</vt:lpstr>
      <vt:lpstr>Слайд 13</vt:lpstr>
      <vt:lpstr>Письмо Минобрнауки России от 16.02.2015 № ВК-333/07 «Об организации работы по введению ФГОС образования обучающихся с ОВЗ»</vt:lpstr>
      <vt:lpstr>Утверждение  планов действий по обеспечению введения ФГОС обучающихся с ОВЗ</vt:lpstr>
      <vt:lpstr>Слайд 16</vt:lpstr>
      <vt:lpstr> Письмо Минобрнауки России от 20.02.2017 № 07-818  «О направлении методических рекомендаций по вопросам организации образования в рамках внедрения ФГОС ОВЗ»</vt:lpstr>
      <vt:lpstr>Письма Минобрнауки России 2018 года</vt:lpstr>
      <vt:lpstr>Слайд 19</vt:lpstr>
      <vt:lpstr>Организационное обеспечение включает</vt:lpstr>
      <vt:lpstr>        Комплекс исследований, осуществляемых с 2013 года по запросу Министерства образования Кировской области: 1.Ежегодный мониторинг готовности общеобразовательных организаций к введению ФГОС ОВЗ и реализации ФГОС ОВЗ. 2.Мониторинг обеспеченности учебниками обучающихся с ОВЗ. 3.Мониторинг  количества детей с ОВЗ в Кировской области. 4. Мониторинг  количества детей с инвалидностью в области. 5. Мониторинг обеспеченности  ОО для работы с детьми с ОВЗ специалистами (логопед, психолог, дефектолог, тьютор). 6. Мониторинг условий для реализации инклюзивных практик в образовательных организациях в соответствии с потребностями образовательной среды. Осуществляется на основании заключений о готовности учреждений к реализации инклюзивного образования в соответствии с паспортами образовательной среды. 7. Мониторинг ресурсного обеспечения инклюзивного обр-я.  8.Мониторинг обеспеченности ОО пед.кадрами (пед.образование, дефектологическое образование, категория, стаж).                                                                                                                                                                                                        </vt:lpstr>
      <vt:lpstr>Мониторинги 2016-2017 учебного года</vt:lpstr>
      <vt:lpstr>Материалы мониторингов включали следующие направления деятельности ОО в условиях инклюзивного образования: </vt:lpstr>
      <vt:lpstr>Некоторые результаты проведенных мониторингов</vt:lpstr>
      <vt:lpstr>Использование в практике работы материалов мониторингов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Мониторинг дети с ОВЗ и инвалидностью  (сводная таблица по области 2016 г.)</vt:lpstr>
      <vt:lpstr>Слайд 36</vt:lpstr>
      <vt:lpstr>  ТРЕБОВАНИЯ К УРОВНЮ ПРОФЕССИОНАЛЬНОЙ КОМПЕТЕНТНОСТИ ПЕДАГОГА, РАБОТАЮЩЕГО С ДЕТЬМИ С ОВЗ   </vt:lpstr>
      <vt:lpstr>  СОДЕРЖАТЕЛЬНЫЕ ТРЕБОВАНИЯ К УРОВНЮ ПРОФЕССИОНАЛЬНОЙ КОМПЕТЕНТНОСТИ ПЕДАГОГА, РАБОТАЮЩЕГО С ДЕТЬМИ С ОВЗ   (аспекты повышения квалификации)  </vt:lpstr>
      <vt:lpstr>- повышение квалификации руководящих и педагогических работников ОО  в вопросах реализации ФГОС ОВЗ;  -  подготовка  учебно-методических пособий по введению ФГОС;      - научно-методическое сопровождение деятельности ресурсных центров по развитию инклюзивного образования, организованных на базе государственных бюджетных образовательных организаций для обучающихся с ОВЗ, к функциям которых относится оказание методической и консультативной помощи муниципальным ОО в разработке адаптированных основных образовательных программ в соответствии с ФГОС ОВЗ.    </vt:lpstr>
      <vt:lpstr>ФОРМЫ НАУЧНО-МЕТОДИЧЕСКОГО СОПРОВОЖДЕНИЯ</vt:lpstr>
      <vt:lpstr> Новые направления курсовой подготовки  в 2016-2018 годах </vt:lpstr>
      <vt:lpstr>Слайд 42</vt:lpstr>
      <vt:lpstr>Слайд 43</vt:lpstr>
      <vt:lpstr>Слайд 44</vt:lpstr>
      <vt:lpstr>Слайд 45</vt:lpstr>
      <vt:lpstr>Информационное обеспечение реализации ФГОС образования обучающихся с ОВЗ</vt:lpstr>
      <vt:lpstr>Информационное обеспечение реализации ФГОС образования обучающихся с ОВЗ (готовится к выпуску)</vt:lpstr>
      <vt:lpstr>Результаты практической реализации региональной системы научно-методического сопровождения введения ФГОС ОВЗ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Коропет1</cp:lastModifiedBy>
  <cp:revision>89</cp:revision>
  <dcterms:created xsi:type="dcterms:W3CDTF">2018-03-04T11:51:22Z</dcterms:created>
  <dcterms:modified xsi:type="dcterms:W3CDTF">2018-03-06T12:41:19Z</dcterms:modified>
</cp:coreProperties>
</file>