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7" r:id="rId2"/>
    <p:sldId id="259" r:id="rId3"/>
    <p:sldId id="279" r:id="rId4"/>
    <p:sldId id="282" r:id="rId5"/>
    <p:sldId id="272" r:id="rId6"/>
    <p:sldId id="281" r:id="rId7"/>
    <p:sldId id="273" r:id="rId8"/>
    <p:sldId id="283" r:id="rId9"/>
    <p:sldId id="284" r:id="rId10"/>
    <p:sldId id="285" r:id="rId11"/>
    <p:sldId id="286" r:id="rId12"/>
    <p:sldId id="287" r:id="rId13"/>
    <p:sldId id="276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3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yabtsev Andrey" initials="RA" lastIdx="2" clrIdx="0">
    <p:extLst>
      <p:ext uri="{19B8F6BF-5375-455C-9EA6-DF929625EA0E}">
        <p15:presenceInfo xmlns:p15="http://schemas.microsoft.com/office/powerpoint/2012/main" userId="Ryabtsev Andrey" providerId="None"/>
      </p:ext>
    </p:extLst>
  </p:cmAuthor>
  <p:cmAuthor id="2" name="Valentina Kulbitskay" initials="VK" lastIdx="3" clrIdx="1">
    <p:extLst>
      <p:ext uri="{19B8F6BF-5375-455C-9EA6-DF929625EA0E}">
        <p15:presenceInfo xmlns:p15="http://schemas.microsoft.com/office/powerpoint/2012/main" userId="S-1-5-21-290181428-804061093-2699580258-27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740"/>
    <a:srgbClr val="45B7FE"/>
    <a:srgbClr val="FE822E"/>
    <a:srgbClr val="FE7310"/>
    <a:srgbClr val="FE6502"/>
    <a:srgbClr val="33579E"/>
    <a:srgbClr val="FF3300"/>
    <a:srgbClr val="22AA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598" autoAdjust="0"/>
  </p:normalViewPr>
  <p:slideViewPr>
    <p:cSldViewPr snapToGrid="0" showGuides="1">
      <p:cViewPr varScale="1">
        <p:scale>
          <a:sx n="127" d="100"/>
          <a:sy n="127" d="100"/>
        </p:scale>
        <p:origin x="288" y="114"/>
      </p:cViewPr>
      <p:guideLst>
        <p:guide orient="horz" pos="2183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E88E6-CF0C-45D7-9171-9961EC8ABAF7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228BA-CD25-4DD4-8D07-F9ED5228B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190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98CBC-5E21-4DA4-8C38-F81006AE89A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449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28BA-CD25-4DD4-8D07-F9ED5228B69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637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0DE9-5162-4ACB-A3F1-0E77DC45A7EB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D81A-E4E9-48FE-BC64-83761F278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353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0DE9-5162-4ACB-A3F1-0E77DC45A7EB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D81A-E4E9-48FE-BC64-83761F278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062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0DE9-5162-4ACB-A3F1-0E77DC45A7EB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D81A-E4E9-48FE-BC64-83761F278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552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0DE9-5162-4ACB-A3F1-0E77DC45A7EB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D81A-E4E9-48FE-BC64-83761F278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179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0DE9-5162-4ACB-A3F1-0E77DC45A7EB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D81A-E4E9-48FE-BC64-83761F278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987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0DE9-5162-4ACB-A3F1-0E77DC45A7EB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D81A-E4E9-48FE-BC64-83761F278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3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0DE9-5162-4ACB-A3F1-0E77DC45A7EB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D81A-E4E9-48FE-BC64-83761F278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201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0DE9-5162-4ACB-A3F1-0E77DC45A7EB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D81A-E4E9-48FE-BC64-83761F278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548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0DE9-5162-4ACB-A3F1-0E77DC45A7EB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D81A-E4E9-48FE-BC64-83761F278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09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0DE9-5162-4ACB-A3F1-0E77DC45A7EB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D81A-E4E9-48FE-BC64-83761F278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892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0DE9-5162-4ACB-A3F1-0E77DC45A7EB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D81A-E4E9-48FE-BC64-83761F278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6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30DE9-5162-4ACB-A3F1-0E77DC45A7EB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5D81A-E4E9-48FE-BC64-83761F278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90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351" y="4509790"/>
            <a:ext cx="4583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Семинар для педагогов</a:t>
            </a:r>
          </a:p>
          <a:p>
            <a:pPr algn="ctr"/>
            <a:endParaRPr lang="ru-RU" sz="24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00" y="1096500"/>
            <a:ext cx="3110920" cy="311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6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3794" y="927790"/>
            <a:ext cx="821494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a typeface="Verdana" panose="020B0604030504040204" pitchFamily="34" charset="0"/>
                <a:cs typeface="Verdana" panose="020B0604030504040204" pitchFamily="34" charset="0"/>
              </a:rPr>
              <a:t>Упражнение на развитие бокового зрения:</a:t>
            </a:r>
          </a:p>
          <a:p>
            <a:endParaRPr lang="ru-RU" b="1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 smtClean="0">
                <a:ea typeface="Verdana" panose="020B0604030504040204" pitchFamily="34" charset="0"/>
                <a:cs typeface="Verdana" panose="020B0604030504040204" pitchFamily="34" charset="0"/>
              </a:rPr>
              <a:t>1) </a:t>
            </a:r>
            <a:r>
              <a:rPr lang="ru-RU" dirty="0" smtClean="0">
                <a:ea typeface="Verdana" panose="020B0604030504040204" pitchFamily="34" charset="0"/>
                <a:cs typeface="Verdana" panose="020B0604030504040204" pitchFamily="34" charset="0"/>
              </a:rPr>
              <a:t>Нарисуйте </a:t>
            </a:r>
            <a:r>
              <a:rPr lang="ru-RU" dirty="0">
                <a:ea typeface="Verdana" panose="020B0604030504040204" pitchFamily="34" charset="0"/>
                <a:cs typeface="Verdana" panose="020B0604030504040204" pitchFamily="34" charset="0"/>
              </a:rPr>
              <a:t>на двух листах бумаги большие буквы или цифры яркого цвета и предложите ребенку игру</a:t>
            </a:r>
            <a:r>
              <a:rPr lang="ru-RU" dirty="0" smtClean="0"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ru-RU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 smtClean="0">
                <a:ea typeface="Verdana" panose="020B0604030504040204" pitchFamily="34" charset="0"/>
                <a:cs typeface="Verdana" panose="020B0604030504040204" pitchFamily="34" charset="0"/>
              </a:rPr>
              <a:t>2) </a:t>
            </a:r>
            <a:r>
              <a:rPr lang="ru-RU" dirty="0" smtClean="0">
                <a:ea typeface="Verdana" panose="020B0604030504040204" pitchFamily="34" charset="0"/>
                <a:cs typeface="Verdana" panose="020B0604030504040204" pitchFamily="34" charset="0"/>
              </a:rPr>
              <a:t>Расположите </a:t>
            </a:r>
            <a:r>
              <a:rPr lang="ru-RU" dirty="0">
                <a:ea typeface="Verdana" panose="020B0604030504040204" pitchFamily="34" charset="0"/>
                <a:cs typeface="Verdana" panose="020B0604030504040204" pitchFamily="34" charset="0"/>
              </a:rPr>
              <a:t>листы перед ребенком и попросите наблюдать за этими рисунками и концентрировать внимание на цифрах и буквах разных цветов, при этом постоянно увеличивайте угол обзора, отводя рисунки все больше в стороны</a:t>
            </a:r>
            <a:r>
              <a:rPr lang="ru-RU" dirty="0" smtClean="0"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ru-RU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 smtClean="0">
                <a:ea typeface="Verdana" panose="020B0604030504040204" pitchFamily="34" charset="0"/>
                <a:cs typeface="Verdana" panose="020B0604030504040204" pitchFamily="34" charset="0"/>
              </a:rPr>
              <a:t>3) </a:t>
            </a:r>
            <a:r>
              <a:rPr lang="ru-RU" dirty="0" smtClean="0">
                <a:ea typeface="Verdana" panose="020B0604030504040204" pitchFamily="34" charset="0"/>
                <a:cs typeface="Verdana" panose="020B0604030504040204" pitchFamily="34" charset="0"/>
              </a:rPr>
              <a:t>Можно </a:t>
            </a:r>
            <a:r>
              <a:rPr lang="ru-RU" dirty="0">
                <a:ea typeface="Verdana" panose="020B0604030504040204" pitchFamily="34" charset="0"/>
                <a:cs typeface="Verdana" panose="020B0604030504040204" pitchFamily="34" charset="0"/>
              </a:rPr>
              <a:t>попробовать посчитать количество объектов на рисунке определенного цвета. Таким образом вы специально фокусируете внимание ребенка на боковые </a:t>
            </a:r>
            <a:r>
              <a:rPr lang="ru-RU" dirty="0" smtClean="0">
                <a:ea typeface="Verdana" panose="020B0604030504040204" pitchFamily="34" charset="0"/>
                <a:cs typeface="Verdana" panose="020B0604030504040204" pitchFamily="34" charset="0"/>
              </a:rPr>
              <a:t>объекты.</a:t>
            </a:r>
          </a:p>
          <a:p>
            <a:endParaRPr lang="ru-RU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 smtClean="0">
                <a:ea typeface="Verdana" panose="020B0604030504040204" pitchFamily="34" charset="0"/>
                <a:cs typeface="Verdana" panose="020B0604030504040204" pitchFamily="34" charset="0"/>
              </a:rPr>
              <a:t>4) </a:t>
            </a:r>
            <a:r>
              <a:rPr lang="ru-RU" dirty="0" smtClean="0">
                <a:ea typeface="Verdana" panose="020B0604030504040204" pitchFamily="34" charset="0"/>
                <a:cs typeface="Verdana" panose="020B0604030504040204" pitchFamily="34" charset="0"/>
              </a:rPr>
              <a:t>По </a:t>
            </a:r>
            <a:r>
              <a:rPr lang="ru-RU" dirty="0">
                <a:ea typeface="Verdana" panose="020B0604030504040204" pitchFamily="34" charset="0"/>
                <a:cs typeface="Verdana" panose="020B0604030504040204" pitchFamily="34" charset="0"/>
              </a:rPr>
              <a:t>мере развития бокового зрения в играх такого рода можно использовать картинки и более мелких размеров.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2595" y="257378"/>
            <a:ext cx="8892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45B7F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Туннельное зрение</a:t>
            </a:r>
            <a:endParaRPr lang="ru-RU" sz="2800" b="1" dirty="0">
              <a:solidFill>
                <a:srgbClr val="45B7F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713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89"/>
          <a:stretch/>
        </p:blipFill>
        <p:spPr bwMode="auto">
          <a:xfrm>
            <a:off x="-17667" y="-174930"/>
            <a:ext cx="9153576" cy="518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49065" y="3852168"/>
            <a:ext cx="3674804" cy="64633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a typeface="Arial" panose="020B0604020202020204" pitchFamily="34" charset="0"/>
              </a:rPr>
              <a:t>Игры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44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2595" y="904077"/>
            <a:ext cx="82149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</a:t>
            </a:r>
            <a:r>
              <a:rPr lang="ru-RU" b="1" dirty="0" smtClean="0"/>
              <a:t>южетно-ролевые </a:t>
            </a:r>
            <a:r>
              <a:rPr lang="ru-RU" b="1" dirty="0"/>
              <a:t>игры</a:t>
            </a:r>
            <a:r>
              <a:rPr lang="ru-RU" dirty="0"/>
              <a:t>, в которых дети учатся правильному поведению на улице и правильному взаимоотношению друг с другом, получают знания безопасного поведения на транспорте. </a:t>
            </a:r>
            <a:endParaRPr lang="ru-RU" dirty="0" smtClean="0"/>
          </a:p>
          <a:p>
            <a:endParaRPr lang="ru-RU" dirty="0"/>
          </a:p>
          <a:p>
            <a:r>
              <a:rPr lang="ru-RU" b="1" dirty="0" smtClean="0"/>
              <a:t>Работа </a:t>
            </a:r>
            <a:r>
              <a:rPr lang="ru-RU" b="1" dirty="0"/>
              <a:t>на </a:t>
            </a:r>
            <a:r>
              <a:rPr lang="ru-RU" b="1" dirty="0" smtClean="0"/>
              <a:t>площадке </a:t>
            </a:r>
            <a:r>
              <a:rPr lang="ru-RU" dirty="0" smtClean="0"/>
              <a:t>с использованием </a:t>
            </a:r>
            <a:r>
              <a:rPr lang="ru-RU" dirty="0"/>
              <a:t>велосипедов, макетов автомобилей, светофоров, макета автобусной остановки с автобусом, моделируем в условиях безопасной среды, определенные дорожные ситуации с последующим их разбором и анализом, чего в реальной жизни сделать невозможно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/>
              <a:t>Практические занятия с детьми на улице </a:t>
            </a:r>
            <a:r>
              <a:rPr lang="ru-RU" dirty="0" smtClean="0"/>
              <a:t>служат </a:t>
            </a:r>
            <a:r>
              <a:rPr lang="ru-RU" dirty="0"/>
              <a:t>только для закрепления </a:t>
            </a:r>
            <a:r>
              <a:rPr lang="ru-RU" dirty="0" smtClean="0"/>
              <a:t>знаний.</a:t>
            </a:r>
          </a:p>
          <a:p>
            <a:r>
              <a:rPr lang="ru-RU" dirty="0" smtClean="0"/>
              <a:t>Именно </a:t>
            </a:r>
            <a:r>
              <a:rPr lang="ru-RU" dirty="0"/>
              <a:t>на площадке у ребенка развивается: координация, внимание, наблюдательность, реакция и т.д.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2595" y="257378"/>
            <a:ext cx="8892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45B7F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Игры</a:t>
            </a:r>
            <a:endParaRPr lang="ru-RU" sz="2800" b="1" dirty="0">
              <a:solidFill>
                <a:srgbClr val="45B7F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1530" y="4443876"/>
            <a:ext cx="4880733" cy="95956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05166" y="4508157"/>
            <a:ext cx="46734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ea typeface="Verdana" panose="020B0604030504040204" pitchFamily="34" charset="0"/>
              </a:rPr>
              <a:t>Дети не заучивают правила, а начинают их понимать (принимать), превращая в прочные </a:t>
            </a:r>
            <a:r>
              <a:rPr lang="ru-RU" dirty="0" smtClean="0">
                <a:ea typeface="Verdana" panose="020B0604030504040204" pitchFamily="34" charset="0"/>
              </a:rPr>
              <a:t>навыки!</a:t>
            </a:r>
            <a:endParaRPr lang="ru-RU" dirty="0"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457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156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70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6"/>
          <p:cNvSpPr txBox="1"/>
          <p:nvPr/>
        </p:nvSpPr>
        <p:spPr>
          <a:xfrm>
            <a:off x="251927" y="2234884"/>
            <a:ext cx="1234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4"/>
          <a:stretch/>
        </p:blipFill>
        <p:spPr>
          <a:xfrm>
            <a:off x="0" y="0"/>
            <a:ext cx="9144000" cy="503510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927" y="278717"/>
            <a:ext cx="7772400" cy="138499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a typeface="Arial" panose="020B0604020202020204" pitchFamily="34" charset="0"/>
              </a:rPr>
              <a:t>Детский дорожно-транспортный травматизм (ДДТТ) - основная причина детской смертности в государствах.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10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12595" y="257378"/>
            <a:ext cx="88925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>
                <a:solidFill>
                  <a:srgbClr val="45B7F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ru-RU" sz="2800" b="1" dirty="0" smtClean="0">
                <a:solidFill>
                  <a:srgbClr val="45B7F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сновные </a:t>
            </a:r>
            <a:r>
              <a:rPr lang="ru-RU" sz="2800" b="1" dirty="0">
                <a:solidFill>
                  <a:srgbClr val="45B7F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проблемные моменты в изучении и преподавании ПДД в образовательных учреждениях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12594" y="1777011"/>
            <a:ext cx="5439565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 smtClean="0">
                <a:cs typeface="Times" panose="02020603050405020304" pitchFamily="18" charset="0"/>
              </a:rPr>
              <a:t>Отсутствие </a:t>
            </a:r>
            <a:r>
              <a:rPr lang="ru-RU" dirty="0">
                <a:cs typeface="Times" panose="02020603050405020304" pitchFamily="18" charset="0"/>
              </a:rPr>
              <a:t>материально технической базы учреждений.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 smtClean="0">
                <a:cs typeface="Times" panose="02020603050405020304" pitchFamily="18" charset="0"/>
              </a:rPr>
              <a:t>Отсутствие </a:t>
            </a:r>
            <a:r>
              <a:rPr lang="ru-RU" dirty="0">
                <a:cs typeface="Times" panose="02020603050405020304" pitchFamily="18" charset="0"/>
              </a:rPr>
              <a:t>интересных, привлекающих внимание учащихся, современных форматов уроков и материалов и методик проведения их.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 smtClean="0">
                <a:cs typeface="Times" panose="02020603050405020304" pitchFamily="18" charset="0"/>
              </a:rPr>
              <a:t>Отсутствие </a:t>
            </a:r>
            <a:r>
              <a:rPr lang="ru-RU" dirty="0">
                <a:cs typeface="Times" panose="02020603050405020304" pitchFamily="18" charset="0"/>
              </a:rPr>
              <a:t>стимула и осознания проблемы у преподавателей (нагрузка).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 smtClean="0">
                <a:cs typeface="Times" panose="02020603050405020304" pitchFamily="18" charset="0"/>
              </a:rPr>
              <a:t>Отсутствия </a:t>
            </a:r>
            <a:r>
              <a:rPr lang="ru-RU" dirty="0">
                <a:cs typeface="Times" panose="02020603050405020304" pitchFamily="18" charset="0"/>
              </a:rPr>
              <a:t>стимула и осознания проблемы у родителей.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26"/>
          <a:stretch/>
        </p:blipFill>
        <p:spPr>
          <a:xfrm>
            <a:off x="5454595" y="1645557"/>
            <a:ext cx="3689405" cy="294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65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12595" y="257378"/>
            <a:ext cx="8892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45B7F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Интерактивные </a:t>
            </a:r>
            <a:r>
              <a:rPr lang="ru-RU" sz="2800" b="1" dirty="0">
                <a:solidFill>
                  <a:srgbClr val="45B7F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инструменты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12594" y="1343408"/>
            <a:ext cx="7546661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cs typeface="Times" panose="02020603050405020304" pitchFamily="18" charset="0"/>
              </a:rPr>
              <a:t>Плакаты</a:t>
            </a:r>
            <a:r>
              <a:rPr lang="ru-RU" dirty="0">
                <a:cs typeface="Times" panose="02020603050405020304" pitchFamily="18" charset="0"/>
              </a:rPr>
              <a:t> должны содержать сведения справочного характера, необходимые учащимся. Плакаты целесообразно сгруппировать по тематическим блокам (модулям) программы.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cs typeface="Times" panose="02020603050405020304" pitchFamily="18" charset="0"/>
              </a:rPr>
              <a:t>Макеты оборудования </a:t>
            </a:r>
            <a:r>
              <a:rPr lang="ru-RU" dirty="0">
                <a:cs typeface="Times" panose="02020603050405020304" pitchFamily="18" charset="0"/>
              </a:rPr>
              <a:t>- средств безопасности дорожного движения, различных вариантов дорожной сети с разметкой, дорожными знаками, указателями, светофорами, которые могут использоваться в системе дошкольного, общего и дополнительного образования детей: </a:t>
            </a:r>
            <a:r>
              <a:rPr lang="ru-RU" dirty="0" smtClean="0">
                <a:cs typeface="Times" panose="02020603050405020304" pitchFamily="18" charset="0"/>
              </a:rPr>
              <a:t>в помещениях, </a:t>
            </a:r>
            <a:r>
              <a:rPr lang="ru-RU" dirty="0">
                <a:cs typeface="Times" panose="02020603050405020304" pitchFamily="18" charset="0"/>
              </a:rPr>
              <a:t>уличный детский городок, велосипеды, самокаты, макеты автомобилей.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cs typeface="Times" panose="02020603050405020304" pitchFamily="18" charset="0"/>
              </a:rPr>
              <a:t>Образовательные фильмы </a:t>
            </a:r>
            <a:r>
              <a:rPr lang="ru-RU" dirty="0">
                <a:cs typeface="Times" panose="02020603050405020304" pitchFamily="18" charset="0"/>
              </a:rPr>
              <a:t>и </a:t>
            </a:r>
            <a:r>
              <a:rPr lang="ru-RU" b="1" dirty="0">
                <a:cs typeface="Times" panose="02020603050405020304" pitchFamily="18" charset="0"/>
              </a:rPr>
              <a:t>видеоролики</a:t>
            </a:r>
            <a:r>
              <a:rPr lang="ru-RU" dirty="0">
                <a:cs typeface="Times" panose="02020603050405020304" pitchFamily="18" charset="0"/>
              </a:rPr>
              <a:t> по различным темам.</a:t>
            </a:r>
          </a:p>
        </p:txBody>
      </p:sp>
    </p:spTree>
    <p:extLst>
      <p:ext uri="{BB962C8B-B14F-4D97-AF65-F5344CB8AC3E}">
        <p14:creationId xmlns:p14="http://schemas.microsoft.com/office/powerpoint/2010/main" val="1398285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" r="10054" b="12482"/>
          <a:stretch/>
        </p:blipFill>
        <p:spPr bwMode="auto">
          <a:xfrm>
            <a:off x="0" y="0"/>
            <a:ext cx="9167854" cy="436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6"/>
          <p:cNvSpPr txBox="1"/>
          <p:nvPr/>
        </p:nvSpPr>
        <p:spPr>
          <a:xfrm>
            <a:off x="251927" y="2234884"/>
            <a:ext cx="1234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0677" y="606435"/>
            <a:ext cx="8826500" cy="181588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87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a typeface="Arial" panose="020B0604020202020204" pitchFamily="34" charset="0"/>
              </a:rPr>
              <a:t>Цель которую мы ставим для себя – это изменение ситуации на дороге как со стороны водителя, так и со стороны пешехода, повышать культуру как вождения, так и хождения.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82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72307" y="2288749"/>
            <a:ext cx="3612525" cy="2333427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97" y="360745"/>
            <a:ext cx="88925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>
                <a:solidFill>
                  <a:srgbClr val="45B7F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Чтобы сократить количество ДТП необходимо в первую очередь сформировать безопасный стиль поведения с учетом минимальной потери времени.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35674" y="2441726"/>
            <a:ext cx="3145120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/>
              <a:t>Важно улучшить навыки наблюдения и распознавания опасных ситуаций и мест на дороге. </a:t>
            </a:r>
            <a:endParaRPr lang="ru-RU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 smtClean="0"/>
              <a:t>Самая </a:t>
            </a:r>
            <a:r>
              <a:rPr lang="ru-RU" dirty="0"/>
              <a:t>простая на вид ситуация часто имеет подводные камни. </a:t>
            </a:r>
            <a:endParaRPr lang="ru-RU" dirty="0" smtClean="0"/>
          </a:p>
        </p:txBody>
      </p:sp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" t="5333" r="6352" b="6909"/>
          <a:stretch/>
        </p:blipFill>
        <p:spPr bwMode="auto">
          <a:xfrm>
            <a:off x="5232414" y="2047923"/>
            <a:ext cx="2744852" cy="2822611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068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6163"/>
            <a:ext cx="9156552" cy="6162261"/>
          </a:xfrm>
          <a:prstGeom prst="rect">
            <a:avLst/>
          </a:prstGeom>
          <a:effectLst>
            <a:softEdge rad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441508" y="3170890"/>
            <a:ext cx="3674804" cy="5232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a typeface="Arial" panose="020B0604020202020204" pitchFamily="34" charset="0"/>
              </a:rPr>
              <a:t>Туннельное зрение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72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93794" y="2249071"/>
            <a:ext cx="4880733" cy="95956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3794" y="1213661"/>
            <a:ext cx="563590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ea typeface="Verdana" panose="020B0604030504040204" pitchFamily="34" charset="0"/>
                <a:cs typeface="Verdana" panose="020B0604030504040204" pitchFamily="34" charset="0"/>
              </a:rPr>
              <a:t>До </a:t>
            </a:r>
            <a:r>
              <a:rPr lang="ru-RU" dirty="0">
                <a:ea typeface="Verdana" panose="020B0604030504040204" pitchFamily="34" charset="0"/>
                <a:cs typeface="Verdana" panose="020B0604030504040204" pitchFamily="34" charset="0"/>
              </a:rPr>
              <a:t>7-8 лет у детей еще сохраняется «туннельное зрение». </a:t>
            </a:r>
            <a:endParaRPr lang="ru-RU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Wingdings" panose="05000000000000000000" pitchFamily="2" charset="2"/>
              <a:buChar char="Ø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985" y="2264328"/>
            <a:ext cx="47194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a typeface="Verdana" panose="020B0604030504040204" pitchFamily="34" charset="0"/>
              </a:rPr>
              <a:t>«Туннельное зрение» </a:t>
            </a:r>
            <a:r>
              <a:rPr lang="ru-RU" dirty="0">
                <a:ea typeface="Verdana" panose="020B0604030504040204" pitchFamily="34" charset="0"/>
              </a:rPr>
              <a:t>- это особое состояние, при котором весь мир для человека находится будто в туннеле. </a:t>
            </a:r>
            <a:endParaRPr lang="en-US" dirty="0" smtClean="0">
              <a:ea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3794" y="3663149"/>
            <a:ext cx="5334431" cy="946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a typeface="Verdana" panose="020B0604030504040204" pitchFamily="34" charset="0"/>
              </a:rPr>
              <a:t>Внимание ребенка сконцентрировано на объектах, расположенных непосредственно перед ним, но он не видит, что происходит сбоку. </a:t>
            </a:r>
            <a:endParaRPr lang="ru-RU" dirty="0" smtClean="0">
              <a:ea typeface="Verdan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33" y="572588"/>
            <a:ext cx="2644941" cy="1891133"/>
          </a:xfrm>
          <a:prstGeom prst="rect">
            <a:avLst/>
          </a:prstGeom>
          <a:effectLst>
            <a:outerShdw blurRad="101600" dist="50800" dir="5400000" algn="ctr" rotWithShape="0">
              <a:srgbClr val="000000">
                <a:alpha val="43137"/>
              </a:srgbClr>
            </a:outerShdw>
            <a:softEdge rad="1016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32" y="3152433"/>
            <a:ext cx="2644941" cy="1891133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386020" y="2493819"/>
            <a:ext cx="16482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ea typeface="Verdana" panose="020B0604030504040204" pitchFamily="34" charset="0"/>
              </a:rPr>
              <a:t>Обычное зрение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47351" y="5043566"/>
            <a:ext cx="18677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ea typeface="Verdana" panose="020B0604030504040204" pitchFamily="34" charset="0"/>
              </a:rPr>
              <a:t>Туннельное </a:t>
            </a:r>
            <a:r>
              <a:rPr lang="ru-RU" sz="1600" dirty="0">
                <a:ea typeface="Verdana" panose="020B0604030504040204" pitchFamily="34" charset="0"/>
              </a:rPr>
              <a:t>зрение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2595" y="257378"/>
            <a:ext cx="8892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45B7F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Туннельное зрение</a:t>
            </a:r>
            <a:endParaRPr lang="ru-RU" sz="2800" b="1" dirty="0">
              <a:solidFill>
                <a:srgbClr val="45B7F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828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3794" y="1014740"/>
            <a:ext cx="875020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Как выявить </a:t>
            </a:r>
            <a:r>
              <a:rPr lang="ru-RU" sz="2000" b="1" dirty="0">
                <a:ea typeface="Verdana" panose="020B0604030504040204" pitchFamily="34" charset="0"/>
                <a:cs typeface="Verdana" panose="020B0604030504040204" pitchFamily="34" charset="0"/>
              </a:rPr>
              <a:t>«туннельное зрение» у ребенка? </a:t>
            </a:r>
            <a:endParaRPr lang="ru-RU" sz="2000" b="1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0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1) </a:t>
            </a:r>
            <a:r>
              <a:rPr lang="ru-RU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Попросите </a:t>
            </a:r>
            <a:r>
              <a:rPr lang="ru-RU" sz="2000" dirty="0">
                <a:ea typeface="Verdana" panose="020B0604030504040204" pitchFamily="34" charset="0"/>
                <a:cs typeface="Verdana" panose="020B0604030504040204" pitchFamily="34" charset="0"/>
              </a:rPr>
              <a:t>ребенка закрыть глаза и развести руки в стороны</a:t>
            </a:r>
            <a:r>
              <a:rPr lang="ru-RU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ru-RU" sz="20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ru-RU" sz="20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2) </a:t>
            </a:r>
            <a:r>
              <a:rPr lang="ru-RU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2000" dirty="0">
                <a:ea typeface="Verdana" panose="020B0604030504040204" pitchFamily="34" charset="0"/>
                <a:cs typeface="Verdana" panose="020B0604030504040204" pitchFamily="34" charset="0"/>
              </a:rPr>
              <a:t>каждую руку положите ему игрушки ярких цветов, после чего попросите его открыть глаза и уточнить, видит ли он игрушки по бокам? </a:t>
            </a:r>
            <a:endParaRPr lang="ru-RU" sz="20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0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3) </a:t>
            </a:r>
            <a:r>
              <a:rPr lang="ru-RU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Если </a:t>
            </a:r>
            <a:r>
              <a:rPr lang="ru-RU" sz="2000" dirty="0">
                <a:ea typeface="Verdana" panose="020B0604030504040204" pitchFamily="34" charset="0"/>
                <a:cs typeface="Verdana" panose="020B0604030504040204" pitchFamily="34" charset="0"/>
              </a:rPr>
              <a:t>нет, то нужно уточнить, при каком положении рук их становится видно. </a:t>
            </a:r>
            <a:endParaRPr lang="ru-RU" sz="20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0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4) </a:t>
            </a:r>
            <a:r>
              <a:rPr lang="ru-RU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Если </a:t>
            </a:r>
            <a:r>
              <a:rPr lang="ru-RU" sz="2000" dirty="0">
                <a:ea typeface="Verdana" panose="020B0604030504040204" pitchFamily="34" charset="0"/>
                <a:cs typeface="Verdana" panose="020B0604030504040204" pitchFamily="34" charset="0"/>
              </a:rPr>
              <a:t>угол, под которым ребенку видно игрушки слишком маленький, то у него «туннельное </a:t>
            </a:r>
            <a:r>
              <a:rPr lang="ru-RU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зрение»!</a:t>
            </a:r>
          </a:p>
          <a:p>
            <a:endParaRPr lang="ru-RU" sz="20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0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5) </a:t>
            </a:r>
            <a:r>
              <a:rPr lang="ru-RU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Тогда необходимо </a:t>
            </a:r>
            <a:r>
              <a:rPr lang="ru-RU" sz="2000" dirty="0">
                <a:ea typeface="Verdana" panose="020B0604030504040204" pitchFamily="34" charset="0"/>
                <a:cs typeface="Verdana" panose="020B0604030504040204" pitchFamily="34" charset="0"/>
              </a:rPr>
              <a:t>обратиться к окулисту </a:t>
            </a:r>
            <a:r>
              <a:rPr lang="ru-RU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ru-RU" sz="2000" dirty="0">
                <a:ea typeface="Verdana" panose="020B0604030504040204" pitchFamily="34" charset="0"/>
                <a:cs typeface="Verdana" panose="020B0604030504040204" pitchFamily="34" charset="0"/>
              </a:rPr>
              <a:t>неврологу.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2595" y="257378"/>
            <a:ext cx="8892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45B7F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Туннельное зрение</a:t>
            </a:r>
            <a:endParaRPr lang="ru-RU" sz="2800" b="1" dirty="0">
              <a:solidFill>
                <a:srgbClr val="45B7F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2887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2004</TotalTime>
  <Words>601</Words>
  <Application>Microsoft Office PowerPoint</Application>
  <PresentationFormat>Экран (4:3)</PresentationFormat>
  <Paragraphs>55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Times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Vladimir Bakharev</dc:creator>
  <cp:lastModifiedBy>Шапорев Артемий</cp:lastModifiedBy>
  <cp:revision>189</cp:revision>
  <dcterms:created xsi:type="dcterms:W3CDTF">2017-12-05T07:50:00Z</dcterms:created>
  <dcterms:modified xsi:type="dcterms:W3CDTF">2018-10-14T16:46:39Z</dcterms:modified>
</cp:coreProperties>
</file>