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75" r:id="rId9"/>
    <p:sldId id="277" r:id="rId10"/>
    <p:sldId id="278" r:id="rId11"/>
    <p:sldId id="285" r:id="rId12"/>
    <p:sldId id="287" r:id="rId13"/>
    <p:sldId id="288" r:id="rId14"/>
    <p:sldId id="279" r:id="rId15"/>
    <p:sldId id="289" r:id="rId16"/>
    <p:sldId id="280" r:id="rId17"/>
    <p:sldId id="290" r:id="rId18"/>
    <p:sldId id="281" r:id="rId19"/>
    <p:sldId id="282" r:id="rId20"/>
    <p:sldId id="291" r:id="rId21"/>
    <p:sldId id="292" r:id="rId22"/>
    <p:sldId id="283" r:id="rId23"/>
    <p:sldId id="28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78000-F8B8-4950-81E7-C7DD052BDA61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445F1-1461-41F5-BE51-D32602F15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14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80F4-93B3-4181-9082-225FCF7FC211}" type="datetime1">
              <a:rPr lang="ru-RU" smtClean="0"/>
              <a:t>12.10.2016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A74E0-CAAB-41E0-A3E8-E271BC84E5C5}" type="datetime1">
              <a:rPr lang="ru-RU" smtClean="0"/>
              <a:t>12.10.2016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A986-A9C1-4BC6-AE30-64563F686E17}" type="datetime1">
              <a:rPr lang="ru-RU" smtClean="0"/>
              <a:t>12.10.2016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D1CF8-C10E-4B3B-924C-66770A97ABA5}" type="datetime1">
              <a:rPr lang="ru-RU" smtClean="0"/>
              <a:t>12.10.2016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738B-C0AF-4D09-94B1-CC8A520D5D25}" type="datetime1">
              <a:rPr lang="ru-RU" smtClean="0"/>
              <a:t>12.10.2016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076A-1575-46F8-8059-9012E2A451AA}" type="datetime1">
              <a:rPr lang="ru-RU" smtClean="0"/>
              <a:t>12.10.2016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F5F1-0677-438B-BDE2-C3DA6B741F73}" type="datetime1">
              <a:rPr lang="ru-RU" smtClean="0"/>
              <a:t>12.10.2016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C17E-DBF1-4FAA-B74C-1999EA67B23A}" type="datetime1">
              <a:rPr lang="ru-RU" smtClean="0"/>
              <a:t>12.10.2016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AF3AC-E985-405A-A16C-0DFEEB6D2FE3}" type="datetime1">
              <a:rPr lang="ru-RU" smtClean="0"/>
              <a:t>12.10.2016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BEEE-4E9E-4D36-8901-700F63044EEA}" type="datetime1">
              <a:rPr lang="ru-RU" smtClean="0"/>
              <a:t>12.10.2016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DD0E-4258-48D1-ADE0-385864D7CEFF}" type="datetime1">
              <a:rPr lang="ru-RU" smtClean="0"/>
              <a:t>12.10.2016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FC28DEF-FDF0-42D7-8176-47737B102F7F}" type="datetime1">
              <a:rPr lang="ru-RU" smtClean="0"/>
              <a:t>12.10.2016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tlab.mccme.ru/" TargetMode="External"/><Relationship Id="rId2" Type="http://schemas.openxmlformats.org/officeDocument/2006/relationships/hyperlink" Target="mailto:i_r_vysotsky@hotmail.com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3200" y="4437112"/>
            <a:ext cx="7200800" cy="566936"/>
          </a:xfrm>
        </p:spPr>
        <p:txBody>
          <a:bodyPr/>
          <a:lstStyle/>
          <a:p>
            <a:pPr algn="l"/>
            <a:r>
              <a:rPr lang="ru-RU" sz="2800" dirty="0" smtClean="0"/>
              <a:t>Практико-ориентированный подход</a:t>
            </a: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8E3D-C909-418A-96FE-BF341D390B95}" type="datetime1">
              <a:rPr lang="ru-RU" smtClean="0"/>
              <a:t>12.10.2016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08012" y="5868988"/>
            <a:ext cx="4608004" cy="440332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sz="1200" dirty="0" smtClean="0"/>
              <a:t>Высоцкий И.Р. </a:t>
            </a:r>
            <a:r>
              <a:rPr lang="ru-RU" sz="1200" dirty="0" err="1" smtClean="0"/>
              <a:t>За</a:t>
            </a:r>
            <a:r>
              <a:rPr lang="ru-RU" sz="1200" dirty="0" err="1" smtClean="0"/>
              <a:t>м.пред.комиссии</a:t>
            </a:r>
            <a:r>
              <a:rPr lang="ru-RU" sz="1200" dirty="0" smtClean="0"/>
              <a:t> по разработке ЕГЭ, </a:t>
            </a:r>
            <a:br>
              <a:rPr lang="ru-RU" sz="1200" dirty="0" smtClean="0"/>
            </a:br>
            <a:r>
              <a:rPr lang="ru-RU" sz="1200" dirty="0" err="1" smtClean="0"/>
              <a:t>нач.отдела</a:t>
            </a:r>
            <a:r>
              <a:rPr lang="ru-RU" sz="1200" dirty="0" smtClean="0"/>
              <a:t> </a:t>
            </a:r>
            <a:r>
              <a:rPr lang="ru-RU" sz="1200" dirty="0" smtClean="0"/>
              <a:t>развития </a:t>
            </a:r>
            <a:r>
              <a:rPr lang="ru-RU" sz="1200" dirty="0" smtClean="0"/>
              <a:t>содержания образования </a:t>
            </a:r>
            <a:r>
              <a:rPr lang="ru-RU" sz="1200" dirty="0" smtClean="0"/>
              <a:t>ЦПМ, </a:t>
            </a:r>
            <a:endParaRPr lang="ru-RU" sz="12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1560" y="1700808"/>
            <a:ext cx="7992888" cy="22951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 smtClean="0"/>
              <a:t>Ключевые проблемы базовой математической подготовки обучающихся в массовой школе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42639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144624" cy="341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57192"/>
            <a:ext cx="6264696" cy="72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620000" cy="720080"/>
          </a:xfrm>
        </p:spPr>
        <p:txBody>
          <a:bodyPr/>
          <a:lstStyle/>
          <a:p>
            <a:r>
              <a:rPr lang="ru-RU" sz="4000" dirty="0" smtClean="0"/>
              <a:t>Наглядная геометрия</a:t>
            </a:r>
            <a:endParaRPr lang="ru-RU" sz="4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8E3D-C909-418A-96FE-BF341D390B95}" type="datetime1">
              <a:rPr lang="ru-RU" smtClean="0"/>
              <a:t>12.10.2016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1282269"/>
            <a:ext cx="288032" cy="216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65350"/>
            <a:ext cx="1944216" cy="209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115616" y="2492896"/>
            <a:ext cx="288032" cy="216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5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97" y="1401077"/>
            <a:ext cx="6437944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620000" cy="792088"/>
          </a:xfrm>
        </p:spPr>
        <p:txBody>
          <a:bodyPr/>
          <a:lstStyle/>
          <a:p>
            <a:r>
              <a:rPr lang="ru-RU" sz="4000" dirty="0" smtClean="0"/>
              <a:t>Наглядная геометрия</a:t>
            </a:r>
            <a:endParaRPr lang="ru-RU" sz="4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8E3D-C909-418A-96FE-BF341D390B95}" type="datetime1">
              <a:rPr lang="ru-RU" smtClean="0"/>
              <a:t>12.10.2016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80"/>
          <a:stretch/>
        </p:blipFill>
        <p:spPr bwMode="auto">
          <a:xfrm>
            <a:off x="887685" y="4882083"/>
            <a:ext cx="6924675" cy="70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64904"/>
            <a:ext cx="1587522" cy="232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84426" y="1400376"/>
            <a:ext cx="360040" cy="288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03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89040"/>
            <a:ext cx="7030169" cy="211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78150"/>
            <a:ext cx="4988446" cy="206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620000" cy="792088"/>
          </a:xfrm>
        </p:spPr>
        <p:txBody>
          <a:bodyPr/>
          <a:lstStyle/>
          <a:p>
            <a:r>
              <a:rPr lang="ru-RU" sz="4000" dirty="0" smtClean="0"/>
              <a:t>Наглядная геометрия</a:t>
            </a:r>
            <a:endParaRPr lang="ru-RU" sz="4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8E3D-C909-418A-96FE-BF341D390B95}" type="datetime1">
              <a:rPr lang="ru-RU" smtClean="0"/>
              <a:t>12.10.2016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339752" y="1278094"/>
            <a:ext cx="360040" cy="288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3789040"/>
            <a:ext cx="360040" cy="288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72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620000" cy="792088"/>
          </a:xfrm>
        </p:spPr>
        <p:txBody>
          <a:bodyPr/>
          <a:lstStyle/>
          <a:p>
            <a:r>
              <a:rPr lang="ru-RU" sz="4000" dirty="0" smtClean="0"/>
              <a:t>Основная и старшая школа</a:t>
            </a:r>
            <a:endParaRPr lang="ru-RU" sz="4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8E3D-C909-418A-96FE-BF341D390B95}" type="datetime1">
              <a:rPr lang="ru-RU" smtClean="0"/>
              <a:t>12.10.2016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39552" y="1196752"/>
            <a:ext cx="777686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Основная задача та же – развитие умения получать пользу от математики в повседневных ситуациях.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Помимо наглядной геометрии появляются геометрические сюжеты, где необходимы вычислительные навыки. Особенно важно – площади и объемы.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Естественные задачи на проценты (вычисление налогов, кредитных платежей, скидок, наценок и т.п.)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Появляются оптимизационные задачи (время, платежи, распределение ресурсов)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Появляются простейшие задачи на представление и анализ данных (диаграммы, таблицы)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Элементы теории вероятностей с простейшими решающими правилами. Осмысление случайных явлений. Применение простейших решающих правил.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6772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6810400" cy="393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620000" cy="648072"/>
          </a:xfrm>
        </p:spPr>
        <p:txBody>
          <a:bodyPr/>
          <a:lstStyle/>
          <a:p>
            <a:r>
              <a:rPr lang="ru-RU" sz="4000" dirty="0" smtClean="0"/>
              <a:t>Геометрия</a:t>
            </a:r>
            <a:endParaRPr lang="ru-RU" sz="4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8E3D-C909-418A-96FE-BF341D390B95}" type="datetime1">
              <a:rPr lang="ru-RU" smtClean="0"/>
              <a:t>12.10.2016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484784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5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620000" cy="864096"/>
          </a:xfrm>
        </p:spPr>
        <p:txBody>
          <a:bodyPr/>
          <a:lstStyle/>
          <a:p>
            <a:r>
              <a:rPr lang="ru-RU" sz="4000" dirty="0" smtClean="0"/>
              <a:t>Геометрия</a:t>
            </a:r>
            <a:endParaRPr lang="ru-RU" sz="4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8E3D-C909-418A-96FE-BF341D390B95}" type="datetime1">
              <a:rPr lang="ru-RU" smtClean="0"/>
              <a:t>12.10.2016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19551"/>
            <a:ext cx="6916068" cy="169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450" y="3475087"/>
            <a:ext cx="6623954" cy="103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98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848872" cy="864096"/>
          </a:xfrm>
        </p:spPr>
        <p:txBody>
          <a:bodyPr/>
          <a:lstStyle/>
          <a:p>
            <a:r>
              <a:rPr lang="ru-RU" sz="4000" dirty="0" smtClean="0"/>
              <a:t>Элементы </a:t>
            </a:r>
            <a:r>
              <a:rPr lang="ru-RU" sz="4000" dirty="0" err="1" smtClean="0"/>
              <a:t>фин.грамотности</a:t>
            </a:r>
            <a:endParaRPr lang="ru-RU" sz="4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8E3D-C909-418A-96FE-BF341D390B95}" type="datetime1">
              <a:rPr lang="ru-RU" smtClean="0"/>
              <a:t>12.10.2016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68103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88" y="3861048"/>
            <a:ext cx="68008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5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848872" cy="792088"/>
          </a:xfrm>
        </p:spPr>
        <p:txBody>
          <a:bodyPr/>
          <a:lstStyle/>
          <a:p>
            <a:r>
              <a:rPr lang="ru-RU" sz="4000" dirty="0" smtClean="0"/>
              <a:t>Элементы </a:t>
            </a:r>
            <a:r>
              <a:rPr lang="ru-RU" sz="4000" dirty="0" err="1" smtClean="0"/>
              <a:t>фин.грамотности</a:t>
            </a:r>
            <a:endParaRPr lang="ru-RU" sz="4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8E3D-C909-418A-96FE-BF341D390B95}" type="datetime1">
              <a:rPr lang="ru-RU" smtClean="0"/>
              <a:t>12.10.2016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38338"/>
            <a:ext cx="78200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09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620000" cy="648072"/>
          </a:xfrm>
        </p:spPr>
        <p:txBody>
          <a:bodyPr/>
          <a:lstStyle/>
          <a:p>
            <a:r>
              <a:rPr lang="ru-RU" sz="4000" dirty="0" smtClean="0"/>
              <a:t>Оптимизация</a:t>
            </a:r>
            <a:endParaRPr lang="ru-RU" sz="4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8E3D-C909-418A-96FE-BF341D390B95}" type="datetime1">
              <a:rPr lang="ru-RU" smtClean="0"/>
              <a:t>12.10.2016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67" y="1412776"/>
            <a:ext cx="755332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5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620000" cy="864096"/>
          </a:xfrm>
        </p:spPr>
        <p:txBody>
          <a:bodyPr/>
          <a:lstStyle/>
          <a:p>
            <a:r>
              <a:rPr lang="ru-RU" sz="4000" dirty="0" smtClean="0"/>
              <a:t>Статистика </a:t>
            </a:r>
            <a:endParaRPr lang="ru-RU" sz="4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8E3D-C909-418A-96FE-BF341D390B95}" type="datetime1">
              <a:rPr lang="ru-RU" smtClean="0"/>
              <a:t>12.10.2016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83" y="1196752"/>
            <a:ext cx="7444397" cy="552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5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620000" cy="648072"/>
          </a:xfrm>
        </p:spPr>
        <p:txBody>
          <a:bodyPr/>
          <a:lstStyle/>
          <a:p>
            <a:r>
              <a:rPr lang="ru-RU" sz="4000" dirty="0" smtClean="0"/>
              <a:t>Актуальность</a:t>
            </a:r>
            <a:endParaRPr lang="ru-RU" sz="4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8E3D-C909-418A-96FE-BF341D390B95}" type="datetime1">
              <a:rPr lang="ru-RU" smtClean="0"/>
              <a:t>12.10.2016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340768"/>
            <a:ext cx="73448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Развитие математической грамотности сделает более полноценной жизнь россиян в современном </a:t>
            </a:r>
            <a:r>
              <a:rPr lang="ru-RU" sz="2000" dirty="0" smtClean="0"/>
              <a:t>обществе… (</a:t>
            </a:r>
            <a:r>
              <a:rPr lang="ru-RU" sz="2000" i="1" dirty="0" smtClean="0"/>
              <a:t>Концепция развития математического образования</a:t>
            </a:r>
            <a:r>
              <a:rPr lang="ru-RU" sz="2000" dirty="0" smtClean="0"/>
              <a:t>)</a:t>
            </a:r>
          </a:p>
          <a:p>
            <a:r>
              <a:rPr lang="ru-RU" sz="2000" dirty="0" smtClean="0"/>
              <a:t> 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Неэффективная структура содержания (половина учащихся осваивает не более 20% содержания 10-11 классов</a:t>
            </a:r>
            <a:r>
              <a:rPr lang="ru-RU" sz="2000" dirty="0" smtClean="0"/>
              <a:t>). Содержание </a:t>
            </a:r>
            <a:r>
              <a:rPr lang="ru-RU" sz="2000" dirty="0"/>
              <a:t>образования непонятно </a:t>
            </a:r>
            <a:r>
              <a:rPr lang="ru-RU" sz="2000" dirty="0" smtClean="0"/>
              <a:t>и не нужно значительной части общества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В последние годы наметилось понимание и признании обществом необходимости </a:t>
            </a:r>
            <a:r>
              <a:rPr lang="ru-RU" sz="2000" dirty="0"/>
              <a:t>достижения </a:t>
            </a:r>
            <a:r>
              <a:rPr lang="ru-RU" sz="2000" i="1" dirty="0"/>
              <a:t>минимального уровня  по математике всеми выпускниками</a:t>
            </a:r>
            <a:r>
              <a:rPr lang="ru-RU" sz="2000" dirty="0"/>
              <a:t>. </a:t>
            </a: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Пришло осознание </a:t>
            </a:r>
            <a:r>
              <a:rPr lang="ru-RU" sz="2000" dirty="0"/>
              <a:t>необходимости формализации содержания этого </a:t>
            </a:r>
            <a:r>
              <a:rPr lang="ru-RU" sz="2000" dirty="0" smtClean="0"/>
              <a:t>минимального уровня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723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8E3D-C909-418A-96FE-BF341D390B95}" type="datetime1">
              <a:rPr lang="ru-RU" smtClean="0"/>
              <a:t>12.10.2016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7573549" cy="526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620000" cy="864096"/>
          </a:xfrm>
        </p:spPr>
        <p:txBody>
          <a:bodyPr/>
          <a:lstStyle/>
          <a:p>
            <a:r>
              <a:rPr lang="ru-RU" sz="4000" dirty="0" smtClean="0"/>
              <a:t>Статистика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27885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65149" y="260648"/>
            <a:ext cx="7620000" cy="792088"/>
          </a:xfrm>
        </p:spPr>
        <p:txBody>
          <a:bodyPr/>
          <a:lstStyle/>
          <a:p>
            <a:r>
              <a:rPr lang="ru-RU" sz="4000" dirty="0" smtClean="0"/>
              <a:t>Статистика </a:t>
            </a:r>
            <a:endParaRPr lang="ru-RU" sz="4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8E3D-C909-418A-96FE-BF341D390B95}" type="datetime1">
              <a:rPr lang="ru-RU" smtClean="0"/>
              <a:t>12.10.2016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13" y="1134285"/>
            <a:ext cx="6899523" cy="158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63" y="5526773"/>
            <a:ext cx="6842373" cy="85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107" y="2718461"/>
            <a:ext cx="4898083" cy="278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80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620000" cy="720080"/>
          </a:xfrm>
        </p:spPr>
        <p:txBody>
          <a:bodyPr/>
          <a:lstStyle/>
          <a:p>
            <a:r>
              <a:rPr lang="ru-RU" sz="4000" dirty="0" smtClean="0"/>
              <a:t>Вероятность</a:t>
            </a:r>
            <a:endParaRPr lang="ru-RU" sz="4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8E3D-C909-418A-96FE-BF341D390B95}" type="datetime1">
              <a:rPr lang="ru-RU" smtClean="0"/>
              <a:t>12.10.2016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37" y="1528564"/>
            <a:ext cx="7475587" cy="118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07887"/>
            <a:ext cx="7600541" cy="121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36" y="4484657"/>
            <a:ext cx="7475587" cy="124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5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620000" cy="864096"/>
          </a:xfrm>
        </p:spPr>
        <p:txBody>
          <a:bodyPr/>
          <a:lstStyle/>
          <a:p>
            <a:r>
              <a:rPr lang="ru-RU" sz="4000" dirty="0" smtClean="0"/>
              <a:t>Заключение</a:t>
            </a:r>
            <a:endParaRPr lang="ru-RU" sz="4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8E3D-C909-418A-96FE-BF341D390B95}" type="datetime1">
              <a:rPr lang="ru-RU" smtClean="0"/>
              <a:t>12.10.2016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83568" y="1484784"/>
            <a:ext cx="756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Примерные федеральные программы позволяют учителю выбирать оптимальный уровень и оптимальное содержание преподавания, исходя из образовательных запросов учащихся, их реального уровня знаний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В условиях двухуровневого ЕГЭ, наличия явной практической части в ОГЭ, в условиях </a:t>
            </a:r>
            <a:r>
              <a:rPr lang="ru-RU" dirty="0" err="1" smtClean="0"/>
              <a:t>разноуровневых</a:t>
            </a:r>
            <a:r>
              <a:rPr lang="ru-RU" dirty="0" smtClean="0"/>
              <a:t> образовательных программ встает вопрос об учебных пособиях нового поколения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Постепенно математическое образование в России разворачивается в сторону общественно востребованной математики. Разворот происходит медленно, поскольку здесь важно не потерять традиции и практику преподавания математики на высоком уровне.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5733256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2"/>
              </a:rPr>
              <a:t>i_r_vysotsky@hotmail.com</a:t>
            </a:r>
            <a:r>
              <a:rPr lang="en-US" sz="1400" dirty="0" smtClean="0"/>
              <a:t>; </a:t>
            </a:r>
          </a:p>
          <a:p>
            <a:r>
              <a:rPr lang="en-US" sz="1400" dirty="0" smtClean="0">
                <a:hlinkClick r:id="rId3"/>
              </a:rPr>
              <a:t>http://ptlab.mccme.ru</a:t>
            </a:r>
            <a:r>
              <a:rPr lang="en-US" sz="1400" dirty="0" smtClean="0"/>
              <a:t> (</a:t>
            </a:r>
            <a:r>
              <a:rPr lang="ru-RU" sz="1400" dirty="0" smtClean="0"/>
              <a:t>сайт лаборатории теории вероятностей)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6555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620000" cy="864096"/>
          </a:xfrm>
        </p:spPr>
        <p:txBody>
          <a:bodyPr/>
          <a:lstStyle/>
          <a:p>
            <a:r>
              <a:rPr lang="ru-RU" sz="4000" dirty="0" smtClean="0"/>
              <a:t>Начальная и основная школа</a:t>
            </a:r>
            <a:endParaRPr lang="ru-RU" sz="4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8E3D-C909-418A-96FE-BF341D390B95}" type="datetime1">
              <a:rPr lang="ru-RU" smtClean="0"/>
              <a:t>12.10.2016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699061"/>
            <a:ext cx="73448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Вычислительные задачи с реальными ценами, настоящими расстояниями, жизненными и понятными сюжетами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Развивающие задачи на ориентирование в пространстве и во времени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Наглядная геометрия простых объектов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Логика является неотъемлемой частью всех сюжетов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723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620000" cy="720080"/>
          </a:xfrm>
        </p:spPr>
        <p:txBody>
          <a:bodyPr/>
          <a:lstStyle/>
          <a:p>
            <a:r>
              <a:rPr lang="ru-RU" sz="4000" dirty="0" smtClean="0"/>
              <a:t>Покупки, оценки, прикидки</a:t>
            </a:r>
            <a:endParaRPr lang="ru-RU" sz="4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8E3D-C909-418A-96FE-BF341D390B95}" type="datetime1">
              <a:rPr lang="ru-RU" smtClean="0"/>
              <a:t>12.10.2016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67722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02421"/>
            <a:ext cx="68484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0832"/>
            <a:ext cx="68008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567" y="4823817"/>
            <a:ext cx="68294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23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620000" cy="648072"/>
          </a:xfrm>
        </p:spPr>
        <p:txBody>
          <a:bodyPr/>
          <a:lstStyle/>
          <a:p>
            <a:r>
              <a:rPr lang="ru-RU" sz="4000" dirty="0" smtClean="0"/>
              <a:t>Время, ориентирование</a:t>
            </a:r>
            <a:endParaRPr lang="ru-RU" sz="4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8E3D-C909-418A-96FE-BF341D390B95}" type="datetime1">
              <a:rPr lang="ru-RU" smtClean="0"/>
              <a:t>12.10.2016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196752"/>
            <a:ext cx="6696744" cy="7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7034188" cy="67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175" y="2924944"/>
            <a:ext cx="6704225" cy="43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7034188" cy="70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365104"/>
            <a:ext cx="6768752" cy="105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89240"/>
            <a:ext cx="6768752" cy="63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5589240"/>
            <a:ext cx="3600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98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8E3D-C909-418A-96FE-BF341D390B95}" type="datetime1">
              <a:rPr lang="ru-RU" smtClean="0"/>
              <a:t>12.10.2016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3531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1484784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95536" y="260648"/>
            <a:ext cx="76200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4000" smtClean="0"/>
              <a:t>Время, ориентирование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8501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84784"/>
            <a:ext cx="46005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8E3D-C909-418A-96FE-BF341D390B95}" type="datetime1">
              <a:rPr lang="ru-RU" smtClean="0"/>
              <a:t>12.10.2016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295673" y="1523681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24" y="1124744"/>
            <a:ext cx="15621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30" y="2636912"/>
            <a:ext cx="6264696" cy="87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11560" y="2636912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42205"/>
            <a:ext cx="6840760" cy="243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115616" y="3942205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620000" cy="648072"/>
          </a:xfrm>
        </p:spPr>
        <p:txBody>
          <a:bodyPr/>
          <a:lstStyle/>
          <a:p>
            <a:r>
              <a:rPr lang="ru-RU" sz="4000" dirty="0" smtClean="0"/>
              <a:t>Время, ориентирование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836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8E3D-C909-418A-96FE-BF341D390B95}" type="datetime1">
              <a:rPr lang="ru-RU" smtClean="0"/>
              <a:t>12.10.2016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162174"/>
            <a:ext cx="5976664" cy="253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81957" y="1162174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485" y="3717032"/>
            <a:ext cx="6387794" cy="288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620000" cy="648072"/>
          </a:xfrm>
        </p:spPr>
        <p:txBody>
          <a:bodyPr/>
          <a:lstStyle/>
          <a:p>
            <a:r>
              <a:rPr lang="ru-RU" sz="4000" dirty="0" smtClean="0"/>
              <a:t>Время, ориентирование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6555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8E3D-C909-418A-96FE-BF341D390B95}" type="datetime1">
              <a:rPr lang="ru-RU" smtClean="0"/>
              <a:t>12.10.2016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268319" cy="440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1551697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620000" cy="648072"/>
          </a:xfrm>
        </p:spPr>
        <p:txBody>
          <a:bodyPr/>
          <a:lstStyle/>
          <a:p>
            <a:r>
              <a:rPr lang="ru-RU" sz="4000" dirty="0" smtClean="0"/>
              <a:t>Время, ориентирование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6555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148</TotalTime>
  <Words>392</Words>
  <Application>Microsoft Office PowerPoint</Application>
  <PresentationFormat>Экран (4:3)</PresentationFormat>
  <Paragraphs>103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Исполнительная</vt:lpstr>
      <vt:lpstr>Практико-ориентированный подход</vt:lpstr>
      <vt:lpstr>Актуальность</vt:lpstr>
      <vt:lpstr>Начальная и основная школа</vt:lpstr>
      <vt:lpstr>Покупки, оценки, прикидки</vt:lpstr>
      <vt:lpstr>Время, ориентирование</vt:lpstr>
      <vt:lpstr>Презентация PowerPoint</vt:lpstr>
      <vt:lpstr>Время, ориентирование</vt:lpstr>
      <vt:lpstr>Время, ориентирование</vt:lpstr>
      <vt:lpstr>Время, ориентирование</vt:lpstr>
      <vt:lpstr>Наглядная геометрия</vt:lpstr>
      <vt:lpstr>Наглядная геометрия</vt:lpstr>
      <vt:lpstr>Наглядная геометрия</vt:lpstr>
      <vt:lpstr>Основная и старшая школа</vt:lpstr>
      <vt:lpstr>Геометрия</vt:lpstr>
      <vt:lpstr>Геометрия</vt:lpstr>
      <vt:lpstr>Элементы фин.грамотности</vt:lpstr>
      <vt:lpstr>Элементы фин.грамотности</vt:lpstr>
      <vt:lpstr>Оптимизация</vt:lpstr>
      <vt:lpstr>Статистика </vt:lpstr>
      <vt:lpstr>Статистика </vt:lpstr>
      <vt:lpstr>Статистика </vt:lpstr>
      <vt:lpstr>Вероятность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Практико-ориентированные задачи школьной математики</dc:title>
  <dc:creator>user</dc:creator>
  <cp:lastModifiedBy>user</cp:lastModifiedBy>
  <cp:revision>17</cp:revision>
  <dcterms:created xsi:type="dcterms:W3CDTF">2016-10-04T12:09:01Z</dcterms:created>
  <dcterms:modified xsi:type="dcterms:W3CDTF">2016-10-12T09:52:07Z</dcterms:modified>
</cp:coreProperties>
</file>