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colors10.xml" ContentType="application/vnd.ms-office.chartcolor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9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>
      <p:cViewPr varScale="1">
        <p:scale>
          <a:sx n="99" d="100"/>
          <a:sy n="99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</a:t>
            </a:r>
            <a:r>
              <a:rPr lang="ru-RU" baseline="0" dirty="0" smtClean="0"/>
              <a:t> ИРО Кировской области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41818309074111309"/>
                  <c:y val="0.4166499696228029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974819869231809"/>
                  <c:y val="7.08564757048941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ниже </a:t>
                    </a:r>
                    <a:r>
                      <a:rPr lang="ru-RU" dirty="0"/>
                      <a:t>среднего
</a:t>
                    </a:r>
                    <a:r>
                      <a:rPr lang="ru-RU" dirty="0" smtClean="0"/>
                      <a:t>0,09%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37875137754543681"/>
                  <c:y val="4.78523622047244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4,32%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2954233677518218"/>
                  <c:y val="0.190130414327232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выше </a:t>
                    </a:r>
                    <a:r>
                      <a:rPr lang="ru-RU" dirty="0"/>
                      <a:t>среднего
</a:t>
                    </a:r>
                    <a:r>
                      <a:rPr lang="ru-RU" dirty="0" smtClean="0"/>
                      <a:t>17,86%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7599278713391658"/>
                  <c:y val="-0.259175344762040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77,73%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9.0000000000000066E-2</c:v>
                </c:pt>
                <c:pt idx="2">
                  <c:v>4.3199999999999985</c:v>
                </c:pt>
                <c:pt idx="3">
                  <c:v>17.86</c:v>
                </c:pt>
                <c:pt idx="4">
                  <c:v>77.73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1.33</c:v>
                </c:pt>
                <c:pt idx="1">
                  <c:v>2.96</c:v>
                </c:pt>
                <c:pt idx="2">
                  <c:v>4.79</c:v>
                </c:pt>
                <c:pt idx="3">
                  <c:v>2.23</c:v>
                </c:pt>
                <c:pt idx="4">
                  <c:v>6.26</c:v>
                </c:pt>
                <c:pt idx="5">
                  <c:v>6.03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14.42</c:v>
                </c:pt>
                <c:pt idx="1">
                  <c:v>19.71</c:v>
                </c:pt>
                <c:pt idx="2">
                  <c:v>29.79</c:v>
                </c:pt>
                <c:pt idx="3">
                  <c:v>20</c:v>
                </c:pt>
                <c:pt idx="4">
                  <c:v>25.14</c:v>
                </c:pt>
                <c:pt idx="5">
                  <c:v>27.71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84.25</c:v>
                </c:pt>
                <c:pt idx="1">
                  <c:v>77.33</c:v>
                </c:pt>
                <c:pt idx="2">
                  <c:v>65.42</c:v>
                </c:pt>
                <c:pt idx="3">
                  <c:v>77.77</c:v>
                </c:pt>
                <c:pt idx="4">
                  <c:v>68.3</c:v>
                </c:pt>
                <c:pt idx="5">
                  <c:v>66.760000000000005</c:v>
                </c:pt>
              </c:numCache>
            </c:numRef>
          </c:val>
        </c:ser>
        <c:axId val="39645568"/>
        <c:axId val="39647104"/>
      </c:barChart>
      <c:catAx>
        <c:axId val="396455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47104"/>
        <c:crosses val="autoZero"/>
        <c:auto val="1"/>
        <c:lblAlgn val="ctr"/>
        <c:lblOffset val="100"/>
      </c:catAx>
      <c:valAx>
        <c:axId val="396471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45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36996582458442717"/>
                  <c:y val="0.21721636297220645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4348660323709551"/>
                  <c:y val="4.10200827627396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ниже </a:t>
                    </a:r>
                    <a:r>
                      <a:rPr lang="ru-RU" dirty="0"/>
                      <a:t>среднего
</a:t>
                    </a:r>
                    <a:r>
                      <a:rPr lang="ru-RU" dirty="0" smtClean="0"/>
                      <a:t>0,18%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298201006124245"/>
                  <c:y val="5.10924601650988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6,99%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24,85%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67065288713913"/>
                  <c:y val="-0.183078399298223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67,98%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0.1800000000000001</c:v>
                </c:pt>
                <c:pt idx="2">
                  <c:v>6.99</c:v>
                </c:pt>
                <c:pt idx="3">
                  <c:v>24.85</c:v>
                </c:pt>
                <c:pt idx="4">
                  <c:v>67.98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0</c:v>
                </c:pt>
                <c:pt idx="4">
                  <c:v>0.5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2.8899999999999997</c:v>
                </c:pt>
                <c:pt idx="1">
                  <c:v>5.4</c:v>
                </c:pt>
                <c:pt idx="2">
                  <c:v>14.9</c:v>
                </c:pt>
                <c:pt idx="3">
                  <c:v>6.67</c:v>
                </c:pt>
                <c:pt idx="4">
                  <c:v>11.48</c:v>
                </c:pt>
                <c:pt idx="5">
                  <c:v>6.03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18.190000000000001</c:v>
                </c:pt>
                <c:pt idx="1">
                  <c:v>21.68</c:v>
                </c:pt>
                <c:pt idx="2">
                  <c:v>30.32</c:v>
                </c:pt>
                <c:pt idx="3">
                  <c:v>34.33</c:v>
                </c:pt>
                <c:pt idx="4">
                  <c:v>29.51</c:v>
                </c:pt>
                <c:pt idx="5">
                  <c:v>43.379999999999995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78.92</c:v>
                </c:pt>
                <c:pt idx="1">
                  <c:v>72.92</c:v>
                </c:pt>
                <c:pt idx="2">
                  <c:v>54.28</c:v>
                </c:pt>
                <c:pt idx="3">
                  <c:v>59.99</c:v>
                </c:pt>
                <c:pt idx="4">
                  <c:v>58.51</c:v>
                </c:pt>
                <c:pt idx="5">
                  <c:v>50.4</c:v>
                </c:pt>
              </c:numCache>
            </c:numRef>
          </c:val>
        </c:ser>
        <c:axId val="39959552"/>
        <c:axId val="39965440"/>
      </c:barChart>
      <c:catAx>
        <c:axId val="399595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65440"/>
        <c:crosses val="autoZero"/>
        <c:auto val="1"/>
        <c:lblAlgn val="ctr"/>
        <c:lblOffset val="100"/>
      </c:catAx>
      <c:valAx>
        <c:axId val="3996544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59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6857688101487376"/>
                  <c:y val="5.951586801268270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4912204724409448"/>
                  <c:y val="5.02048082390545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ниже </a:t>
                    </a:r>
                    <a:r>
                      <a:rPr lang="ru-RU" dirty="0"/>
                      <a:t>среднего
</a:t>
                    </a:r>
                    <a:r>
                      <a:rPr lang="ru-RU" dirty="0" smtClean="0"/>
                      <a:t>0,26%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средняя</a:t>
                    </a:r>
                    <a:r>
                      <a:rPr lang="ru-RU"/>
                      <a:t>
</a:t>
                    </a:r>
                    <a:r>
                      <a:rPr lang="ru-RU" smtClean="0"/>
                      <a:t>8,37%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выше среднего
</a:t>
                    </a:r>
                    <a:r>
                      <a:rPr lang="ru-RU" smtClean="0"/>
                      <a:t>23,04%</a:t>
                    </a:r>
                    <a:endParaRPr lang="ru-RU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8014840332458443"/>
                  <c:y val="-0.2057911705750625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высокая
</a:t>
                    </a:r>
                    <a:r>
                      <a:rPr lang="ru-RU" smtClean="0"/>
                      <a:t>68,33%</a:t>
                    </a:r>
                    <a:endParaRPr lang="ru-RU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0.26</c:v>
                </c:pt>
                <c:pt idx="2">
                  <c:v>8.3700000000000028</c:v>
                </c:pt>
                <c:pt idx="3">
                  <c:v>23.04</c:v>
                </c:pt>
                <c:pt idx="4">
                  <c:v>68.33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0.45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3.55</c:v>
                </c:pt>
                <c:pt idx="1">
                  <c:v>5.4</c:v>
                </c:pt>
                <c:pt idx="2">
                  <c:v>21.27999999999999</c:v>
                </c:pt>
                <c:pt idx="3">
                  <c:v>6.67</c:v>
                </c:pt>
                <c:pt idx="4">
                  <c:v>8.2000000000000011</c:v>
                </c:pt>
                <c:pt idx="5">
                  <c:v>14.46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16.41</c:v>
                </c:pt>
                <c:pt idx="1">
                  <c:v>31.53</c:v>
                </c:pt>
                <c:pt idx="2">
                  <c:v>30.32</c:v>
                </c:pt>
                <c:pt idx="3">
                  <c:v>26.67</c:v>
                </c:pt>
                <c:pt idx="4">
                  <c:v>21.86</c:v>
                </c:pt>
                <c:pt idx="5">
                  <c:v>24.1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79.59</c:v>
                </c:pt>
                <c:pt idx="1">
                  <c:v>63.07</c:v>
                </c:pt>
                <c:pt idx="2">
                  <c:v>48.48</c:v>
                </c:pt>
                <c:pt idx="3">
                  <c:v>66.66</c:v>
                </c:pt>
                <c:pt idx="4">
                  <c:v>69.440000000000026</c:v>
                </c:pt>
                <c:pt idx="5">
                  <c:v>68.679999999999978</c:v>
                </c:pt>
              </c:numCache>
            </c:numRef>
          </c:val>
        </c:ser>
        <c:axId val="56552832"/>
        <c:axId val="59135104"/>
      </c:barChart>
      <c:catAx>
        <c:axId val="565528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35104"/>
        <c:crosses val="autoZero"/>
        <c:auto val="1"/>
        <c:lblAlgn val="ctr"/>
        <c:lblOffset val="100"/>
      </c:catAx>
      <c:valAx>
        <c:axId val="591351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2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39461865704287014"/>
                  <c:y val="0.2244576010096323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873269356955385"/>
                  <c:y val="0.1006128068162765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9989331802274732"/>
                  <c:y val="5.633302390484496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средняя
</a:t>
                    </a:r>
                    <a:r>
                      <a:rPr lang="ru-RU" smtClean="0"/>
                      <a:t>1,3%</a:t>
                    </a:r>
                    <a:endParaRPr lang="ru-RU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10,96%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663123359580075"/>
                  <c:y val="-0.332037110028093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87,74%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1.3</c:v>
                </c:pt>
                <c:pt idx="3">
                  <c:v>10.96</c:v>
                </c:pt>
                <c:pt idx="4">
                  <c:v>87.740000000000023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0.67000000000000048</c:v>
                </c:pt>
                <c:pt idx="1">
                  <c:v>2.96</c:v>
                </c:pt>
                <c:pt idx="2">
                  <c:v>1.07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7.76</c:v>
                </c:pt>
                <c:pt idx="1">
                  <c:v>8.3800000000000008</c:v>
                </c:pt>
                <c:pt idx="2">
                  <c:v>19.68</c:v>
                </c:pt>
                <c:pt idx="3">
                  <c:v>8.89</c:v>
                </c:pt>
                <c:pt idx="4">
                  <c:v>12.03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91.57</c:v>
                </c:pt>
                <c:pt idx="1">
                  <c:v>88.66</c:v>
                </c:pt>
                <c:pt idx="2">
                  <c:v>79.25</c:v>
                </c:pt>
                <c:pt idx="3">
                  <c:v>91.11</c:v>
                </c:pt>
                <c:pt idx="4">
                  <c:v>87.440000000000026</c:v>
                </c:pt>
              </c:numCache>
            </c:numRef>
          </c:val>
        </c:ser>
        <c:axId val="60270080"/>
        <c:axId val="60271616"/>
      </c:barChart>
      <c:catAx>
        <c:axId val="602700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271616"/>
        <c:crosses val="autoZero"/>
        <c:auto val="1"/>
        <c:lblAlgn val="ctr"/>
        <c:lblOffset val="100"/>
      </c:catAx>
      <c:valAx>
        <c:axId val="602716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27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41555640390883591"/>
                  <c:y val="0.2033331847109762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336055336832896"/>
                  <c:y val="4.47593510249239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ниже </a:t>
                    </a:r>
                    <a:r>
                      <a:rPr lang="ru-RU" dirty="0"/>
                      <a:t>среднего
</a:t>
                    </a:r>
                    <a:r>
                      <a:rPr lang="ru-RU" dirty="0" smtClean="0"/>
                      <a:t>0,09%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02624125109363"/>
                  <c:y val="4.03348980156841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3,2%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15,1%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8067929790026246"/>
                  <c:y val="-0.299951023748815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81,61%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9.0000000000000024E-2</c:v>
                </c:pt>
                <c:pt idx="2">
                  <c:v>3.2</c:v>
                </c:pt>
                <c:pt idx="3">
                  <c:v>15.1</c:v>
                </c:pt>
                <c:pt idx="4">
                  <c:v>81.61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1.33</c:v>
                </c:pt>
                <c:pt idx="1">
                  <c:v>4.4400000000000004</c:v>
                </c:pt>
                <c:pt idx="2">
                  <c:v>2.66</c:v>
                </c:pt>
                <c:pt idx="3">
                  <c:v>0</c:v>
                </c:pt>
                <c:pt idx="4">
                  <c:v>7.6499999999999995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9.5400000000000009</c:v>
                </c:pt>
                <c:pt idx="1">
                  <c:v>11.83</c:v>
                </c:pt>
                <c:pt idx="2">
                  <c:v>26.6</c:v>
                </c:pt>
                <c:pt idx="3">
                  <c:v>17.77999999999999</c:v>
                </c:pt>
                <c:pt idx="4">
                  <c:v>19.13000000000001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Лист1!$A$2:$A$6</c:f>
              <c:strCache>
                <c:ptCount val="5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Центр ПК г. Вятские Поляны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89.13</c:v>
                </c:pt>
                <c:pt idx="1">
                  <c:v>83.73</c:v>
                </c:pt>
                <c:pt idx="2">
                  <c:v>70.739999999999995</c:v>
                </c:pt>
                <c:pt idx="3">
                  <c:v>82.22</c:v>
                </c:pt>
                <c:pt idx="4">
                  <c:v>72.75</c:v>
                </c:pt>
              </c:numCache>
            </c:numRef>
          </c:val>
        </c:ser>
        <c:axId val="60405632"/>
        <c:axId val="60407168"/>
      </c:barChart>
      <c:catAx>
        <c:axId val="604056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07168"/>
        <c:crosses val="autoZero"/>
        <c:auto val="1"/>
        <c:lblAlgn val="ctr"/>
        <c:lblOffset val="100"/>
      </c:catAx>
      <c:valAx>
        <c:axId val="604071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05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8965277777777804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3939241579177607"/>
                  <c:y val="0.3531731241135170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7170193569553805"/>
                  <c:y val="0.1834279758421273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894805336832911"/>
                  <c:y val="2.25334059666100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5,09%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22,01%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9937855424321949"/>
                  <c:y val="-0.201662245144055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72,9%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5.09</c:v>
                </c:pt>
                <c:pt idx="3">
                  <c:v>22.01</c:v>
                </c:pt>
                <c:pt idx="4">
                  <c:v>72.900000000000006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2.8899999999999997</c:v>
                </c:pt>
                <c:pt idx="1">
                  <c:v>5.4</c:v>
                </c:pt>
                <c:pt idx="2">
                  <c:v>6.92</c:v>
                </c:pt>
                <c:pt idx="3">
                  <c:v>6.67</c:v>
                </c:pt>
                <c:pt idx="4">
                  <c:v>3.8299999999999987</c:v>
                </c:pt>
                <c:pt idx="5">
                  <c:v>3.3699999999999997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15.75</c:v>
                </c:pt>
                <c:pt idx="1">
                  <c:v>19.71</c:v>
                </c:pt>
                <c:pt idx="2">
                  <c:v>23.939999999999991</c:v>
                </c:pt>
                <c:pt idx="3">
                  <c:v>31.12</c:v>
                </c:pt>
                <c:pt idx="4">
                  <c:v>12.57</c:v>
                </c:pt>
                <c:pt idx="5">
                  <c:v>16.87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81.36</c:v>
                </c:pt>
                <c:pt idx="1">
                  <c:v>74.89</c:v>
                </c:pt>
                <c:pt idx="2">
                  <c:v>69.14</c:v>
                </c:pt>
                <c:pt idx="3">
                  <c:v>62.21</c:v>
                </c:pt>
                <c:pt idx="4">
                  <c:v>83.1</c:v>
                </c:pt>
                <c:pt idx="5">
                  <c:v>79.760000000000005</c:v>
                </c:pt>
              </c:numCache>
            </c:numRef>
          </c:val>
        </c:ser>
        <c:axId val="36997760"/>
        <c:axId val="37015936"/>
      </c:barChart>
      <c:catAx>
        <c:axId val="36997760"/>
        <c:scaling>
          <c:orientation val="minMax"/>
        </c:scaling>
        <c:axPos val="l"/>
        <c:numFmt formatCode="General" sourceLinked="0"/>
        <c:majorTickMark val="none"/>
        <c:tickLblPos val="nextTo"/>
        <c:crossAx val="37015936"/>
        <c:crosses val="autoZero"/>
        <c:auto val="1"/>
        <c:lblAlgn val="ctr"/>
        <c:lblOffset val="100"/>
      </c:catAx>
      <c:valAx>
        <c:axId val="3701593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36997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solidFill>
                  <a:schemeClr val="tx1"/>
                </a:solidFill>
              </a:defRPr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2.66</c:v>
                </c:pt>
                <c:pt idx="1">
                  <c:v>3.94</c:v>
                </c:pt>
                <c:pt idx="2">
                  <c:v>7.98</c:v>
                </c:pt>
                <c:pt idx="3">
                  <c:v>4.45</c:v>
                </c:pt>
                <c:pt idx="4">
                  <c:v>8.75</c:v>
                </c:pt>
                <c:pt idx="5">
                  <c:v>6.03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13.75</c:v>
                </c:pt>
                <c:pt idx="1">
                  <c:v>24.63000000000001</c:v>
                </c:pt>
                <c:pt idx="2">
                  <c:v>33.51</c:v>
                </c:pt>
                <c:pt idx="3">
                  <c:v>28.29</c:v>
                </c:pt>
                <c:pt idx="4">
                  <c:v>24.05</c:v>
                </c:pt>
                <c:pt idx="5">
                  <c:v>27.71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83.59</c:v>
                </c:pt>
                <c:pt idx="1">
                  <c:v>71.430000000000007</c:v>
                </c:pt>
                <c:pt idx="2">
                  <c:v>58.51</c:v>
                </c:pt>
                <c:pt idx="3">
                  <c:v>67.260000000000005</c:v>
                </c:pt>
                <c:pt idx="4">
                  <c:v>67.2</c:v>
                </c:pt>
                <c:pt idx="5">
                  <c:v>66.260000000000005</c:v>
                </c:pt>
              </c:numCache>
            </c:numRef>
          </c:val>
        </c:ser>
        <c:axId val="60535936"/>
        <c:axId val="60537472"/>
      </c:barChart>
      <c:catAx>
        <c:axId val="605359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37472"/>
        <c:crosses val="autoZero"/>
        <c:auto val="1"/>
        <c:lblAlgn val="ctr"/>
        <c:lblOffset val="100"/>
      </c:catAx>
      <c:valAx>
        <c:axId val="6053747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35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Большая часть материала мне знакома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11.48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преподаваемый материал устарел и не соответствует ФГОС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0.18000000000000002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много теории и мало практики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18.989999999999991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недостатков нет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63.68</c:v>
                </c:pt>
              </c:numCache>
            </c:numRef>
          </c:val>
        </c:ser>
        <c:axId val="61134720"/>
        <c:axId val="61136256"/>
      </c:barChart>
      <c:catAx>
        <c:axId val="61134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36256"/>
        <c:crosses val="autoZero"/>
        <c:auto val="1"/>
        <c:lblAlgn val="ctr"/>
        <c:lblOffset val="100"/>
      </c:catAx>
      <c:valAx>
        <c:axId val="61136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347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большая часть преподаваемого материала мне знакома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8.65</c:v>
                </c:pt>
                <c:pt idx="1">
                  <c:v>11.33</c:v>
                </c:pt>
                <c:pt idx="2">
                  <c:v>15.96</c:v>
                </c:pt>
                <c:pt idx="3">
                  <c:v>13.34</c:v>
                </c:pt>
                <c:pt idx="4">
                  <c:v>7.1099999999999994</c:v>
                </c:pt>
                <c:pt idx="5">
                  <c:v>26.51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преподаваемый материал устарел и не соответствует ФГОС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много теории, мало практики 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10.200000000000001</c:v>
                </c:pt>
                <c:pt idx="1">
                  <c:v>13.8</c:v>
                </c:pt>
                <c:pt idx="2">
                  <c:v>38.83</c:v>
                </c:pt>
                <c:pt idx="3">
                  <c:v>13.34</c:v>
                </c:pt>
                <c:pt idx="4">
                  <c:v>22.95</c:v>
                </c:pt>
                <c:pt idx="5">
                  <c:v>14.46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недостатков нет 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75.39</c:v>
                </c:pt>
                <c:pt idx="1">
                  <c:v>64.040000000000006</c:v>
                </c:pt>
                <c:pt idx="2">
                  <c:v>45.75</c:v>
                </c:pt>
                <c:pt idx="3">
                  <c:v>77.78</c:v>
                </c:pt>
                <c:pt idx="4">
                  <c:v>63.39</c:v>
                </c:pt>
                <c:pt idx="5">
                  <c:v>61.449999999999996</c:v>
                </c:pt>
              </c:numCache>
            </c:numRef>
          </c:val>
        </c:ser>
        <c:axId val="61310848"/>
        <c:axId val="61312384"/>
      </c:barChart>
      <c:catAx>
        <c:axId val="613108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312384"/>
        <c:crosses val="autoZero"/>
        <c:auto val="1"/>
        <c:lblAlgn val="ctr"/>
        <c:lblOffset val="100"/>
      </c:catAx>
      <c:valAx>
        <c:axId val="613123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310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полученные знания своевременны и необходимы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58.33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повторенные знания помогут мне в текущей работе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42.54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обучение позволило мне по-новому оценить качество своей работы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40.21</c:v>
                </c:pt>
              </c:numCache>
            </c:numRef>
          </c:val>
        </c:ser>
        <c:axId val="67072000"/>
        <c:axId val="67073536"/>
      </c:barChart>
      <c:catAx>
        <c:axId val="67072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073536"/>
        <c:crosses val="autoZero"/>
        <c:auto val="1"/>
        <c:lblAlgn val="ctr"/>
        <c:lblOffset val="100"/>
      </c:catAx>
      <c:valAx>
        <c:axId val="670735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072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полученные знания своевременны и необходимы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65.64</c:v>
                </c:pt>
                <c:pt idx="1">
                  <c:v>42.86</c:v>
                </c:pt>
                <c:pt idx="2">
                  <c:v>48.94</c:v>
                </c:pt>
                <c:pt idx="3">
                  <c:v>62.63</c:v>
                </c:pt>
                <c:pt idx="4">
                  <c:v>72.14</c:v>
                </c:pt>
                <c:pt idx="5">
                  <c:v>49.4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повторенные знания помогут мне в текущей работе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45.68</c:v>
                </c:pt>
                <c:pt idx="1">
                  <c:v>38.43</c:v>
                </c:pt>
                <c:pt idx="2">
                  <c:v>41.49</c:v>
                </c:pt>
                <c:pt idx="3">
                  <c:v>35.56</c:v>
                </c:pt>
                <c:pt idx="4">
                  <c:v>36.620000000000005</c:v>
                </c:pt>
                <c:pt idx="5">
                  <c:v>57.839999999999996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обучение позволило мне по-новому оценить качество своей работы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43.660000000000004</c:v>
                </c:pt>
                <c:pt idx="1">
                  <c:v>36.949999999999996</c:v>
                </c:pt>
                <c:pt idx="2">
                  <c:v>36.11</c:v>
                </c:pt>
                <c:pt idx="3">
                  <c:v>35.56</c:v>
                </c:pt>
                <c:pt idx="4">
                  <c:v>37.160000000000004</c:v>
                </c:pt>
                <c:pt idx="5">
                  <c:v>50.61</c:v>
                </c:pt>
              </c:numCache>
            </c:numRef>
          </c:val>
        </c:ser>
        <c:axId val="67159168"/>
        <c:axId val="67160704"/>
      </c:barChart>
      <c:catAx>
        <c:axId val="67159168"/>
        <c:scaling>
          <c:orientation val="minMax"/>
        </c:scaling>
        <c:axPos val="l"/>
        <c:majorTickMark val="none"/>
        <c:tickLblPos val="nextTo"/>
        <c:crossAx val="67160704"/>
        <c:crosses val="autoZero"/>
        <c:auto val="1"/>
        <c:lblAlgn val="ctr"/>
        <c:lblOffset val="100"/>
      </c:catAx>
      <c:valAx>
        <c:axId val="671607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71591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61.78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38.220000000000013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67222912"/>
        <c:axId val="67228800"/>
      </c:barChart>
      <c:catAx>
        <c:axId val="67222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228800"/>
        <c:crosses val="autoZero"/>
        <c:auto val="1"/>
        <c:lblAlgn val="ctr"/>
        <c:lblOffset val="100"/>
      </c:catAx>
      <c:valAx>
        <c:axId val="672288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222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74.28</c:v>
                </c:pt>
                <c:pt idx="1">
                  <c:v>46.8</c:v>
                </c:pt>
                <c:pt idx="2">
                  <c:v>50.54</c:v>
                </c:pt>
                <c:pt idx="3">
                  <c:v>66.669999999999987</c:v>
                </c:pt>
                <c:pt idx="4">
                  <c:v>56.290000000000006</c:v>
                </c:pt>
                <c:pt idx="5">
                  <c:v>69.88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25.72</c:v>
                </c:pt>
                <c:pt idx="1">
                  <c:v>53.2</c:v>
                </c:pt>
                <c:pt idx="2">
                  <c:v>49.46</c:v>
                </c:pt>
                <c:pt idx="3">
                  <c:v>33.33</c:v>
                </c:pt>
                <c:pt idx="4">
                  <c:v>43.71</c:v>
                </c:pt>
                <c:pt idx="5">
                  <c:v>30.12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67298048"/>
        <c:axId val="67299584"/>
      </c:barChart>
      <c:catAx>
        <c:axId val="672980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299584"/>
        <c:crosses val="autoZero"/>
        <c:auto val="1"/>
        <c:lblAlgn val="ctr"/>
        <c:lblOffset val="100"/>
      </c:catAx>
      <c:valAx>
        <c:axId val="672995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2980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73.34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26.66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68562304"/>
        <c:axId val="68572288"/>
      </c:barChart>
      <c:catAx>
        <c:axId val="68562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72288"/>
        <c:crosses val="autoZero"/>
        <c:auto val="1"/>
        <c:lblAlgn val="ctr"/>
        <c:lblOffset val="100"/>
      </c:catAx>
      <c:valAx>
        <c:axId val="685722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62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82.710000000000008</c:v>
                </c:pt>
                <c:pt idx="1">
                  <c:v>75.36999999999999</c:v>
                </c:pt>
                <c:pt idx="2">
                  <c:v>60.11</c:v>
                </c:pt>
                <c:pt idx="3">
                  <c:v>71.11999999999999</c:v>
                </c:pt>
                <c:pt idx="4">
                  <c:v>64.48</c:v>
                </c:pt>
                <c:pt idx="5">
                  <c:v>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17.29</c:v>
                </c:pt>
                <c:pt idx="1">
                  <c:v>24.630000000000003</c:v>
                </c:pt>
                <c:pt idx="2">
                  <c:v>39.89</c:v>
                </c:pt>
                <c:pt idx="3">
                  <c:v>28.88</c:v>
                </c:pt>
                <c:pt idx="4">
                  <c:v>35.520000000000003</c:v>
                </c:pt>
                <c:pt idx="5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68596864"/>
        <c:axId val="68598400"/>
      </c:barChart>
      <c:catAx>
        <c:axId val="6859686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8598400"/>
        <c:crosses val="autoZero"/>
        <c:auto val="1"/>
        <c:lblAlgn val="ctr"/>
        <c:lblOffset val="100"/>
      </c:catAx>
      <c:valAx>
        <c:axId val="685984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8596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36163243657042871"/>
                  <c:y val="0.3207977463215180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4892366579177613"/>
                  <c:y val="6.145048438738739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ниже среднего
</a:t>
                    </a:r>
                    <a:r>
                      <a:rPr lang="ru-RU" dirty="0" smtClean="0"/>
                      <a:t>0,09%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6630336832895918"/>
                  <c:y val="1.00243634685648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4,32%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15,71%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340414479440072"/>
                  <c:y val="-0.290397262543464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79,88%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9.0000000000000024E-2</c:v>
                </c:pt>
                <c:pt idx="2">
                  <c:v>4.3199999999999985</c:v>
                </c:pt>
                <c:pt idx="3">
                  <c:v>15.71</c:v>
                </c:pt>
                <c:pt idx="4">
                  <c:v>79.88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2.2200000000000002</c:v>
                </c:pt>
                <c:pt idx="1">
                  <c:v>5.92</c:v>
                </c:pt>
                <c:pt idx="2">
                  <c:v>6.39</c:v>
                </c:pt>
                <c:pt idx="3">
                  <c:v>2.23</c:v>
                </c:pt>
                <c:pt idx="4">
                  <c:v>6.08</c:v>
                </c:pt>
                <c:pt idx="5">
                  <c:v>4.8199999999999985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12.639999999999999</c:v>
                </c:pt>
                <c:pt idx="1">
                  <c:v>24.63000000000001</c:v>
                </c:pt>
                <c:pt idx="2">
                  <c:v>35.64</c:v>
                </c:pt>
                <c:pt idx="3">
                  <c:v>46.67</c:v>
                </c:pt>
                <c:pt idx="4">
                  <c:v>17.489999999999981</c:v>
                </c:pt>
                <c:pt idx="5">
                  <c:v>19.27999999999999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85.14</c:v>
                </c:pt>
                <c:pt idx="1">
                  <c:v>68.95</c:v>
                </c:pt>
                <c:pt idx="2">
                  <c:v>57.97</c:v>
                </c:pt>
                <c:pt idx="3">
                  <c:v>51.1</c:v>
                </c:pt>
                <c:pt idx="4">
                  <c:v>76.430000000000007</c:v>
                </c:pt>
                <c:pt idx="5">
                  <c:v>75.900000000000006</c:v>
                </c:pt>
              </c:numCache>
            </c:numRef>
          </c:val>
        </c:ser>
        <c:axId val="37407744"/>
        <c:axId val="37413632"/>
      </c:barChart>
      <c:catAx>
        <c:axId val="3740774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413632"/>
        <c:crosses val="autoZero"/>
        <c:auto val="1"/>
        <c:lblAlgn val="ctr"/>
        <c:lblOffset val="100"/>
      </c:catAx>
      <c:valAx>
        <c:axId val="374136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4077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38767415791776072"/>
                  <c:y val="0.2002290728398126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6529407261592303"/>
                  <c:y val="3.57836101556040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ниже </a:t>
                    </a:r>
                    <a:r>
                      <a:rPr lang="ru-RU" dirty="0"/>
                      <a:t>среднего
</a:t>
                    </a:r>
                    <a:r>
                      <a:rPr lang="ru-RU" dirty="0" smtClean="0"/>
                      <a:t>0,09%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740939413823296"/>
                  <c:y val="4.00191557651760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4,92%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22,44%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854019028871391"/>
                  <c:y val="-0.254371639264404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72,55%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9.0000000000000024E-2</c:v>
                </c:pt>
                <c:pt idx="2">
                  <c:v>4.92</c:v>
                </c:pt>
                <c:pt idx="3">
                  <c:v>22.439999999999987</c:v>
                </c:pt>
                <c:pt idx="4">
                  <c:v>72.55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1.78</c:v>
                </c:pt>
                <c:pt idx="1">
                  <c:v>5.4</c:v>
                </c:pt>
                <c:pt idx="2">
                  <c:v>10.639999999999999</c:v>
                </c:pt>
                <c:pt idx="3">
                  <c:v>2.23</c:v>
                </c:pt>
                <c:pt idx="4">
                  <c:v>6.08</c:v>
                </c:pt>
                <c:pt idx="5">
                  <c:v>7.23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17.079999999999988</c:v>
                </c:pt>
                <c:pt idx="1">
                  <c:v>23.16</c:v>
                </c:pt>
                <c:pt idx="2">
                  <c:v>35.64</c:v>
                </c:pt>
                <c:pt idx="3">
                  <c:v>20</c:v>
                </c:pt>
                <c:pt idx="4">
                  <c:v>17.489999999999981</c:v>
                </c:pt>
                <c:pt idx="5">
                  <c:v>33.74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 ПП и УОС</c:v>
                </c:pt>
                <c:pt idx="2">
                  <c:v>Кафедра ДиНОО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81.14</c:v>
                </c:pt>
                <c:pt idx="1">
                  <c:v>71.440000000000026</c:v>
                </c:pt>
                <c:pt idx="2">
                  <c:v>53.720000000000013</c:v>
                </c:pt>
                <c:pt idx="3">
                  <c:v>77.77</c:v>
                </c:pt>
                <c:pt idx="4">
                  <c:v>75.930000000000007</c:v>
                </c:pt>
                <c:pt idx="5">
                  <c:v>59.03</c:v>
                </c:pt>
              </c:numCache>
            </c:numRef>
          </c:val>
        </c:ser>
        <c:axId val="37427456"/>
        <c:axId val="37433344"/>
      </c:barChart>
      <c:catAx>
        <c:axId val="37427456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433344"/>
        <c:crosses val="autoZero"/>
        <c:auto val="1"/>
        <c:lblAlgn val="ctr"/>
        <c:lblOffset val="100"/>
      </c:catAx>
      <c:valAx>
        <c:axId val="374333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4274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40295193569553805"/>
                  <c:y val="0.2061052851901625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ниже среднего
</a:t>
                    </a:r>
                    <a:r>
                      <a:rPr lang="ru-RU" smtClean="0"/>
                      <a:t>0,26%</a:t>
                    </a:r>
                    <a:endParaRPr lang="ru-RU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средняя
</a:t>
                    </a:r>
                    <a:r>
                      <a:rPr lang="ru-RU" smtClean="0"/>
                      <a:t>5,09%</a:t>
                    </a:r>
                    <a:endParaRPr lang="ru-RU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23,39%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737407042869651"/>
                  <c:y val="-0.212721938258569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высокая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71,26%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0.26</c:v>
                </c:pt>
                <c:pt idx="2">
                  <c:v>5.09</c:v>
                </c:pt>
                <c:pt idx="3">
                  <c:v>23.39</c:v>
                </c:pt>
                <c:pt idx="4">
                  <c:v>71.260000000000005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1.1000000000000001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</c:v>
                </c:pt>
                <c:pt idx="1">
                  <c:v>6.41</c:v>
                </c:pt>
                <c:pt idx="2">
                  <c:v>7.98</c:v>
                </c:pt>
                <c:pt idx="3">
                  <c:v>4.45</c:v>
                </c:pt>
                <c:pt idx="4">
                  <c:v>3.2800000000000002</c:v>
                </c:pt>
                <c:pt idx="5">
                  <c:v>6.03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16.41</c:v>
                </c:pt>
                <c:pt idx="1">
                  <c:v>26.11000000000001</c:v>
                </c:pt>
                <c:pt idx="2">
                  <c:v>38.300000000000004</c:v>
                </c:pt>
                <c:pt idx="3">
                  <c:v>26.67</c:v>
                </c:pt>
                <c:pt idx="4">
                  <c:v>18.579999999999988</c:v>
                </c:pt>
                <c:pt idx="5">
                  <c:v>31.330000000000005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cat>
            <c:strRef>
              <c:f>Лист1!$A$2:$A$7</c:f>
              <c:strCache>
                <c:ptCount val="6"/>
                <c:pt idx="0">
                  <c:v>Кафедра предметных областей</c:v>
                </c:pt>
                <c:pt idx="1">
                  <c:v>Кафедра ПП и УОС</c:v>
                </c:pt>
                <c:pt idx="2">
                  <c:v>Кафедра Д и НОО</c:v>
                </c:pt>
                <c:pt idx="3">
                  <c:v>Кафедра Т и ППО</c:v>
                </c:pt>
                <c:pt idx="4">
                  <c:v>Кафедра С(К)О</c:v>
                </c:pt>
                <c:pt idx="5">
                  <c:v>Центр ПК г. Вятские Поляны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79.59</c:v>
                </c:pt>
                <c:pt idx="1">
                  <c:v>65.98</c:v>
                </c:pt>
                <c:pt idx="2">
                  <c:v>53.720000000000013</c:v>
                </c:pt>
                <c:pt idx="3">
                  <c:v>68.88</c:v>
                </c:pt>
                <c:pt idx="4">
                  <c:v>77.040000000000006</c:v>
                </c:pt>
                <c:pt idx="5">
                  <c:v>62.64</c:v>
                </c:pt>
              </c:numCache>
            </c:numRef>
          </c:val>
        </c:ser>
        <c:axId val="38034432"/>
        <c:axId val="38048512"/>
      </c:barChart>
      <c:catAx>
        <c:axId val="380344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48512"/>
        <c:crosses val="autoZero"/>
        <c:auto val="1"/>
        <c:lblAlgn val="ctr"/>
        <c:lblOffset val="100"/>
      </c:catAx>
      <c:valAx>
        <c:axId val="3804851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34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ИРО Кировской области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4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40295193569553805"/>
                  <c:y val="0.2354438327525915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5538254593175885"/>
                  <c:y val="5.866537652497860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30075858486439216"/>
                  <c:y val="4.24353227875993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средняя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3,37%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выше среднего</a:t>
                    </a:r>
                    <a:r>
                      <a:rPr lang="ru-RU"/>
                      <a:t>
</a:t>
                    </a:r>
                    <a:r>
                      <a:rPr lang="ru-RU" smtClean="0"/>
                      <a:t>20,63%</a:t>
                    </a:r>
                    <a:endParaRPr lang="ru-RU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436160323709539"/>
                  <c:y val="-0.2516189946520567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низкая</c:v>
                </c:pt>
                <c:pt idx="1">
                  <c:v>ниже среднего</c:v>
                </c:pt>
                <c:pt idx="2">
                  <c:v>средняя</c:v>
                </c:pt>
                <c:pt idx="3">
                  <c:v>выше среднего</c:v>
                </c:pt>
                <c:pt idx="4">
                  <c:v>высокая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3.3699999999999997</c:v>
                </c:pt>
                <c:pt idx="3">
                  <c:v>20.630000000000013</c:v>
                </c:pt>
                <c:pt idx="4">
                  <c:v>76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go3.imgsmail.ru/imgpreview?key=6615e533a710f9ea&amp;mb=imgdb_preview_7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38" cy="136817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500174"/>
            <a:ext cx="8858312" cy="23574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удовлетворенности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курсовой подготовкой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первый квартал 2016 года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723238982"/>
              </p:ext>
            </p:extLst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Своевременность и достаточность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информации по ФГОС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Своевременность и достаточность информации по ФГОС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673078453"/>
              </p:ext>
            </p:extLst>
          </p:nvPr>
        </p:nvGraphicFramePr>
        <p:xfrm>
          <a:off x="0" y="642918"/>
          <a:ext cx="9036496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89625685"/>
              </p:ext>
            </p:extLst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Доступность преподаваемого  материала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Доступность преподаваемого  материала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896527579"/>
              </p:ext>
            </p:extLst>
          </p:nvPr>
        </p:nvGraphicFramePr>
        <p:xfrm>
          <a:off x="0" y="461665"/>
          <a:ext cx="9144000" cy="639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804635248"/>
              </p:ext>
            </p:extLst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Ориентация курсовой подготовки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на практический опыт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Ориентация курсовой подготовки на практический опыт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003904151"/>
              </p:ext>
            </p:extLst>
          </p:nvPr>
        </p:nvGraphicFramePr>
        <p:xfrm>
          <a:off x="107504" y="571480"/>
          <a:ext cx="8928992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595829411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Организация технических и образовательных услуг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Организация технических и образовательных услуг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85268665"/>
              </p:ext>
            </p:extLst>
          </p:nvPr>
        </p:nvGraphicFramePr>
        <p:xfrm>
          <a:off x="0" y="461665"/>
          <a:ext cx="9144000" cy="639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826378809"/>
              </p:ext>
            </p:extLst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Преподавательский состав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286" y="0"/>
            <a:ext cx="9033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Преподавательский состав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282105959"/>
              </p:ext>
            </p:extLst>
          </p:nvPr>
        </p:nvGraphicFramePr>
        <p:xfrm>
          <a:off x="0" y="461665"/>
          <a:ext cx="9144000" cy="639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l="26367" t="20258" r="24314" b="7372"/>
          <a:stretch>
            <a:fillRect/>
          </a:stretch>
        </p:blipFill>
        <p:spPr bwMode="auto">
          <a:xfrm>
            <a:off x="1428728" y="577558"/>
            <a:ext cx="5929354" cy="60554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Анкета удовлетворенности курсовой подготовкой в ИРО Кировской </a:t>
            </a:r>
            <a:r>
              <a:rPr lang="ru-RU" sz="1600" b="1" i="1" dirty="0" smtClean="0">
                <a:solidFill>
                  <a:schemeClr val="accent2"/>
                </a:solidFill>
              </a:rPr>
              <a:t>области </a:t>
            </a:r>
          </a:p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в 2015 году </a:t>
            </a:r>
            <a:endParaRPr lang="ru-RU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726087711"/>
              </p:ext>
            </p:extLst>
          </p:nvPr>
        </p:nvGraphicFramePr>
        <p:xfrm>
          <a:off x="0" y="785794"/>
          <a:ext cx="91440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Удовлетворенность психологическим комфортом и климатом в ходе курсовой подготовки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Удовлетворенность психологическим комфортом 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и климатом в </a:t>
            </a:r>
            <a:r>
              <a:rPr lang="ru-RU" sz="2400" b="1" i="1" dirty="0" smtClean="0">
                <a:solidFill>
                  <a:srgbClr val="C00000"/>
                </a:solidFill>
              </a:rPr>
              <a:t>ходе курсовой подготовки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640947921"/>
              </p:ext>
            </p:extLst>
          </p:nvPr>
        </p:nvGraphicFramePr>
        <p:xfrm>
          <a:off x="0" y="830997"/>
          <a:ext cx="9144000" cy="602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527620732"/>
              </p:ext>
            </p:extLst>
          </p:nvPr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Удовлетворенность качеством повышения квалификации в рамках курсовой подготовки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Удовлетворенность качеством повышения квалификации в рамках курсовой подготовки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317748626"/>
              </p:ext>
            </p:extLst>
          </p:nvPr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33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недостатки, по Вашему мнению, можно выделить в содержании курсовой подготовки? </a:t>
            </a:r>
            <a:endParaRPr lang="ru-RU" sz="24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 вариантов ответа)- ответы в процентах</a:t>
            </a:r>
            <a:endParaRPr lang="ru-RU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77148296"/>
              </p:ext>
            </p:extLst>
          </p:nvPr>
        </p:nvGraphicFramePr>
        <p:xfrm>
          <a:off x="107504" y="1397000"/>
          <a:ext cx="885698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201"/>
            <a:ext cx="914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недостатки, по Вашему мнению, можно выделить в содержании курсовой подготовки? </a:t>
            </a:r>
          </a:p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(несколько вариантов ответа)- ответы в процентах</a:t>
            </a:r>
            <a:endParaRPr lang="ru-RU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919719394"/>
              </p:ext>
            </p:extLst>
          </p:nvPr>
        </p:nvGraphicFramePr>
        <p:xfrm>
          <a:off x="107504" y="980728"/>
          <a:ext cx="8928992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587"/>
            <a:ext cx="914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Оцените актуальность полученных знаний </a:t>
            </a:r>
            <a:endParaRPr lang="ru-RU" sz="24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 вариантов ответа) –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ответы в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процентах</a:t>
            </a:r>
            <a:endParaRPr lang="ru-RU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3164688"/>
              </p:ext>
            </p:extLst>
          </p:nvPr>
        </p:nvGraphicFramePr>
        <p:xfrm>
          <a:off x="0" y="930209"/>
          <a:ext cx="9144000" cy="5927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642918"/>
          <a:ext cx="9144000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Оцените актуальность полученных знаний </a:t>
            </a:r>
          </a:p>
          <a:p>
            <a:pPr marL="45720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(несколько вариантов ответа) – ответы в процентах</a:t>
            </a:r>
            <a:endParaRPr lang="ru-RU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Удалось ли в рамках курсовой подготовки найти ответы для решения своей профессиональной  деятельности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053431814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Удалось ли в рамках курсовой подготовки найти ответы для решения своей профессиональной 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71480"/>
          <a:ext cx="914400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102" t="16846" r="3906" b="6172"/>
          <a:stretch>
            <a:fillRect/>
          </a:stretch>
        </p:blipFill>
        <p:spPr bwMode="auto">
          <a:xfrm>
            <a:off x="285720" y="642918"/>
            <a:ext cx="8641585" cy="6072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chemeClr val="accent2"/>
                </a:solidFill>
              </a:rPr>
              <a:t>Анкета удовлетворенности курсовой подготовкой в ИРО Кировской области </a:t>
            </a:r>
          </a:p>
          <a:p>
            <a:pPr algn="ctr"/>
            <a:r>
              <a:rPr lang="ru-RU" sz="1600" b="1" i="1" dirty="0" smtClean="0">
                <a:solidFill>
                  <a:schemeClr val="accent2"/>
                </a:solidFill>
              </a:rPr>
              <a:t>с 1 января 2016 года</a:t>
            </a:r>
            <a:endParaRPr lang="ru-RU" sz="1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70" y="0"/>
            <a:ext cx="9115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Оправдались ли в целом Ваши ожидания от пройденных курсов повышения квалификации и профессиональной переподготовки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918233758"/>
              </p:ext>
            </p:extLst>
          </p:nvPr>
        </p:nvGraphicFramePr>
        <p:xfrm>
          <a:off x="0" y="908720"/>
          <a:ext cx="9144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Оправдались ли в целом Ваши ожидания от пройденных курсов повышения квалификации и профессиональной переподготовки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42918"/>
          <a:ext cx="9144000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Какая проблематика курсовой подготовки представляет для Вас интерес, по каким вопросам Вам хотелось бы получить дополнительную информацию?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5" y="857232"/>
            <a:ext cx="900115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Кафедра предметных областей</a:t>
            </a:r>
            <a:r>
              <a:rPr lang="ru-RU" b="1" dirty="0" smtClean="0"/>
              <a:t> 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«Физическая культура» </a:t>
            </a:r>
            <a:r>
              <a:rPr lang="ru-RU" sz="1600" dirty="0" smtClean="0"/>
              <a:t>-  психология спорта; основы плавания, рукопашного боя, стрельбы, волейбола; лыжная подготовка… 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«Химия»</a:t>
            </a:r>
            <a:r>
              <a:rPr lang="ru-RU" sz="1600" dirty="0" smtClean="0"/>
              <a:t> </a:t>
            </a:r>
            <a:r>
              <a:rPr lang="ru-RU" sz="1600" dirty="0" smtClean="0"/>
              <a:t>– решение задач повышенной  сложности по химии при подготовке к олимпиадам, к экзаменам; применение ИКТ на уроках химии…….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«ИКТ» </a:t>
            </a:r>
            <a:r>
              <a:rPr lang="ru-RU" sz="1600" dirty="0" smtClean="0"/>
              <a:t>– вопросы программирования; </a:t>
            </a:r>
            <a:r>
              <a:rPr lang="ru-RU" sz="1600" dirty="0" err="1" smtClean="0"/>
              <a:t>фотошоп</a:t>
            </a:r>
            <a:r>
              <a:rPr lang="ru-RU" sz="1600" dirty="0" smtClean="0"/>
              <a:t>….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«История </a:t>
            </a:r>
            <a:r>
              <a:rPr lang="ru-RU" sz="1600" u="sng" dirty="0" smtClean="0"/>
              <a:t>и </a:t>
            </a:r>
            <a:r>
              <a:rPr lang="ru-RU" sz="1600" u="sng" dirty="0" smtClean="0"/>
              <a:t>обществознание»</a:t>
            </a:r>
            <a:r>
              <a:rPr lang="ru-RU" sz="1600" dirty="0" smtClean="0"/>
              <a:t> </a:t>
            </a:r>
            <a:r>
              <a:rPr lang="ru-RU" sz="1600" dirty="0" smtClean="0"/>
              <a:t>– работа с детьми с ОВЗ на уроках истории; отдельные курсы по православной культуре… 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«ИЗО </a:t>
            </a:r>
            <a:r>
              <a:rPr lang="ru-RU" sz="1600" u="sng" dirty="0" smtClean="0"/>
              <a:t>и </a:t>
            </a:r>
            <a:r>
              <a:rPr lang="ru-RU" sz="1600" u="sng" dirty="0" smtClean="0"/>
              <a:t>музыка» </a:t>
            </a:r>
            <a:r>
              <a:rPr lang="ru-RU" sz="1600" dirty="0" smtClean="0"/>
              <a:t>– вопросы детской психологии в контексте художественного творчества детей…..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«Технология» </a:t>
            </a:r>
            <a:r>
              <a:rPr lang="ru-RU" sz="1600" dirty="0" smtClean="0"/>
              <a:t>– робототехника, </a:t>
            </a:r>
            <a:r>
              <a:rPr lang="ru-RU" sz="1600" dirty="0" err="1" smtClean="0"/>
              <a:t>нанотехнологии</a:t>
            </a:r>
            <a:r>
              <a:rPr lang="ru-RU" sz="1600" dirty="0" smtClean="0"/>
              <a:t>….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«М</a:t>
            </a:r>
            <a:r>
              <a:rPr lang="ru-RU" sz="1600" u="sng" dirty="0" smtClean="0"/>
              <a:t>атематика» </a:t>
            </a:r>
            <a:r>
              <a:rPr lang="ru-RU" sz="1600" dirty="0" smtClean="0"/>
              <a:t>– внеурочная деятельность по математике; решение задач повышенного уровня сложности при подготовке к олимпиадам….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«Физика» </a:t>
            </a:r>
            <a:r>
              <a:rPr lang="ru-RU" sz="1600" dirty="0" smtClean="0"/>
              <a:t>– приемы работы сложных задач по физике при подготовке к </a:t>
            </a:r>
            <a:r>
              <a:rPr lang="ru-RU" sz="1600" dirty="0" smtClean="0"/>
              <a:t>олимпиадам….</a:t>
            </a:r>
            <a:endParaRPr lang="ru-RU" sz="1600" dirty="0" smtClean="0"/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«Русский </a:t>
            </a:r>
            <a:r>
              <a:rPr lang="ru-RU" sz="1600" u="sng" dirty="0" smtClean="0"/>
              <a:t>язык и </a:t>
            </a:r>
            <a:r>
              <a:rPr lang="ru-RU" sz="1600" u="sng" dirty="0" smtClean="0"/>
              <a:t>литература» </a:t>
            </a:r>
            <a:r>
              <a:rPr lang="ru-RU" sz="1600" dirty="0" smtClean="0"/>
              <a:t>– тема «Учебный диалог на уроках русского языка», развитие речи учеников….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«Иностранные языки» </a:t>
            </a:r>
            <a:r>
              <a:rPr lang="ru-RU" sz="1600" dirty="0" smtClean="0"/>
              <a:t>– курсы для учителей </a:t>
            </a:r>
            <a:r>
              <a:rPr lang="ru-RU" sz="1600" dirty="0" smtClean="0"/>
              <a:t>французского</a:t>
            </a:r>
            <a:r>
              <a:rPr lang="ru-RU" sz="1600" dirty="0" smtClean="0"/>
              <a:t>, испанского языков…</a:t>
            </a:r>
          </a:p>
          <a:p>
            <a:pPr algn="just"/>
            <a:r>
              <a:rPr lang="ru-RU" sz="1600" u="sng" dirty="0" smtClean="0"/>
              <a:t>Предметная область </a:t>
            </a:r>
            <a:r>
              <a:rPr lang="ru-RU" sz="1600" u="sng" dirty="0" smtClean="0"/>
              <a:t>«Биология» </a:t>
            </a:r>
            <a:r>
              <a:rPr lang="ru-RU" sz="1600" dirty="0" smtClean="0"/>
              <a:t>– решение задач повышенной сложности по генетике; курсы по составлению программ и проведению олимпиад; специфика преподавания биологии в </a:t>
            </a:r>
            <a:r>
              <a:rPr lang="ru-RU" sz="1600" dirty="0" err="1" smtClean="0"/>
              <a:t>профтехобразовании</a:t>
            </a:r>
            <a:r>
              <a:rPr lang="ru-RU" sz="1600" dirty="0" smtClean="0"/>
              <a:t>…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Какая проблематика курсовой подготовки представляет для Вас интерес, по каким вопросам Вам хотелось бы получить дополнительную информацию? </a:t>
            </a:r>
            <a:endParaRPr lang="ru-RU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001061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Кафедра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ПП и УОС - </a:t>
            </a:r>
            <a:r>
              <a:rPr lang="ru-RU" sz="1600" i="1" dirty="0" smtClean="0"/>
              <a:t>программы </a:t>
            </a:r>
            <a:r>
              <a:rPr lang="ru-RU" sz="1600" i="1" dirty="0" smtClean="0"/>
              <a:t>развития  ОО и </a:t>
            </a:r>
            <a:r>
              <a:rPr lang="ru-RU" sz="1600" i="1" dirty="0" smtClean="0"/>
              <a:t>УДО</a:t>
            </a:r>
            <a:r>
              <a:rPr lang="ru-RU" sz="1600" i="1" dirty="0" smtClean="0"/>
              <a:t>; нормативно-правовая деятельность УДО; </a:t>
            </a:r>
            <a:r>
              <a:rPr lang="ru-RU" sz="1600" i="1" dirty="0" err="1" smtClean="0"/>
              <a:t>здоровьесберегающая</a:t>
            </a:r>
            <a:r>
              <a:rPr lang="ru-RU" sz="1600" i="1" dirty="0" smtClean="0"/>
              <a:t> </a:t>
            </a:r>
            <a:r>
              <a:rPr lang="ru-RU" sz="1600" i="1" dirty="0" smtClean="0"/>
              <a:t>деятельность УДО; работа с одаренными детьми; побуждение школьников к чтению; психологические курсы по вопросу эмоционального выгорания педагогического работника; сексуальное воспитание школьников…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C00000"/>
                </a:solidFill>
              </a:rPr>
              <a:t>Кафедра Д и НОО </a:t>
            </a:r>
            <a:r>
              <a:rPr lang="ru-RU" sz="1600" i="1" dirty="0" smtClean="0"/>
              <a:t>- технология критического мышления; работа в ДОУ с разновозрастной группой; организация документооборота в ДОУ; курсы по хореографии…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C00000"/>
                </a:solidFill>
              </a:rPr>
              <a:t>Кафедра Т и ППО</a:t>
            </a:r>
            <a:r>
              <a:rPr lang="ru-RU" sz="1600" i="1" dirty="0" smtClean="0"/>
              <a:t> - </a:t>
            </a:r>
            <a:r>
              <a:rPr lang="ru-RU" sz="1600" dirty="0" smtClean="0"/>
              <a:t>психология студентов с ОВЗ; психологическое образование; научно-исследовательская деятельность студентов по отдельным учебным дисциплинам…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C00000"/>
                </a:solidFill>
              </a:rPr>
              <a:t>Кафедра С (К)О </a:t>
            </a:r>
            <a:r>
              <a:rPr lang="ru-RU" sz="1600" dirty="0" smtClean="0"/>
              <a:t>- </a:t>
            </a:r>
            <a:r>
              <a:rPr lang="ru-RU" sz="1600" i="1" dirty="0" smtClean="0"/>
              <a:t>работа с детьми с ОВЗ по отдельным школьным предметам; составление рабочих программ по школьным предметам  для детей с ОВЗ…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C00000"/>
                </a:solidFill>
              </a:rPr>
              <a:t>Центр ПК г. Вятские Поляны</a:t>
            </a:r>
            <a:r>
              <a:rPr lang="ru-RU" sz="1600" i="1" dirty="0" smtClean="0"/>
              <a:t> - </a:t>
            </a:r>
            <a:r>
              <a:rPr lang="ru-RU" sz="1600" dirty="0" smtClean="0"/>
              <a:t>работа с интерактивной доской; создание электронных учебников; работа с </a:t>
            </a:r>
            <a:r>
              <a:rPr lang="ru-RU" sz="1600" dirty="0" err="1" smtClean="0"/>
              <a:t>портфолио</a:t>
            </a:r>
            <a:r>
              <a:rPr lang="ru-RU" sz="1600" dirty="0" smtClean="0"/>
              <a:t>; мониторинг результатов освоения ФГОС…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244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Ваши предложения по улучшению качества организации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курсовой подготовки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Кафедра предметных областей - </a:t>
            </a:r>
            <a:r>
              <a:rPr lang="ru-RU" sz="1400" i="1" dirty="0" smtClean="0"/>
              <a:t>добавить занятия по психологии; </a:t>
            </a:r>
            <a:r>
              <a:rPr lang="ru-RU" sz="1400" i="1" dirty="0" smtClean="0"/>
              <a:t>увеличить </a:t>
            </a:r>
            <a:r>
              <a:rPr lang="ru-RU" sz="1400" i="1" dirty="0" smtClean="0"/>
              <a:t>время на посещение открытых уроков; организация помощи в создание авторских программ и методик; обновить техническое оснащение кафедры; </a:t>
            </a:r>
            <a:r>
              <a:rPr lang="ru-RU" sz="1400" i="1" dirty="0" smtClean="0"/>
              <a:t>организация </a:t>
            </a:r>
            <a:r>
              <a:rPr lang="ru-RU" sz="1400" i="1" dirty="0" smtClean="0"/>
              <a:t>выставок работ слушателей на базе ИРО; организация практических консультация один раз в месяц; курсы для </a:t>
            </a:r>
            <a:r>
              <a:rPr lang="ru-RU" sz="1400" i="1" dirty="0" smtClean="0"/>
              <a:t>учителей </a:t>
            </a:r>
            <a:r>
              <a:rPr lang="ru-RU" sz="1400" i="1" dirty="0" smtClean="0"/>
              <a:t>французского, испанского языков; обновить компьютеры; сменить мебель…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Кафедра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ПП и УОС - </a:t>
            </a:r>
            <a:r>
              <a:rPr lang="ru-RU" sz="1400" i="1" dirty="0" smtClean="0"/>
              <a:t>слушателям, которые относятся к административному звену организовать индивидуальный график учебы; увеличить количество времени на практическую работу в ходе проведения курсовой подготовки; организация мастер-классов  разделить курсовую подготовку для начинающих педагогов; сменить мебель в учебных аудиториях ….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C00000"/>
                </a:solidFill>
              </a:rPr>
              <a:t>Кафедра Д и НОО </a:t>
            </a:r>
            <a:r>
              <a:rPr lang="ru-RU" sz="1400" i="1" dirty="0" smtClean="0"/>
              <a:t>- увеличить количество времени на практику; увеличить курсовую подготовку до 108 часов; улучшить материальную базу кафедру, сменить технику…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C00000"/>
                </a:solidFill>
              </a:rPr>
              <a:t>Кафедра Т и ППО</a:t>
            </a:r>
            <a:r>
              <a:rPr lang="ru-RU" sz="1400" i="1" dirty="0" smtClean="0"/>
              <a:t> - увеличить время на практическую часть; увеличить количество посещений ОУ; обновить материальную базу кафедры…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C00000"/>
                </a:solidFill>
              </a:rPr>
              <a:t>Кафедра С (К)О </a:t>
            </a:r>
            <a:r>
              <a:rPr lang="ru-RU" sz="1400" dirty="0" smtClean="0"/>
              <a:t>- </a:t>
            </a:r>
            <a:r>
              <a:rPr lang="ru-RU" sz="1400" i="1" dirty="0" smtClean="0"/>
              <a:t>организация обучения с меньшим количеством курсантов в группе; организация в очной части практической работы по составлению характеристики для детей с ОВЗ; увеличить время на очный блок; разнообразить приемы работы с аудиторией…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C00000"/>
                </a:solidFill>
              </a:rPr>
              <a:t>Центр ПК г. Вятские Поляны</a:t>
            </a:r>
            <a:r>
              <a:rPr lang="ru-RU" sz="1400" i="1" dirty="0" smtClean="0"/>
              <a:t> - курсы по ИКТ по отдельным школьным предметам; увеличить количество посадочных мест; дифференцированный подход; увеличить время на практическую работу; улучшить качество работы  интернета…</a:t>
            </a:r>
            <a:endParaRPr lang="ru-RU" sz="14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14488"/>
            <a:ext cx="6286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ВНИМАНИЕ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/>
                </a:solidFill>
              </a:rPr>
              <a:t>Актуальность тематики курсовой подготовки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616249478"/>
              </p:ext>
            </p:extLst>
          </p:nvPr>
        </p:nvGraphicFramePr>
        <p:xfrm>
          <a:off x="714348" y="1214422"/>
          <a:ext cx="78581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Актуальность тематики курсовой подготовки</a:t>
            </a:r>
            <a:endParaRPr lang="ru-RU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815978328"/>
              </p:ext>
            </p:extLst>
          </p:nvPr>
        </p:nvGraphicFramePr>
        <p:xfrm>
          <a:off x="0" y="357166"/>
          <a:ext cx="9144000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51384705"/>
              </p:ext>
            </p:extLst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Соответствие содержания курсовой подготовки </a:t>
            </a: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заявленной теме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Соответствие содержания курсовой подготовки заявленной теме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645025650"/>
              </p:ext>
            </p:extLst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378114232"/>
              </p:ext>
            </p:extLst>
          </p:nvPr>
        </p:nvGraphicFramePr>
        <p:xfrm>
          <a:off x="0" y="428604"/>
          <a:ext cx="914400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Организация курсовой подготовки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Организация курсовой подготовки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916515401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992</Words>
  <Application>Microsoft Office PowerPoint</Application>
  <PresentationFormat>Экран (4:3)</PresentationFormat>
  <Paragraphs>146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Анализ удовлетворенности  курсовой подготовкой  за первый квартал 2016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удовлетворенности  курсовой подготовкой  за первый квартал 2016 года</dc:title>
  <dc:creator>User</dc:creator>
  <cp:lastModifiedBy>User</cp:lastModifiedBy>
  <cp:revision>38</cp:revision>
  <dcterms:created xsi:type="dcterms:W3CDTF">2016-04-25T13:59:59Z</dcterms:created>
  <dcterms:modified xsi:type="dcterms:W3CDTF">2016-04-27T07:31:10Z</dcterms:modified>
</cp:coreProperties>
</file>