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58" r:id="rId5"/>
    <p:sldId id="257" r:id="rId6"/>
    <p:sldId id="271" r:id="rId7"/>
    <p:sldId id="268" r:id="rId8"/>
    <p:sldId id="272" r:id="rId9"/>
    <p:sldId id="273" r:id="rId10"/>
    <p:sldId id="274" r:id="rId11"/>
    <p:sldId id="275" r:id="rId12"/>
    <p:sldId id="277" r:id="rId13"/>
    <p:sldId id="269" r:id="rId14"/>
    <p:sldId id="278" r:id="rId15"/>
    <p:sldId id="279" r:id="rId16"/>
    <p:sldId id="280" r:id="rId17"/>
    <p:sldId id="281" r:id="rId18"/>
    <p:sldId id="282" r:id="rId19"/>
    <p:sldId id="259" r:id="rId20"/>
    <p:sldId id="283" r:id="rId21"/>
    <p:sldId id="260" r:id="rId22"/>
    <p:sldId id="26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5D16974-B55C-41BD-BEE1-0DB3E19661CA}">
          <p14:sldIdLst>
            <p14:sldId id="256"/>
            <p14:sldId id="264"/>
            <p14:sldId id="265"/>
            <p14:sldId id="258"/>
            <p14:sldId id="257"/>
            <p14:sldId id="271"/>
            <p14:sldId id="268"/>
            <p14:sldId id="272"/>
            <p14:sldId id="273"/>
            <p14:sldId id="274"/>
            <p14:sldId id="275"/>
            <p14:sldId id="277"/>
            <p14:sldId id="269"/>
            <p14:sldId id="278"/>
            <p14:sldId id="279"/>
            <p14:sldId id="280"/>
            <p14:sldId id="281"/>
            <p14:sldId id="282"/>
            <p14:sldId id="259"/>
            <p14:sldId id="283"/>
            <p14:sldId id="260"/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59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30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228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516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630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477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837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09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26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38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24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08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11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36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0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26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1810D-4513-47C4-A5A3-48F1E83D3465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F2E630-E61D-4FA0-9D63-900416882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04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lkirov.ru/files/%D0%BF%D1%80%D0%B8%D0%BA%D0%B0%D0%B7%20%D0%BC%D0%B8%D0%BD%D1%82%D1%80%D1%83%D0%B4%D0%B0.zip" TargetMode="External"/><Relationship Id="rId2" Type="http://schemas.openxmlformats.org/officeDocument/2006/relationships/hyperlink" Target="http://www.socialkirov.ru/files/%D0%9A%D0%BE%D0%BD%D1%86%D0%B5%D0%BF%D1%86%D0%B8%D1%8F%20%D1%80%D0%B0%D0%BD%D0%BD%D0%B5%D0%B9%20%D0%BF%D0%BE%D0%BC%D0%BE%D1%89%D0%B8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ocialkirov.ru/files/%D0%BF%D1%80%D0%B8%D0%BA%D0%B0%D0%B7%20%D0%BE%D0%B1%20%D1%83%D1%82%D0%B2%D0%B5%D1%80%D0%B6%D0%B4%D0%B5%D0%BD%D0%B8%D0%B8%20%D1%84%D0%BE%D1%80%D0%BC%D1%8B.pdf" TargetMode="External"/><Relationship Id="rId4" Type="http://schemas.openxmlformats.org/officeDocument/2006/relationships/hyperlink" Target="http://www.socialkirov.ru/files/%D0%BF%D1%80%D0%B8%D0%BA%D0%B0%D0%B7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756745"/>
            <a:ext cx="7766936" cy="3294091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Информационная, психолого-педагогическая и социальная поддержка семей, воспитывающих детей раннего возраста с ограниченными возможностями здоровья: модель, реализуемая центром поддержки семей с детьми с особенностями развития «Дорогою добра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986253"/>
            <a:ext cx="7766936" cy="109689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Семинар-совещание «Реализация права на образование особого ребенка: юридические вопросы и аспекты»</a:t>
            </a:r>
          </a:p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95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Деятельность всех структурных подразделений Центра «Дорогою добра» осуществляется в рамках программы оказания комплексного информационного, психолого-педагогического и социального сопровождения  семей, воспитывающих детей с особенностями развития.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289738"/>
            <a:ext cx="8596668" cy="2751624"/>
          </a:xfrm>
        </p:spPr>
        <p:txBody>
          <a:bodyPr/>
          <a:lstStyle/>
          <a:p>
            <a:r>
              <a:rPr lang="ru-RU" sz="2400" b="1" dirty="0"/>
              <a:t>Цель реализации программы:</a:t>
            </a:r>
            <a:r>
              <a:rPr lang="ru-RU" sz="2400" dirty="0"/>
              <a:t>  создание на базе Центра «Дорогою добра» эффективной системы поддержки семей, воспитывающих детей с </a:t>
            </a:r>
            <a:r>
              <a:rPr lang="ru-RU" sz="2400" dirty="0" smtClean="0"/>
              <a:t>ОВЗ, </a:t>
            </a:r>
            <a:r>
              <a:rPr lang="ru-RU" sz="2400" dirty="0"/>
              <a:t>включающую качественные психолого-педагогические и социальные услуги, направленные на социальную адаптацию, профилактику социального сиротства и улучшение благополучия детей и их родных.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892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0524"/>
          </a:xfrm>
        </p:spPr>
        <p:txBody>
          <a:bodyPr>
            <a:normAutofit fontScale="90000"/>
          </a:bodyPr>
          <a:lstStyle/>
          <a:p>
            <a:r>
              <a:rPr lang="ru-RU" dirty="0"/>
              <a:t>Организационная структура Центра «Дорогою добра».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50125"/>
            <a:ext cx="8596668" cy="439123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Отделение ранней помощи</a:t>
            </a:r>
          </a:p>
          <a:p>
            <a:r>
              <a:rPr lang="ru-RU" dirty="0" smtClean="0"/>
              <a:t>- </a:t>
            </a:r>
            <a:r>
              <a:rPr lang="ru-RU" b="1" dirty="0"/>
              <a:t>детско-родительские группы раннего развития (0-1,5 года);</a:t>
            </a:r>
          </a:p>
          <a:p>
            <a:r>
              <a:rPr lang="ru-RU" b="1" dirty="0"/>
              <a:t> детско-родительские адаптационные группы (1,5-3 года);</a:t>
            </a:r>
          </a:p>
          <a:p>
            <a:r>
              <a:rPr lang="ru-RU" b="1" dirty="0"/>
              <a:t> детские адаптационные группы (3-6 лет);</a:t>
            </a:r>
          </a:p>
          <a:p>
            <a:r>
              <a:rPr lang="ru-RU" b="1" dirty="0"/>
              <a:t> адаптационные группы подготовки к школе (6-8 лет);</a:t>
            </a:r>
          </a:p>
          <a:p>
            <a:r>
              <a:rPr lang="ru-RU" b="1" dirty="0"/>
              <a:t>адаптационные группы для детей  с расстройствами аутистического спектра (РАС) и нарушениями поведения (4-8 лет</a:t>
            </a:r>
            <a:r>
              <a:rPr lang="ru-RU" b="1" dirty="0" smtClean="0"/>
              <a:t>);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Программа </a:t>
            </a:r>
            <a:r>
              <a:rPr lang="ru-RU" b="1" i="1" dirty="0">
                <a:solidFill>
                  <a:srgbClr val="FF0000"/>
                </a:solidFill>
              </a:rPr>
              <a:t>активной поддержки </a:t>
            </a:r>
            <a:r>
              <a:rPr lang="ru-RU" b="1" i="1" dirty="0" smtClean="0">
                <a:solidFill>
                  <a:srgbClr val="FF0000"/>
                </a:solidFill>
              </a:rPr>
              <a:t>родителей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b="1" dirty="0" smtClean="0"/>
              <a:t>Родительская группа с психологом</a:t>
            </a:r>
          </a:p>
          <a:p>
            <a:r>
              <a:rPr lang="ru-RU" b="1" dirty="0" smtClean="0"/>
              <a:t>Консультативная </a:t>
            </a:r>
            <a:r>
              <a:rPr lang="ru-RU" b="1" dirty="0"/>
              <a:t>поддержка </a:t>
            </a:r>
            <a:r>
              <a:rPr lang="ru-RU" b="1" dirty="0" smtClean="0"/>
              <a:t>семьи</a:t>
            </a:r>
          </a:p>
          <a:p>
            <a:pPr marL="0" indent="0">
              <a:buNone/>
            </a:pPr>
            <a:r>
              <a:rPr lang="ru-RU" dirty="0" smtClean="0"/>
              <a:t>- Раннее </a:t>
            </a:r>
            <a:r>
              <a:rPr lang="ru-RU" dirty="0"/>
              <a:t>консультирование, информационная и психологическая поддержка семей сразу после рождения особого ребенка или установления диагноза.</a:t>
            </a:r>
          </a:p>
          <a:p>
            <a:pPr marL="0" indent="0">
              <a:buNone/>
            </a:pPr>
            <a:r>
              <a:rPr lang="ru-RU" dirty="0"/>
              <a:t>- Первичное консультирование при обращении семьи в центр.</a:t>
            </a:r>
          </a:p>
          <a:p>
            <a:pPr marL="0" indent="0">
              <a:buNone/>
            </a:pPr>
            <a:r>
              <a:rPr lang="ru-RU" dirty="0"/>
              <a:t>- Повторное консультирование по запросу родителей или педагогов. </a:t>
            </a:r>
          </a:p>
          <a:p>
            <a:pPr marL="0" indent="0">
              <a:buNone/>
            </a:pPr>
            <a:r>
              <a:rPr lang="ru-RU" dirty="0"/>
              <a:t>- Консультации семей по результатам занятий в течение года. </a:t>
            </a:r>
          </a:p>
          <a:p>
            <a:pPr>
              <a:buFontTx/>
              <a:buChar char="-"/>
            </a:pPr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2958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935421"/>
          </a:xfrm>
        </p:spPr>
        <p:txBody>
          <a:bodyPr>
            <a:normAutofit fontScale="90000"/>
          </a:bodyPr>
          <a:lstStyle/>
          <a:p>
            <a:r>
              <a:rPr lang="ru-RU" dirty="0"/>
              <a:t>Организационная структура Центра «Дорогою добра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55229"/>
            <a:ext cx="8596668" cy="428613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Мастерские для детей с особенностями </a:t>
            </a:r>
            <a:r>
              <a:rPr lang="ru-RU" b="1" dirty="0" smtClean="0">
                <a:solidFill>
                  <a:srgbClr val="FF0000"/>
                </a:solidFill>
              </a:rPr>
              <a:t>развития</a:t>
            </a:r>
          </a:p>
          <a:p>
            <a:r>
              <a:rPr lang="ru-RU" dirty="0"/>
              <a:t>группы поддержки, социализации и предпрофессиональной подготовки школьников (8-18 лет);</a:t>
            </a:r>
          </a:p>
          <a:p>
            <a:r>
              <a:rPr lang="ru-RU" dirty="0"/>
              <a:t>групповые занятия в  творческой студии выходного дня (7-18 лет). </a:t>
            </a:r>
            <a:endParaRPr lang="ru-RU" dirty="0" smtClean="0"/>
          </a:p>
          <a:p>
            <a:pPr algn="ctr"/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Полиграфическая мастерская для  подростков и молодых людей с инвалидностью</a:t>
            </a:r>
          </a:p>
          <a:p>
            <a:pPr algn="ctr"/>
            <a:endParaRPr lang="ru-RU" dirty="0"/>
          </a:p>
          <a:p>
            <a:pPr algn="ctr"/>
            <a:endParaRPr lang="ru-RU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502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Отделение ранней помощи центра «Дорогою добра»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>
                <a:solidFill>
                  <a:schemeClr val="tx1"/>
                </a:solidFill>
              </a:rPr>
              <a:t>Количество </a:t>
            </a:r>
            <a:r>
              <a:rPr lang="ru-RU" sz="2700" dirty="0" smtClean="0">
                <a:solidFill>
                  <a:schemeClr val="tx1"/>
                </a:solidFill>
              </a:rPr>
              <a:t>детей, 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получающих </a:t>
            </a:r>
            <a:r>
              <a:rPr lang="ru-RU" sz="2700" dirty="0">
                <a:solidFill>
                  <a:schemeClr val="tx1"/>
                </a:solidFill>
              </a:rPr>
              <a:t>услуги </a:t>
            </a: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в </a:t>
            </a:r>
            <a:r>
              <a:rPr lang="ru-RU" sz="2700" dirty="0">
                <a:solidFill>
                  <a:schemeClr val="tx1"/>
                </a:solidFill>
              </a:rPr>
              <a:t>отделении ранней помощи </a:t>
            </a: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центра </a:t>
            </a:r>
            <a:r>
              <a:rPr lang="ru-RU" sz="2700" dirty="0">
                <a:solidFill>
                  <a:schemeClr val="tx1"/>
                </a:solidFill>
              </a:rPr>
              <a:t>«Дорогою добра» </a:t>
            </a: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(</a:t>
            </a:r>
            <a:r>
              <a:rPr lang="ru-RU" sz="2700" dirty="0">
                <a:solidFill>
                  <a:schemeClr val="tx1"/>
                </a:solidFill>
              </a:rPr>
              <a:t>октябрь 2018</a:t>
            </a:r>
            <a:r>
              <a:rPr lang="ru-RU" sz="2700" dirty="0" smtClean="0">
                <a:solidFill>
                  <a:schemeClr val="tx1"/>
                </a:solidFill>
              </a:rPr>
              <a:t>)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- </a:t>
            </a:r>
            <a:r>
              <a:rPr lang="ru-RU" sz="2800" dirty="0" smtClean="0"/>
              <a:t>от </a:t>
            </a:r>
            <a:r>
              <a:rPr lang="ru-RU" sz="2800" dirty="0"/>
              <a:t>0 до 3 лет  </a:t>
            </a:r>
            <a:r>
              <a:rPr lang="ru-RU" sz="2800" dirty="0" smtClean="0"/>
              <a:t>-  </a:t>
            </a:r>
            <a:r>
              <a:rPr lang="ru-RU" sz="2800" dirty="0"/>
              <a:t>30 детей</a:t>
            </a:r>
            <a:br>
              <a:rPr lang="ru-RU" sz="2800" dirty="0"/>
            </a:br>
            <a:r>
              <a:rPr lang="ru-RU" sz="2800" dirty="0" smtClean="0"/>
              <a:t>- от </a:t>
            </a:r>
            <a:r>
              <a:rPr lang="ru-RU" sz="2800" dirty="0"/>
              <a:t>3 до 7 лет – 110 детей</a:t>
            </a:r>
            <a:br>
              <a:rPr lang="ru-RU" sz="2800" dirty="0"/>
            </a:b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rordi.ru/wp-content/uploads/2018/08/DSC_0075-640x4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2385847"/>
            <a:ext cx="5836565" cy="38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690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 descr="http://rordi.ru/wp-content/uploads/2015/02/2015.02.03.-Bibiki-640x400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7" y="189186"/>
            <a:ext cx="11698013" cy="66688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55684-8975-4548-9380-779D81B9E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97" y="327254"/>
            <a:ext cx="4384040" cy="847634"/>
          </a:xfrm>
          <a:solidFill>
            <a:srgbClr val="C8D24B"/>
          </a:solidFill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Детско-родительские группы раннего развития 0-1,5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6295696" y="6041362"/>
            <a:ext cx="297830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979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64F13010-9621-4A4C-8C7A-10514952F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3"/>
          <a:stretch/>
        </p:blipFill>
        <p:spPr>
          <a:xfrm>
            <a:off x="17373" y="0"/>
            <a:ext cx="12174627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6705600" y="162729"/>
            <a:ext cx="5208464" cy="835753"/>
          </a:xfrm>
          <a:prstGeom prst="rect">
            <a:avLst/>
          </a:prstGeom>
          <a:solidFill>
            <a:srgbClr val="C8D24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Детско-родительские адаптационные группы 1,5-3 лет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8583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32D4D0-574F-4A7F-A4EC-FEECF265D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4266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61ED4-EE8B-4CD7-8F3F-34A373AE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552" y="304799"/>
            <a:ext cx="4330262" cy="924911"/>
          </a:xfrm>
          <a:solidFill>
            <a:srgbClr val="C8D24B"/>
          </a:solidFill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Адаптационные группы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подготовки к школе (6-8 лет)</a:t>
            </a:r>
          </a:p>
        </p:txBody>
      </p:sp>
    </p:spTree>
    <p:extLst>
      <p:ext uri="{BB962C8B-B14F-4D97-AF65-F5344CB8AC3E}">
        <p14:creationId xmlns:p14="http://schemas.microsoft.com/office/powerpoint/2010/main" val="3227457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57C148-E487-491D-8815-2D72AFAB6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6"/>
            <a:ext cx="12192000" cy="703072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4913B-480D-40A2-987F-037E980E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263525"/>
            <a:ext cx="6852744" cy="1102820"/>
          </a:xfrm>
          <a:solidFill>
            <a:srgbClr val="C8D24B"/>
          </a:solidFill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Адаптационные группы для детей  с РАС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 и нарушениями поведения (4-8 лет)</a:t>
            </a:r>
          </a:p>
        </p:txBody>
      </p:sp>
    </p:spTree>
    <p:extLst>
      <p:ext uri="{BB962C8B-B14F-4D97-AF65-F5344CB8AC3E}">
        <p14:creationId xmlns:p14="http://schemas.microsoft.com/office/powerpoint/2010/main" val="1818305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3A08A-84D8-47BA-9832-5A19D5B1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2886" cy="1325563"/>
          </a:xfrm>
          <a:solidFill>
            <a:srgbClr val="C8D24B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Программа активной поддержки родителей, воспитывающих детей с особенностями развития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6FE0CF-1F96-42E3-BA6D-118B8C23D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Родительская группа с психологом (программа  психологической поддержки семей с детьми с особенностями развития "Я помогаю себе");</a:t>
            </a:r>
          </a:p>
          <a:p>
            <a:r>
              <a:rPr lang="ru-RU" dirty="0"/>
              <a:t>Индивидуальные консультации психолога;</a:t>
            </a:r>
          </a:p>
          <a:p>
            <a:r>
              <a:rPr lang="ru-RU" dirty="0"/>
              <a:t>Арт-вечера для родителей (программа арт-терапевтической поддержки родителей детей с особенностями развития «Арт-вечера для взрослых»);</a:t>
            </a:r>
          </a:p>
          <a:p>
            <a:r>
              <a:rPr lang="ru-RU" dirty="0"/>
              <a:t>Информационные издания для родителей;</a:t>
            </a:r>
          </a:p>
          <a:p>
            <a:r>
              <a:rPr lang="ru-RU" dirty="0"/>
              <a:t>Семинары и тренинги для родителей; </a:t>
            </a:r>
          </a:p>
          <a:p>
            <a:r>
              <a:rPr lang="ru-RU" dirty="0"/>
              <a:t>Сопровождение на </a:t>
            </a:r>
            <a:r>
              <a:rPr lang="ru-RU" dirty="0" err="1"/>
              <a:t>ПМПк</a:t>
            </a:r>
            <a:r>
              <a:rPr lang="ru-RU" dirty="0"/>
              <a:t> и ПМПК;</a:t>
            </a:r>
          </a:p>
          <a:p>
            <a:r>
              <a:rPr lang="ru-RU" dirty="0"/>
              <a:t>Семейные массовые инклюзивные  мероприятия;</a:t>
            </a:r>
          </a:p>
          <a:p>
            <a:r>
              <a:rPr lang="ru-RU" dirty="0" err="1"/>
              <a:t>Волонтерство</a:t>
            </a:r>
            <a:r>
              <a:rPr lang="ru-RU" dirty="0"/>
              <a:t> в центре «Дорогою добра» и в РООРДИ «Дорогою добра». </a:t>
            </a:r>
          </a:p>
        </p:txBody>
      </p:sp>
    </p:spTree>
    <p:extLst>
      <p:ext uri="{BB962C8B-B14F-4D97-AF65-F5344CB8AC3E}">
        <p14:creationId xmlns:p14="http://schemas.microsoft.com/office/powerpoint/2010/main" val="391211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127300" cy="81980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Информационные издания для родителей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08"/>
          <a:stretch/>
        </p:blipFill>
        <p:spPr>
          <a:xfrm>
            <a:off x="336037" y="1407421"/>
            <a:ext cx="3898669" cy="1786579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СД_для родителей_внеш_окончат.версия.jpg"/>
          <p:cNvPicPr>
            <a:picLocks noChangeAspect="1"/>
          </p:cNvPicPr>
          <p:nvPr/>
        </p:nvPicPr>
        <p:blipFill>
          <a:blip r:embed="rId3" cstate="print"/>
          <a:srcRect t="66667"/>
          <a:stretch>
            <a:fillRect/>
          </a:stretch>
        </p:blipFill>
        <p:spPr>
          <a:xfrm>
            <a:off x="815579" y="3026583"/>
            <a:ext cx="4095949" cy="193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брошюра_недоношеные_окончат_внеш_В ПЕЧАТЬ.jpg"/>
          <p:cNvPicPr>
            <a:picLocks noChangeAspect="1"/>
          </p:cNvPicPr>
          <p:nvPr/>
        </p:nvPicPr>
        <p:blipFill>
          <a:blip r:embed="rId4" cstate="print"/>
          <a:srcRect t="64583"/>
          <a:stretch>
            <a:fillRect/>
          </a:stretch>
        </p:blipFill>
        <p:spPr>
          <a:xfrm>
            <a:off x="336037" y="4958595"/>
            <a:ext cx="3214710" cy="161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30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01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Статистика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39917"/>
            <a:ext cx="8596668" cy="506598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</a:t>
            </a:r>
            <a:r>
              <a:rPr lang="ru-RU" sz="2400" dirty="0"/>
              <a:t>Численность детей с инвалидностью в Кировской области, получающих социальные пенсии на 1 января 2018 года (по данным Пенсионного фонда РФ) – 4157. </a:t>
            </a:r>
            <a:endParaRPr lang="ru-RU" sz="2400" dirty="0" smtClean="0"/>
          </a:p>
          <a:p>
            <a:r>
              <a:rPr lang="ru-RU" sz="2400" dirty="0" smtClean="0"/>
              <a:t>Ежегодно </a:t>
            </a:r>
            <a:r>
              <a:rPr lang="ru-RU" sz="2400" dirty="0"/>
              <a:t>в Кировской области рождается около 200 детей с врожденными аномалиями развития (врожденные пороки, генетические аномалии</a:t>
            </a:r>
            <a:r>
              <a:rPr lang="ru-RU" sz="2400" dirty="0" smtClean="0"/>
              <a:t>).</a:t>
            </a:r>
          </a:p>
          <a:p>
            <a:r>
              <a:rPr lang="ru-RU" sz="2400" dirty="0"/>
              <a:t>По Российской статистике – около 85% детей с генетической аномалией остаются без семьи </a:t>
            </a:r>
            <a:endParaRPr lang="ru-RU" sz="2400" dirty="0" smtClean="0"/>
          </a:p>
          <a:p>
            <a:r>
              <a:rPr lang="ru-RU" sz="2400" dirty="0" smtClean="0"/>
              <a:t>Одна из причин отказов от детей с врожденными нарушениями развития - отсутствие </a:t>
            </a:r>
            <a:r>
              <a:rPr lang="ru-RU" sz="2400" dirty="0"/>
              <a:t>комплексной, своевременной и профессиональной поддержки семьи, которая является одним из важнейших направлений работы службы ранней помощи.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83464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254" y="399392"/>
            <a:ext cx="9727907" cy="160808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Проект «Право на маму» </a:t>
            </a:r>
            <a:r>
              <a:rPr lang="ru-RU" dirty="0"/>
              <a:t>– </a:t>
            </a:r>
            <a:r>
              <a:rPr lang="ru-RU" dirty="0">
                <a:solidFill>
                  <a:srgbClr val="00B050"/>
                </a:solidFill>
              </a:rPr>
              <a:t>профилактика социального сиротства детей с особенностями развития и создание службы ранней </a:t>
            </a:r>
            <a:r>
              <a:rPr lang="ru-RU" dirty="0" smtClean="0">
                <a:solidFill>
                  <a:srgbClr val="00B050"/>
                </a:solidFill>
              </a:rPr>
              <a:t>помощи.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Содержимое 7" descr="0_баннер1_на конкурс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254" y="2645104"/>
            <a:ext cx="3790909" cy="2653149"/>
          </a:xfrm>
        </p:spPr>
      </p:pic>
      <p:sp>
        <p:nvSpPr>
          <p:cNvPr id="5" name="Прямоугольник 4"/>
          <p:cNvSpPr/>
          <p:nvPr/>
        </p:nvSpPr>
        <p:spPr>
          <a:xfrm>
            <a:off x="4351282" y="2136339"/>
            <a:ext cx="5948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altLang="ru-RU" b="1" dirty="0"/>
              <a:t>Изменение общественного мнения по отношению к людям с ограниченными возможностями </a:t>
            </a:r>
          </a:p>
          <a:p>
            <a:pPr marL="457200" indent="-457200">
              <a:buFontTx/>
              <a:buAutoNum type="arabicPeriod"/>
            </a:pPr>
            <a:r>
              <a:rPr lang="ru-RU" altLang="ru-RU" b="1" dirty="0"/>
              <a:t>Правильное и корректное информирование родителей. Предоставление объективной информации. </a:t>
            </a:r>
          </a:p>
          <a:p>
            <a:pPr marL="457200" indent="-457200">
              <a:buFontTx/>
              <a:buAutoNum type="arabicPeriod"/>
            </a:pPr>
            <a:r>
              <a:rPr lang="ru-RU" altLang="ru-RU" b="1" dirty="0"/>
              <a:t>Организация службы ранней помощи семьям, где появился ребенок с ограниченными возможностями </a:t>
            </a:r>
            <a:r>
              <a:rPr lang="ru-RU" altLang="ru-RU" b="1" dirty="0" smtClean="0"/>
              <a:t>здоровья</a:t>
            </a:r>
          </a:p>
          <a:p>
            <a:pPr marL="457200" indent="-457200">
              <a:buFontTx/>
              <a:buAutoNum type="arabicPeriod"/>
            </a:pPr>
            <a:endParaRPr lang="ru-RU" altLang="ru-RU" b="1" dirty="0"/>
          </a:p>
          <a:p>
            <a:pPr marL="457200" indent="-457200">
              <a:buFontTx/>
              <a:buAutoNum type="arabicPeriod"/>
            </a:pPr>
            <a:endParaRPr lang="ru-RU" altLang="ru-RU" b="1" dirty="0" smtClean="0"/>
          </a:p>
          <a:p>
            <a:endParaRPr lang="ru-RU" altLang="ru-RU" b="1" dirty="0" smtClean="0"/>
          </a:p>
          <a:p>
            <a:r>
              <a:rPr lang="ru-RU" altLang="ru-RU" b="1" dirty="0" smtClean="0">
                <a:solidFill>
                  <a:srgbClr val="FF0000"/>
                </a:solidFill>
              </a:rPr>
              <a:t>Важно не избавляться от детей с особенностями развития, а научиться хорошо с ними жить </a:t>
            </a:r>
            <a:endParaRPr lang="ru-RU" alt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6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1" y="2471509"/>
            <a:ext cx="2845074" cy="426194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0" y="2112017"/>
            <a:ext cx="3048013" cy="441623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455" y="252248"/>
            <a:ext cx="10531366" cy="175522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Просветительская деятельность, направленная на профилактику социального сиротства.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rgbClr val="00B050"/>
                </a:solidFill>
              </a:rPr>
              <a:t>Проект «Подарок»</a:t>
            </a:r>
            <a:br>
              <a:rPr lang="ru-RU" sz="2800" dirty="0" smtClean="0">
                <a:solidFill>
                  <a:srgbClr val="00B050"/>
                </a:solidFill>
              </a:rPr>
            </a:br>
            <a:r>
              <a:rPr lang="ru-RU" sz="2800" dirty="0" smtClean="0">
                <a:solidFill>
                  <a:srgbClr val="00B050"/>
                </a:solidFill>
              </a:rPr>
              <a:t>Цените </a:t>
            </a:r>
            <a:r>
              <a:rPr lang="ru-RU" sz="2800" dirty="0">
                <a:solidFill>
                  <a:srgbClr val="00B050"/>
                </a:solidFill>
              </a:rPr>
              <a:t>подарок, который вам послан!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468" y="2290693"/>
            <a:ext cx="4382589" cy="29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11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96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Проблемное поле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19201"/>
            <a:ext cx="8596668" cy="4822162"/>
          </a:xfrm>
        </p:spPr>
        <p:txBody>
          <a:bodyPr>
            <a:normAutofit/>
          </a:bodyPr>
          <a:lstStyle/>
          <a:p>
            <a:r>
              <a:rPr lang="ru-RU" dirty="0"/>
              <a:t>- сложности в установлении партнерских отношений с роддомами. В год в Кировской области рождается около 15 детей с синдромом Дауна. За 2018  только четыре семьи, в которых родился ребенок с синдромом Дауна обратились в центр «Дорогою добра», получив информацию </a:t>
            </a:r>
            <a:r>
              <a:rPr lang="ru-RU" dirty="0" smtClean="0"/>
              <a:t>от   </a:t>
            </a:r>
            <a:r>
              <a:rPr lang="ru-RU" dirty="0"/>
              <a:t>генетика. </a:t>
            </a:r>
            <a:r>
              <a:rPr lang="ru-RU" dirty="0" smtClean="0"/>
              <a:t>В ряде </a:t>
            </a:r>
            <a:r>
              <a:rPr lang="ru-RU" dirty="0"/>
              <a:t>случаев, зафиксированных в протоколах первичных консультаций семей, семья не получала никакой информации </a:t>
            </a:r>
            <a:r>
              <a:rPr lang="ru-RU" dirty="0" smtClean="0"/>
              <a:t>о том, где она может получить помощь. </a:t>
            </a:r>
            <a:endParaRPr lang="ru-RU" dirty="0"/>
          </a:p>
          <a:p>
            <a:r>
              <a:rPr lang="ru-RU" dirty="0"/>
              <a:t>- сохраняется очередь на вводные, первичные консультации специалистов. В 2017-2018 году период ожидания консультации мог составлять до </a:t>
            </a:r>
            <a:r>
              <a:rPr lang="ru-RU" dirty="0" smtClean="0"/>
              <a:t>3-4 </a:t>
            </a:r>
            <a:r>
              <a:rPr lang="ru-RU" dirty="0"/>
              <a:t>месяцев. В настоящее время увеличено количество специалистов, консультирующих семьи с детьми раннего </a:t>
            </a:r>
            <a:r>
              <a:rPr lang="ru-RU" dirty="0" smtClean="0"/>
              <a:t>возраста.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smtClean="0"/>
              <a:t>существует </a:t>
            </a:r>
            <a:r>
              <a:rPr lang="ru-RU" dirty="0"/>
              <a:t>запрос на открытие группы короткого пребывания для детей с особенностями развития и </a:t>
            </a:r>
            <a:r>
              <a:rPr lang="ru-RU" dirty="0" err="1" smtClean="0"/>
              <a:t>лекотеки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- задача непрерывного контроля качества услуг, оказываемых </a:t>
            </a:r>
            <a:r>
              <a:rPr lang="ru-RU" dirty="0" smtClean="0"/>
              <a:t>семьям</a:t>
            </a:r>
            <a:endParaRPr lang="ru-RU" dirty="0"/>
          </a:p>
          <a:p>
            <a:r>
              <a:rPr lang="ru-RU" dirty="0"/>
              <a:t> </a:t>
            </a:r>
            <a:r>
              <a:rPr lang="ru-RU" dirty="0" smtClean="0"/>
              <a:t>- необходимость непрерывного обучения специалистов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569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Проблемы, существующие в сфере оказания поддержки семьям, в которых воспитывается ребенок с особенностями развития в Кировской области: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97269"/>
            <a:ext cx="8596668" cy="478220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- острый дефицит информационной и психологической помощи семье с особым ребенком на ранних этапах (родильный дом, детская больница), в период развития особого ребенка от 0 до 1-2 лет; </a:t>
            </a:r>
          </a:p>
          <a:p>
            <a:r>
              <a:rPr lang="ru-RU" dirty="0"/>
              <a:t>- сохраняется высокий процент отказов от детей, родившихся с ограниченными возможностями здоровья (в 2017 году в специализированном доме ребенка находилось около 50 детей с отклонениями в развитии от 0 до 4 лет). Нет системы поддержки семей, которые отказалась от ребенка, но продолжают навещать его в детском доме;</a:t>
            </a:r>
          </a:p>
          <a:p>
            <a:r>
              <a:rPr lang="ru-RU" dirty="0"/>
              <a:t>- отсутствует семейно-центрированный подход в осуществлении ранней помощи семьям; </a:t>
            </a:r>
          </a:p>
          <a:p>
            <a:r>
              <a:rPr lang="ru-RU" dirty="0"/>
              <a:t>- недостаток адаптационных групп для детей раннего и дошкольного возраста с нарушениями развития;</a:t>
            </a:r>
          </a:p>
          <a:p>
            <a:r>
              <a:rPr lang="ru-RU" dirty="0"/>
              <a:t>- недостаточное количество групп комбинированной направленности в дошкольных образовательных организациях;</a:t>
            </a:r>
          </a:p>
          <a:p>
            <a:r>
              <a:rPr lang="ru-RU" dirty="0"/>
              <a:t>- сохраняется очередь в компенсирующие группы и детские сады. Большая часть детей с ОВЗ и с инвалидностью начинает получать услуги в сфере образования не ранее 3 – 4 лет;</a:t>
            </a:r>
          </a:p>
          <a:p>
            <a:r>
              <a:rPr lang="ru-RU" dirty="0"/>
              <a:t>- для определенных категорий детей сложно найти специалистов и организации, где семья может получить помощь (незрячие дети, дети с выраженными расстройствами аутистического спектра, с тяжелыми и множественными нарушениями развития);</a:t>
            </a:r>
          </a:p>
          <a:p>
            <a:r>
              <a:rPr lang="ru-RU" dirty="0"/>
              <a:t>- недостаточное количество </a:t>
            </a:r>
            <a:r>
              <a:rPr lang="ru-RU" dirty="0" err="1"/>
              <a:t>квалифицированнных</a:t>
            </a:r>
            <a:r>
              <a:rPr lang="ru-RU" dirty="0"/>
              <a:t> специалистов, работающих сфере оказания услуг семьям с детьми раннего и дошкольного возраста.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2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49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Документы, регламентирующие создание служб ранней помощи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50429"/>
            <a:ext cx="8596668" cy="5150068"/>
          </a:xfrm>
        </p:spPr>
        <p:txBody>
          <a:bodyPr/>
          <a:lstStyle/>
          <a:p>
            <a:pPr lvl="0"/>
            <a:r>
              <a:rPr lang="ru-RU" dirty="0">
                <a:hlinkClick r:id="rId2"/>
              </a:rPr>
              <a:t>Концепция развития ранней помощи в Российской Федерации</a:t>
            </a:r>
            <a:endParaRPr lang="ru-RU" dirty="0"/>
          </a:p>
          <a:p>
            <a:pPr lvl="0"/>
            <a:r>
              <a:rPr lang="ru-RU" dirty="0">
                <a:hlinkClick r:id="rId3"/>
              </a:rPr>
              <a:t>Приказ Минтруда России “Об утверждении типовых документов по организации предоставления услуг ранней помощи”</a:t>
            </a:r>
            <a:endParaRPr lang="ru-RU" dirty="0"/>
          </a:p>
          <a:p>
            <a:pPr lvl="0"/>
            <a:r>
              <a:rPr lang="ru-RU" u="sng" dirty="0">
                <a:solidFill>
                  <a:srgbClr val="92D050"/>
                </a:solidFill>
              </a:rPr>
              <a:t>Распоряжение Правительства Кировской области от 12.03.2018 № 59 “Об утверждении плана мероприятий на 2018 – 2019 годы по развитию служб ранней помощи в Кировской области”</a:t>
            </a:r>
          </a:p>
          <a:p>
            <a:pPr lvl="0"/>
            <a:r>
              <a:rPr lang="ru-RU" dirty="0">
                <a:hlinkClick r:id="rId4"/>
              </a:rPr>
              <a:t>Приказ министра социального развития Кировской области, министра здравоохранения Кировской области, министра образования Кировской области №164/ 24/5-555 от 18.04.2018 “Об утверждении Комплекса мер по формированию современной инфраструктуры служб ранней помощи в Кировской области на 2018 – 2019 годы”</a:t>
            </a:r>
            <a:endParaRPr lang="ru-RU" dirty="0"/>
          </a:p>
          <a:p>
            <a:pPr lvl="0"/>
            <a:r>
              <a:rPr lang="ru-RU" dirty="0">
                <a:hlinkClick r:id="rId5"/>
              </a:rPr>
              <a:t>Приказ министра социального развития Кировской области от 10.07.2018 № 273 “Об утверждении формы</a:t>
            </a:r>
            <a:r>
              <a:rPr lang="ru-RU" dirty="0" smtClean="0">
                <a:hlinkClick r:id="rId5"/>
              </a:rPr>
              <a:t>”</a:t>
            </a:r>
            <a:r>
              <a:rPr lang="ru-RU" dirty="0"/>
              <a:t> 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370556" cy="85133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Создание служб ранней помощи на территории Кировской области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438400"/>
            <a:ext cx="8596668" cy="419362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настоящее время в 6 муниципальных образованиях ведется создание служб ранней помощи (г. Киров, В-Полянский р-н, </a:t>
            </a:r>
            <a:r>
              <a:rPr lang="ru-RU" sz="2800" dirty="0" err="1" smtClean="0"/>
              <a:t>Котельничский</a:t>
            </a:r>
            <a:r>
              <a:rPr lang="ru-RU" sz="2800" dirty="0" smtClean="0"/>
              <a:t> р-н, Советский р-н, Слободской р-н, К-Чепецкий р-н).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38910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rgbClr val="C8D24B"/>
          </a:solidFill>
          <a:ln>
            <a:solidFill>
              <a:srgbClr val="C8D24B"/>
            </a:solidFill>
          </a:ln>
          <a:effectLst/>
          <a:scene3d>
            <a:camera prst="orthographicFront"/>
            <a:lightRig rig="threePt" dir="t">
              <a:rot lat="0" lon="0" rev="0"/>
            </a:lightRig>
          </a:scene3d>
          <a:sp3d extrusionH="381000" contourW="12700">
            <a:bevelT/>
            <a:bevelB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entury Gothic" pitchFamily="34" charset="0"/>
              </a:rPr>
              <a:t>РООРДИ «Дорогою добра» создана родителями детей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Century Gothic" pitchFamily="34" charset="0"/>
              </a:rPr>
              <a:t>с ограниченными возможностями здоровья для защиты прав семей с особыми детьми, улучшения качества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Century Gothic" pitchFamily="34" charset="0"/>
              </a:rPr>
              <a:t>их жизни и интеграции в общество.</a:t>
            </a:r>
          </a:p>
        </p:txBody>
      </p:sp>
      <p:pic>
        <p:nvPicPr>
          <p:cNvPr id="1026" name="Picture 2" descr="D:\Дорогою добра\Фото\2016.12.28. Итоги года\02.JPG"/>
          <p:cNvPicPr>
            <a:picLocks noChangeAspect="1" noChangeArrowheads="1"/>
          </p:cNvPicPr>
          <p:nvPr/>
        </p:nvPicPr>
        <p:blipFill>
          <a:blip r:embed="rId2" cstate="print"/>
          <a:srcRect b="14386"/>
          <a:stretch>
            <a:fillRect/>
          </a:stretch>
        </p:blipFill>
        <p:spPr bwMode="auto">
          <a:xfrm>
            <a:off x="0" y="1628800"/>
            <a:ext cx="12192000" cy="52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6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1391920"/>
          </a:xfrm>
          <a:prstGeom prst="rect">
            <a:avLst/>
          </a:prstGeom>
          <a:solidFill>
            <a:srgbClr val="C8D24B"/>
          </a:solidFill>
          <a:ln>
            <a:solidFill>
              <a:srgbClr val="C8D24B"/>
            </a:solidFill>
          </a:ln>
          <a:effectLst/>
          <a:scene3d>
            <a:camera prst="orthographicFront"/>
            <a:lightRig rig="threePt" dir="t">
              <a:rot lat="0" lon="0" rev="0"/>
            </a:lightRig>
          </a:scene3d>
          <a:sp3d extrusionH="381000" contourW="12700">
            <a:bevelT/>
            <a:bevelB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entury Gothic" pitchFamily="34" charset="0"/>
              </a:rPr>
              <a:t>Один из проектов РООРДИ «Дорогою добра» - Центр </a:t>
            </a:r>
            <a:r>
              <a:rPr lang="ru-RU" sz="2400" dirty="0">
                <a:solidFill>
                  <a:schemeClr val="tx1"/>
                </a:solidFill>
                <a:latin typeface="Century Gothic" pitchFamily="34" charset="0"/>
              </a:rPr>
              <a:t>поддержки семей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Century Gothic" pitchFamily="34" charset="0"/>
              </a:rPr>
              <a:t>с детьми с особенностями развития </a:t>
            </a:r>
            <a:r>
              <a:rPr lang="ru-RU" sz="2400" dirty="0" smtClean="0">
                <a:solidFill>
                  <a:schemeClr val="tx1"/>
                </a:solidFill>
                <a:latin typeface="Century Gothic" pitchFamily="34" charset="0"/>
              </a:rPr>
              <a:t>– начал свою работу </a:t>
            </a:r>
            <a:r>
              <a:rPr lang="ru-RU" sz="2400" dirty="0">
                <a:solidFill>
                  <a:schemeClr val="tx1"/>
                </a:solidFill>
                <a:latin typeface="Century Gothic" pitchFamily="34" charset="0"/>
              </a:rPr>
              <a:t>с </a:t>
            </a:r>
            <a:r>
              <a:rPr lang="ru-RU" sz="2400" dirty="0" smtClean="0">
                <a:solidFill>
                  <a:schemeClr val="tx1"/>
                </a:solidFill>
                <a:latin typeface="Century Gothic" pitchFamily="34" charset="0"/>
              </a:rPr>
              <a:t>мая 2014г</a:t>
            </a:r>
            <a:r>
              <a:rPr lang="ru-RU" sz="2400" dirty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</p:txBody>
      </p:sp>
      <p:pic>
        <p:nvPicPr>
          <p:cNvPr id="7" name="Picture 4" descr="D:\Дорогою добра\Фото\2014.04.02. Занятия\Фото-центр.jpg"/>
          <p:cNvPicPr>
            <a:picLocks noChangeAspect="1" noChangeArrowheads="1"/>
          </p:cNvPicPr>
          <p:nvPr/>
        </p:nvPicPr>
        <p:blipFill rotWithShape="1">
          <a:blip r:embed="rId2" cstate="print"/>
          <a:srcRect l="-1449" t="17958" r="-187" b="15108"/>
          <a:stretch/>
        </p:blipFill>
        <p:spPr bwMode="auto">
          <a:xfrm>
            <a:off x="-223520" y="1391919"/>
            <a:ext cx="12541250" cy="5466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64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Дорогою добра\Фото\2016.06.26. Шишки\1.jpg"/>
          <p:cNvPicPr>
            <a:picLocks noChangeAspect="1" noChangeArrowheads="1"/>
          </p:cNvPicPr>
          <p:nvPr/>
        </p:nvPicPr>
        <p:blipFill rotWithShape="1">
          <a:blip r:embed="rId2" cstate="print"/>
          <a:srcRect l="1839" t="9073" r="4430" b="11771"/>
          <a:stretch/>
        </p:blipFill>
        <p:spPr bwMode="auto">
          <a:xfrm>
            <a:off x="-1016" y="0"/>
            <a:ext cx="1219301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2225040"/>
          </a:xfrm>
          <a:prstGeom prst="rect">
            <a:avLst/>
          </a:prstGeom>
          <a:solidFill>
            <a:srgbClr val="C8D24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Сейчас в центре регулярную психолого-педагогическую помощь получают</a:t>
            </a:r>
            <a:r>
              <a:rPr lang="ru-RU" dirty="0" smtClean="0"/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230 </a:t>
            </a:r>
            <a:r>
              <a:rPr lang="ru-RU" sz="2800" b="1" dirty="0" smtClean="0">
                <a:solidFill>
                  <a:schemeClr val="tx1"/>
                </a:solidFill>
              </a:rPr>
              <a:t>семей.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Консультативную помощь получает еще более 100 семей.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6722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1117600"/>
          </a:xfrm>
          <a:prstGeom prst="rect">
            <a:avLst/>
          </a:prstGeom>
          <a:solidFill>
            <a:srgbClr val="C8D24B"/>
          </a:solidFill>
          <a:ln>
            <a:solidFill>
              <a:srgbClr val="C8D24B"/>
            </a:solidFill>
          </a:ln>
          <a:effectLst/>
          <a:scene3d>
            <a:camera prst="orthographicFront"/>
            <a:lightRig rig="threePt" dir="t">
              <a:rot lat="0" lon="0" rev="0"/>
            </a:lightRig>
          </a:scene3d>
          <a:sp3d extrusionH="381000" contourW="12700">
            <a:bevelT/>
            <a:bevelB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 работе в центре привлечены 15 специалистов: дефектологи, психологи, логопеды,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нейропсихолог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тифло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- и сурдопедагоги, педагоги по музыке, адаптивной физкультуре,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изодеятельности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хореограф,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керамист</a:t>
            </a:r>
            <a:r>
              <a:rPr lang="ru-RU" dirty="0"/>
              <a:t>, </a:t>
            </a:r>
            <a:endParaRPr lang="ru-RU" sz="4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12180" r="3178" b="23320"/>
          <a:stretch/>
        </p:blipFill>
        <p:spPr bwMode="auto">
          <a:xfrm>
            <a:off x="0" y="1117600"/>
            <a:ext cx="121920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1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518</TotalTime>
  <Words>1051</Words>
  <Application>Microsoft Office PowerPoint</Application>
  <PresentationFormat>Широкоэкранный</PresentationFormat>
  <Paragraphs>86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Trebuchet MS</vt:lpstr>
      <vt:lpstr>Wingdings 3</vt:lpstr>
      <vt:lpstr>Аспект</vt:lpstr>
      <vt:lpstr> Информационная, психолого-педагогическая и социальная поддержка семей, воспитывающих детей раннего возраста с ограниченными возможностями здоровья: модель, реализуемая центром поддержки семей с детьми с особенностями развития «Дорогою добра»</vt:lpstr>
      <vt:lpstr>Статистика</vt:lpstr>
      <vt:lpstr>Проблемы, существующие в сфере оказания поддержки семьям, в которых воспитывается ребенок с особенностями развития в Кировской области: </vt:lpstr>
      <vt:lpstr>Документы, регламентирующие создание служб ранней помощи</vt:lpstr>
      <vt:lpstr>Создание служб ранней помощи на территории Кировской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Деятельность всех структурных подразделений Центра «Дорогою добра» осуществляется в рамках программы оказания комплексного информационного, психолого-педагогического и социального сопровождения  семей, воспитывающих детей с особенностями развития.</vt:lpstr>
      <vt:lpstr>Организационная структура Центра «Дорогою добра». </vt:lpstr>
      <vt:lpstr>Организационная структура Центра «Дорогою добра».</vt:lpstr>
      <vt:lpstr>Отделение ранней помощи центра «Дорогою добра»   Количество детей,  получающих услуги  в отделении ранней помощи  центра «Дорогою добра»  (октябрь 2018) - от 0 до 3 лет  -  30 детей - от 3 до 7 лет – 110 детей </vt:lpstr>
      <vt:lpstr>Детско-родительские группы раннего развития 0-1,5 года</vt:lpstr>
      <vt:lpstr>Презентация PowerPoint</vt:lpstr>
      <vt:lpstr>Адаптационные группы  подготовки к школе (6-8 лет)</vt:lpstr>
      <vt:lpstr>Адаптационные группы для детей  с РАС  и нарушениями поведения (4-8 лет)</vt:lpstr>
      <vt:lpstr>Программа активной поддержки родителей, воспитывающих детей с особенностями развития</vt:lpstr>
      <vt:lpstr>Информационные издания для родителей </vt:lpstr>
      <vt:lpstr>Проект «Право на маму» – профилактика социального сиротства детей с особенностями развития и создание службы ранней помощи.</vt:lpstr>
      <vt:lpstr>Просветительская деятельность, направленная на профилактику социального сиротства. Проект «Подарок» Цените подарок, который вам послан!</vt:lpstr>
      <vt:lpstr>Проблемное поле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Информационная, психолого-педагогическая и социальная поддержка семей, воспитывающих детей раннего возраста с ограниченными возможностями здоровья: модель, реализуемая центром поддержки семей с детьми с особенностями развития «Дорогою добра»</dc:title>
  <dc:creator>Пенкина Юлия Александровна</dc:creator>
  <cp:lastModifiedBy>Пенкина Юлия Александровна</cp:lastModifiedBy>
  <cp:revision>18</cp:revision>
  <dcterms:created xsi:type="dcterms:W3CDTF">2018-10-17T07:02:13Z</dcterms:created>
  <dcterms:modified xsi:type="dcterms:W3CDTF">2018-10-17T15:40:16Z</dcterms:modified>
</cp:coreProperties>
</file>