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301" r:id="rId3"/>
    <p:sldId id="285" r:id="rId4"/>
    <p:sldId id="287" r:id="rId5"/>
    <p:sldId id="291" r:id="rId6"/>
    <p:sldId id="292" r:id="rId7"/>
    <p:sldId id="269" r:id="rId8"/>
    <p:sldId id="293" r:id="rId9"/>
    <p:sldId id="295" r:id="rId10"/>
    <p:sldId id="304" r:id="rId11"/>
    <p:sldId id="296" r:id="rId12"/>
    <p:sldId id="303" r:id="rId13"/>
    <p:sldId id="306" r:id="rId14"/>
    <p:sldId id="305" r:id="rId15"/>
    <p:sldId id="297" r:id="rId16"/>
    <p:sldId id="298" r:id="rId17"/>
    <p:sldId id="299" r:id="rId18"/>
    <p:sldId id="302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43434"/>
    <a:srgbClr val="333399"/>
    <a:srgbClr val="C6E6E8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303F0F2-618B-4178-9313-A9880F6CEEC3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22AB147-1393-4203-852B-31AE25D95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7D425-19E3-466C-AB19-42ED0E59F8EF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F89D-85E3-46D9-9FB7-6C5581493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DC5E-ED4E-4456-95BA-CD9CE6ED79A2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C68B0-69B9-4456-9E93-6B5212C14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5AE-F6D6-402B-8B54-DCDF0B4F80AA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68DE-E327-4F46-A269-978BB789F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95FA5-0BA8-45AA-81BE-E57B22CBF73D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49E0-3D13-42A5-B034-D6B6368B8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06FE3-F454-4D53-98F0-A8B8DC6495A1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84A5-95CA-4E7A-AD4E-6B559B9E4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4705-CF8C-4C44-9AF9-6F80365A1F4C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8985A-FC25-4A76-AC2F-85A75E1B8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81A63-B3F5-4BD1-BCB6-ABDE19201ADE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B0F4-5FEE-4A51-BC64-022D3AA0F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48FEA-7F80-405F-917C-ACC14BFB5E65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CF08-70DD-4B49-9778-965557523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1649C-7BD3-40EB-B9CC-E96AB168122D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6829-D559-47F3-BA6F-8A239DBB9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5C46E-5601-49EE-8681-4BA1E384A664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BD30-2650-4E2A-BB05-8282136E4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9794F-42AE-473C-8FE7-41289693066F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C639-28B0-42DC-8622-3260084E5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6E6E8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10F4706-A252-4960-98A3-277B3FC9D56B}" type="datetime1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253D74-F68D-438C-9112-5B5841A56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395288" y="260350"/>
            <a:ext cx="8353425" cy="4897438"/>
          </a:xfrm>
        </p:spPr>
        <p:txBody>
          <a:bodyPr/>
          <a:lstStyle/>
          <a:p>
            <a:pPr algn="l" eaLnBrk="1" hangingPunct="1"/>
            <a:r>
              <a:rPr lang="ru-RU" sz="2400" b="1" i="1" smtClean="0">
                <a:solidFill>
                  <a:schemeClr val="accent2"/>
                </a:solidFill>
              </a:rPr>
              <a:t>Реализация инклюзивного образования</a:t>
            </a:r>
            <a:br>
              <a:rPr lang="ru-RU" sz="2400" b="1" i="1" smtClean="0">
                <a:solidFill>
                  <a:schemeClr val="accent2"/>
                </a:solidFill>
              </a:rPr>
            </a:br>
            <a:r>
              <a:rPr lang="ru-RU" sz="2400" b="1" i="1" smtClean="0">
                <a:solidFill>
                  <a:schemeClr val="accent2"/>
                </a:solidFill>
              </a:rPr>
              <a:t>в общеобразовательных организациях</a:t>
            </a:r>
            <a:r>
              <a:rPr lang="ru-RU" sz="2000" b="1" i="1" smtClean="0">
                <a:solidFill>
                  <a:srgbClr val="404040"/>
                </a:solidFill>
              </a:rPr>
              <a:t/>
            </a:r>
            <a:br>
              <a:rPr lang="ru-RU" sz="2000" b="1" i="1" smtClean="0">
                <a:solidFill>
                  <a:srgbClr val="404040"/>
                </a:solidFill>
              </a:rPr>
            </a:br>
            <a:r>
              <a:rPr lang="ru-RU" sz="2000" b="1" i="1" smtClean="0">
                <a:solidFill>
                  <a:srgbClr val="404040"/>
                </a:solidFill>
              </a:rPr>
              <a:t/>
            </a:r>
            <a:br>
              <a:rPr lang="ru-RU" sz="2000" b="1" i="1" smtClean="0">
                <a:solidFill>
                  <a:srgbClr val="404040"/>
                </a:solidFill>
              </a:rPr>
            </a:br>
            <a:r>
              <a:rPr lang="ru-RU" sz="2000" b="1" i="1" smtClean="0">
                <a:solidFill>
                  <a:srgbClr val="404040"/>
                </a:solidFill>
              </a:rPr>
              <a:t/>
            </a:r>
            <a:br>
              <a:rPr lang="ru-RU" sz="2000" b="1" i="1" smtClean="0">
                <a:solidFill>
                  <a:srgbClr val="404040"/>
                </a:solidFill>
              </a:rPr>
            </a:br>
            <a:r>
              <a:rPr lang="ru-RU" sz="3200" b="1" smtClean="0">
                <a:solidFill>
                  <a:schemeClr val="accent2"/>
                </a:solidFill>
              </a:rPr>
              <a:t>Обучение детей с ЗПР (вариант 7.2)</a:t>
            </a:r>
            <a:br>
              <a:rPr lang="ru-RU" sz="3200" b="1" smtClean="0">
                <a:solidFill>
                  <a:schemeClr val="accent2"/>
                </a:solidFill>
              </a:rPr>
            </a:br>
            <a:r>
              <a:rPr lang="ru-RU" sz="3200" b="1" smtClean="0">
                <a:solidFill>
                  <a:schemeClr val="accent2"/>
                </a:solidFill>
              </a:rPr>
              <a:t>в МБОУ СОШ №45 им. А. П. Гайдара</a:t>
            </a:r>
            <a:r>
              <a:rPr lang="ru-RU" sz="2000" b="1" smtClean="0">
                <a:solidFill>
                  <a:schemeClr val="accent2"/>
                </a:solidFill>
              </a:rPr>
              <a:t/>
            </a:r>
            <a:br>
              <a:rPr lang="ru-RU" sz="2000" b="1" smtClean="0">
                <a:solidFill>
                  <a:schemeClr val="accent2"/>
                </a:solidFill>
              </a:rPr>
            </a:br>
            <a:r>
              <a:rPr lang="ru-RU" sz="3200" b="1" smtClean="0">
                <a:solidFill>
                  <a:schemeClr val="accent2"/>
                </a:solidFill>
              </a:rPr>
              <a:t>города Кирова</a:t>
            </a:r>
            <a:endParaRPr lang="ru-RU" sz="3200" b="1" i="1" smtClean="0">
              <a:solidFill>
                <a:schemeClr val="accent2"/>
              </a:solidFill>
            </a:endParaRPr>
          </a:p>
        </p:txBody>
      </p:sp>
      <p:sp>
        <p:nvSpPr>
          <p:cNvPr id="14338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323850" y="5445125"/>
            <a:ext cx="8569325" cy="8636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2000" i="1" smtClean="0">
                <a:solidFill>
                  <a:schemeClr val="accent2"/>
                </a:solidFill>
              </a:rPr>
              <a:t>Заместитель директора по УВР МБОУ СОШ №45 им. А. П. Гайдара города Кирова Панишева Любовь Григорьевна</a:t>
            </a:r>
          </a:p>
          <a:p>
            <a:pPr marL="0" indent="0" algn="just" eaLnBrk="1" hangingPunct="1">
              <a:buFontTx/>
              <a:buNone/>
            </a:pPr>
            <a:endParaRPr lang="ru-RU" sz="2000" i="1" smtClean="0">
              <a:solidFill>
                <a:schemeClr val="accent2"/>
              </a:solidFill>
            </a:endParaRPr>
          </a:p>
        </p:txBody>
      </p:sp>
      <p:pic>
        <p:nvPicPr>
          <p:cNvPr id="2053" name="Picture 5" descr="ÐÐ°ÑÑÐ¸Ð½ÐºÐ¸ Ð¿Ð¾ Ð·Ð°Ð¿ÑÐ¾ÑÑ ÐºÐ°ÑÑÐ¸Ð½ÐºÐ° ÑÐ³Ð¾Ñ Ñ Ð¾Ð²Ð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2010" y="194990"/>
            <a:ext cx="1969369" cy="206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>МБОУ СОШ №45 им. А. П. Гайдара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b="1" smtClean="0">
                <a:solidFill>
                  <a:schemeClr val="accent2"/>
                </a:solidFill>
              </a:rPr>
              <a:t>5, 6, 9 класс </a:t>
            </a:r>
          </a:p>
          <a:p>
            <a:endParaRPr lang="ru-RU" sz="4400" b="1" smtClean="0">
              <a:solidFill>
                <a:schemeClr val="accent2"/>
              </a:solidFill>
            </a:endParaRPr>
          </a:p>
          <a:p>
            <a:r>
              <a:rPr lang="ru-RU" sz="3600" smtClean="0"/>
              <a:t>обучаются по основной образовательной программе</a:t>
            </a:r>
          </a:p>
          <a:p>
            <a:pPr>
              <a:buFontTx/>
              <a:buNone/>
            </a:pPr>
            <a:r>
              <a:rPr lang="ru-RU" sz="3600" smtClean="0"/>
              <a:t>  и программе коррекционной работы</a:t>
            </a:r>
            <a:endParaRPr lang="ru-RU" sz="4400" b="1" smtClean="0">
              <a:solidFill>
                <a:schemeClr val="accent2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351837" cy="50403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</a:rPr>
              <a:t>1 дополнительный класс обучается </a:t>
            </a:r>
          </a:p>
          <a:p>
            <a:pPr algn="ctr"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</a:rPr>
              <a:t>по АООП, вариант 7.2</a:t>
            </a:r>
          </a:p>
          <a:p>
            <a:r>
              <a:rPr lang="ru-RU" smtClean="0"/>
              <a:t>пролонгированные сроки обучения в начальной школе – 5 лет</a:t>
            </a:r>
          </a:p>
          <a:p>
            <a:r>
              <a:rPr lang="ru-RU" smtClean="0"/>
              <a:t>механизм адаптации программы прописан в рабочей программе учителя</a:t>
            </a:r>
          </a:p>
          <a:p>
            <a:r>
              <a:rPr lang="ru-RU" smtClean="0"/>
              <a:t>часы внеурочной деятельности, часы коррекционно – развивающих занятий и ритмика включены в учебный план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5578BA-6ECD-4D26-9646-E071FC782DAB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24580" name="Picture 2" descr="ÐÐ°ÑÑÐ¸Ð½ÐºÐ¸ Ð¿Ð¾ Ð·Ð°Ð¿ÑÐ¾ÑÑ ÐºÐ°ÑÑÐ¸Ð½ÐºÐ° ÑÐ³Ð¾Ñ Ð¾Ð²Ð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8913"/>
            <a:ext cx="43481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1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333399"/>
                </a:solidFill>
              </a:rPr>
              <a:t>Учебный план</a:t>
            </a:r>
          </a:p>
        </p:txBody>
      </p:sp>
      <p:pic>
        <p:nvPicPr>
          <p:cNvPr id="25604" name="Picture 4" descr="Учебный план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7483" t="12109" r="9045" b="15015"/>
          <a:stretch>
            <a:fillRect/>
          </a:stretch>
        </p:blipFill>
        <p:spPr>
          <a:xfrm>
            <a:off x="142875" y="1341438"/>
            <a:ext cx="9001125" cy="4319587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333399"/>
                </a:solidFill>
              </a:rPr>
              <a:t>Учебный план</a:t>
            </a:r>
          </a:p>
        </p:txBody>
      </p:sp>
      <p:graphicFrame>
        <p:nvGraphicFramePr>
          <p:cNvPr id="34172" name="Group 380"/>
          <p:cNvGraphicFramePr>
            <a:graphicFrameLocks noGrp="1"/>
          </p:cNvGraphicFramePr>
          <p:nvPr/>
        </p:nvGraphicFramePr>
        <p:xfrm>
          <a:off x="323850" y="1268413"/>
          <a:ext cx="8424863" cy="5308919"/>
        </p:xfrm>
        <a:graphic>
          <a:graphicData uri="http://schemas.openxmlformats.org/drawingml/2006/table">
            <a:tbl>
              <a:tblPr/>
              <a:tblGrid>
                <a:gridCol w="619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Максимально-допустимая недельная нагрузка при 5-дневной учебной неделе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Внеурочная деятельность, включая коррекционно-развивающую область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коррекционно-развивающая область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коррекционно-развивающие занятия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Направления внеурочной деятельности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к финансированию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118" name="Rectangle 326"/>
          <p:cNvSpPr>
            <a:spLocks noChangeArrowheads="1"/>
          </p:cNvSpPr>
          <p:nvPr/>
        </p:nvSpPr>
        <p:spPr bwMode="auto">
          <a:xfrm>
            <a:off x="0" y="3462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333399"/>
                </a:solidFill>
              </a:rPr>
              <a:t>Распределение нагрузки (10ч)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З часа внеурочной деятельности по 5 направлениям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   (1 программа -  на 2 направления) 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2 часа - коррекционно-развивающие занятия с учителем 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1 час – ритмика</a:t>
            </a:r>
            <a:r>
              <a:rPr lang="en-US" sz="2800" smtClean="0"/>
              <a:t> c </a:t>
            </a:r>
            <a:r>
              <a:rPr lang="ru-RU" sz="2800" smtClean="0"/>
              <a:t>учителем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2 часа - коррекционно-развивающие занятия с учителем – логопедом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2 часа - коррекционно-развивающие занятия с педагогом - психологом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algn="l"/>
            <a:r>
              <a:rPr lang="ru-RU" sz="2800" b="1" smtClean="0">
                <a:solidFill>
                  <a:schemeClr val="accent2"/>
                </a:solidFill>
              </a:rPr>
              <a:t>Организация и подача </a:t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>учебного материала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250825" y="2636838"/>
            <a:ext cx="8642350" cy="4032250"/>
          </a:xfrm>
        </p:spPr>
        <p:txBody>
          <a:bodyPr/>
          <a:lstStyle/>
          <a:p>
            <a:r>
              <a:rPr lang="ru-RU" smtClean="0"/>
              <a:t>«пошаговое» предъявление материала;</a:t>
            </a:r>
          </a:p>
          <a:p>
            <a:r>
              <a:rPr lang="ru-RU" smtClean="0"/>
              <a:t>дозированная помощь учителя;</a:t>
            </a:r>
          </a:p>
          <a:p>
            <a:r>
              <a:rPr lang="ru-RU" smtClean="0"/>
              <a:t>упрощение формулировок задания по грамматическому и семантическому оформлению;</a:t>
            </a:r>
          </a:p>
          <a:p>
            <a:r>
              <a:rPr lang="ru-RU" smtClean="0"/>
              <a:t>активное использование зрительных опор.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FB21E2-DABD-482E-B9A6-2D20C86ED88C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27652" name="Picture 2" descr="ÐÐ°ÑÑÐ¸Ð½ÐºÐ¸ Ð¿Ð¾ Ð·Ð°Ð¿ÑÐ¾ÑÑ ÐºÐ°ÑÑÐ¸Ð½ÐºÐ° ÑÐ³Ð¾Ñ Ð¾Ð²Ð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33375"/>
            <a:ext cx="39782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9263" cy="1354137"/>
          </a:xfrm>
        </p:spPr>
        <p:txBody>
          <a:bodyPr/>
          <a:lstStyle/>
          <a:p>
            <a:pPr algn="l"/>
            <a:r>
              <a:rPr lang="ru-RU" sz="2800" b="1" smtClean="0">
                <a:solidFill>
                  <a:schemeClr val="accent2"/>
                </a:solidFill>
              </a:rPr>
              <a:t>Организация самостоятельной работы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95288" y="2205038"/>
            <a:ext cx="8362950" cy="431958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    </a:t>
            </a:r>
            <a:r>
              <a:rPr lang="ru-RU" sz="2800" b="1" i="1" smtClean="0"/>
              <a:t>Формы, поддерживающие и организующие работу ребёнка, а также различные виды стимулирующей, организующей и направляющей помощи:</a:t>
            </a:r>
          </a:p>
          <a:p>
            <a:pPr>
              <a:buFontTx/>
              <a:buNone/>
            </a:pPr>
            <a:endParaRPr lang="ru-RU" sz="2800" smtClean="0"/>
          </a:p>
          <a:p>
            <a:r>
              <a:rPr lang="ru-RU" sz="2800" smtClean="0"/>
              <a:t>создание ситуации успеха;</a:t>
            </a:r>
          </a:p>
          <a:p>
            <a:r>
              <a:rPr lang="ru-RU" sz="2800" smtClean="0"/>
              <a:t>эмоциональная поддержка;</a:t>
            </a:r>
          </a:p>
          <a:p>
            <a:r>
              <a:rPr lang="ru-RU" sz="2800" smtClean="0"/>
              <a:t>напоминание о необходимости самопроверки.</a:t>
            </a:r>
          </a:p>
          <a:p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081F2-2688-4965-AE52-053619ACE2F6}" type="slidenum">
              <a:rPr lang="ru-RU" smtClean="0"/>
              <a:pPr/>
              <a:t>16</a:t>
            </a:fld>
            <a:endParaRPr lang="ru-RU" smtClean="0"/>
          </a:p>
        </p:txBody>
      </p:sp>
      <p:pic>
        <p:nvPicPr>
          <p:cNvPr id="28676" name="Picture 2" descr="ÐÐ°ÑÑÐ¸Ð½ÐºÐ¸ Ð¿Ð¾ Ð·Ð°Ð¿ÑÐ¾ÑÑ ÐºÐ°ÑÑÐ¸Ð½ÐºÐ° ÑÐ³Ð¾Ñ Ð¾Ð²Ð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33375"/>
            <a:ext cx="39782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9625" cy="1143000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chemeClr val="accent2"/>
                </a:solidFill>
              </a:rPr>
              <a:t>Проведение текущей и промежуточной аттестации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824412"/>
          </a:xfrm>
        </p:spPr>
        <p:txBody>
          <a:bodyPr/>
          <a:lstStyle/>
          <a:p>
            <a:pPr>
              <a:buFontTx/>
              <a:buNone/>
            </a:pPr>
            <a:endParaRPr lang="ru-RU" sz="2000" smtClean="0"/>
          </a:p>
          <a:p>
            <a:r>
              <a:rPr lang="ru-RU" sz="2400" smtClean="0"/>
              <a:t>наличие привычных для обучающихся мнестических опор (наглядных схем,  шаблонов общего хода выполнения заданий);</a:t>
            </a:r>
          </a:p>
          <a:p>
            <a:r>
              <a:rPr lang="ru-RU" sz="2400" smtClean="0"/>
              <a:t>адаптирование инструкций;</a:t>
            </a:r>
          </a:p>
          <a:p>
            <a:r>
              <a:rPr lang="ru-RU" sz="2400" smtClean="0"/>
              <a:t>индивидуальные КИМы;</a:t>
            </a:r>
          </a:p>
          <a:p>
            <a:r>
              <a:rPr lang="ru-RU" sz="2400" smtClean="0"/>
              <a:t>увеличение времени на выполнение задания;</a:t>
            </a:r>
          </a:p>
          <a:p>
            <a:r>
              <a:rPr lang="ru-RU" sz="2400" smtClean="0"/>
              <a:t>возможность организации короткого перерыва при проявлении явных признаков утомления.</a:t>
            </a:r>
          </a:p>
          <a:p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285A7-5D8C-4CEF-86BF-AB2C895DD635}" type="slidenum">
              <a:rPr lang="ru-RU" smtClean="0"/>
              <a:pPr/>
              <a:t>17</a:t>
            </a:fld>
            <a:endParaRPr lang="ru-RU" smtClean="0"/>
          </a:p>
        </p:txBody>
      </p:sp>
      <p:pic>
        <p:nvPicPr>
          <p:cNvPr id="29700" name="Picture 2" descr="ÐÐ°ÑÑÐ¸Ð½ÐºÐ¸ Ð¿Ð¾ Ð·Ð°Ð¿ÑÐ¾ÑÑ ÐºÐ°ÑÑÐ¸Ð½ÐºÐ° ÑÐ³Ð¾Ñ Ð¾Ð²Ð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33375"/>
            <a:ext cx="39782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700" cy="1143000"/>
          </a:xfrm>
        </p:spPr>
        <p:txBody>
          <a:bodyPr/>
          <a:lstStyle/>
          <a:p>
            <a:r>
              <a:rPr lang="ru-RU" sz="2400" b="1" smtClean="0">
                <a:solidFill>
                  <a:schemeClr val="accent2"/>
                </a:solidFill>
              </a:rPr>
              <a:t>Основные направления коррекционной работы</a:t>
            </a:r>
            <a:endParaRPr lang="ru-RU" sz="2400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679950"/>
          </a:xfrm>
        </p:spPr>
        <p:txBody>
          <a:bodyPr/>
          <a:lstStyle/>
          <a:p>
            <a:r>
              <a:rPr lang="ru-RU" sz="2400" smtClean="0"/>
              <a:t>помощь в овладении базовым содержанием обучения;</a:t>
            </a:r>
          </a:p>
          <a:p>
            <a:r>
              <a:rPr lang="ru-RU" sz="2400" smtClean="0"/>
              <a:t>развитие эмоционально личностной сферы и коррекция её недостатков;</a:t>
            </a:r>
          </a:p>
          <a:p>
            <a:r>
              <a:rPr lang="ru-RU" sz="2400" smtClean="0"/>
              <a:t>развитее познавательной деятельности и целенаправленное формирование высших психических функций;</a:t>
            </a:r>
          </a:p>
          <a:p>
            <a:r>
              <a:rPr lang="ru-RU" sz="2400" smtClean="0"/>
              <a:t>формирование произвольной регуляции деятельности и поведения;</a:t>
            </a:r>
          </a:p>
          <a:p>
            <a:r>
              <a:rPr lang="ru-RU" sz="2400" smtClean="0"/>
              <a:t>коррекция  нарушений устной и письменной речи.</a:t>
            </a:r>
          </a:p>
          <a:p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6C0962-C51A-4727-B48F-26B76FD8DB0D}" type="slidenum">
              <a:rPr lang="ru-RU" smtClean="0"/>
              <a:pPr/>
              <a:t>18</a:t>
            </a:fld>
            <a:endParaRPr lang="ru-RU" smtClean="0"/>
          </a:p>
        </p:txBody>
      </p:sp>
      <p:pic>
        <p:nvPicPr>
          <p:cNvPr id="30724" name="Picture 2" descr="ÐÐ°ÑÑÐ¸Ð½ÐºÐ¸ Ð¿Ð¾ Ð·Ð°Ð¿ÑÐ¾ÑÑ ÐºÐ°ÑÑÐ¸Ð½ÐºÐ° ÑÐ³Ð¾Ñ Ð¾Ð²Ð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33375"/>
            <a:ext cx="39782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125" y="6381750"/>
            <a:ext cx="2133600" cy="476250"/>
          </a:xfrm>
          <a:noFill/>
        </p:spPr>
        <p:txBody>
          <a:bodyPr/>
          <a:lstStyle/>
          <a:p>
            <a:fld id="{A001F196-A146-44E6-BBC6-79A05D796843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95288" y="3213100"/>
            <a:ext cx="8229600" cy="2879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Цель реализации АООП НОО обучающихся с ЗПР — обеспечение выполнения требований  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ФГОС НОО обучающихся с ОВЗ </a:t>
            </a:r>
          </a:p>
        </p:txBody>
      </p:sp>
      <p:pic>
        <p:nvPicPr>
          <p:cNvPr id="4" name="Picture 5" descr="ÐÐ°ÑÑÐ¸Ð½ÐºÐ¸ Ð¿Ð¾ Ð·Ð°Ð¿ÑÐ¾ÑÑ ÐºÐ°ÑÑÐ¸Ð½ÐºÐ° ÑÐ³Ð¾Ñ Ñ Ð¾Ð²Ð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588" y="339655"/>
            <a:ext cx="1763688" cy="185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066800"/>
          </a:xfrm>
        </p:spPr>
        <p:txBody>
          <a:bodyPr/>
          <a:lstStyle/>
          <a:p>
            <a:r>
              <a:rPr lang="ru-RU" sz="2400" b="1" smtClean="0">
                <a:solidFill>
                  <a:srgbClr val="333399"/>
                </a:solidFill>
              </a:rPr>
              <a:t>МБОУ СОШ №45 им. А П. Гайдара -  базовая образовательная организация ИРО Кировской области</a:t>
            </a:r>
          </a:p>
        </p:txBody>
      </p:sp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0B0574-2D70-48E8-9805-FB00C6AF5C0C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5" name="Содержимое 4" descr="G:\Панишева Л.Г фото\S73R5097.JPG"/>
          <p:cNvPicPr>
            <a:picLocks noGrp="1"/>
          </p:cNvPicPr>
          <p:nvPr>
            <p:ph idx="1"/>
          </p:nvPr>
        </p:nvPicPr>
        <p:blipFill>
          <a:blip r:embed="rId2" cstate="print"/>
          <a:srcRect l="28200" t="13139" b="18306"/>
          <a:stretch>
            <a:fillRect/>
          </a:stretch>
        </p:blipFill>
        <p:spPr>
          <a:xfrm>
            <a:off x="683568" y="1268760"/>
            <a:ext cx="7776864" cy="5400600"/>
          </a:xfrm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F051B8-EDF6-45A1-80F9-EF8ADD6DA7D7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endParaRPr lang="ru-RU" sz="3600" b="1" i="1" smtClean="0">
              <a:solidFill>
                <a:srgbClr val="40404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E:\ФГОС ОВЗ правленое\иро толерантность\4г\IMG_20171222_094409.jpg"/>
          <p:cNvPicPr>
            <a:picLocks noChangeAspect="1" noChangeArrowheads="1"/>
          </p:cNvPicPr>
          <p:nvPr/>
        </p:nvPicPr>
        <p:blipFill>
          <a:blip r:embed="rId2" cstate="print"/>
          <a:srcRect l="3846" t="7646" b="13347"/>
          <a:stretch>
            <a:fillRect/>
          </a:stretch>
        </p:blipFill>
        <p:spPr bwMode="auto">
          <a:xfrm>
            <a:off x="8279" y="109059"/>
            <a:ext cx="4923761" cy="305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E:\ФГОС ОВЗ правленое\иро толерантность\4г\IMG_20180112_084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4392488" cy="331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C4301-7A3C-494B-B191-BA9B57C18431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38915" name="Picture 3" descr="E:\ФГОС ОВЗ правленое\иро толерантность\4г\IMG_20180410_084602.jpg"/>
          <p:cNvPicPr>
            <a:picLocks noChangeAspect="1" noChangeArrowheads="1"/>
          </p:cNvPicPr>
          <p:nvPr/>
        </p:nvPicPr>
        <p:blipFill>
          <a:blip r:embed="rId2" cstate="print"/>
          <a:srcRect r="9827" b="13420"/>
          <a:stretch>
            <a:fillRect/>
          </a:stretch>
        </p:blipFill>
        <p:spPr bwMode="auto">
          <a:xfrm>
            <a:off x="4067944" y="3356992"/>
            <a:ext cx="4392488" cy="318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E:\ФГОС ОВЗ правленое\иро толерантность\4г\IMG_20180119_122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347902" cy="328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172450" cy="993775"/>
          </a:xfrm>
        </p:spPr>
        <p:txBody>
          <a:bodyPr/>
          <a:lstStyle/>
          <a:p>
            <a:endParaRPr lang="ru-RU" sz="3600" b="1" i="1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>Особые образовательные потребности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29188"/>
          </a:xfrm>
        </p:spPr>
        <p:txBody>
          <a:bodyPr/>
          <a:lstStyle/>
          <a:p>
            <a:r>
              <a:rPr lang="ru-RU" sz="2800" smtClean="0"/>
              <a:t>особая организацию образовательной среды и процесса обучения с учётом особенностей психофизического развития ребёнка;</a:t>
            </a:r>
          </a:p>
          <a:p>
            <a:r>
              <a:rPr lang="ru-RU" sz="2800" smtClean="0"/>
              <a:t>особая установка учителя на создание комфортного введения ребёнка с ЗПР в ситуацию школьного обучения в условиях инклюзии;</a:t>
            </a:r>
          </a:p>
          <a:p>
            <a:r>
              <a:rPr lang="ru-RU" sz="2800" smtClean="0"/>
              <a:t>обеспечение коррекционно-развивающей направленности обучения в рамках основных образовательных областей.</a:t>
            </a:r>
          </a:p>
          <a:p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DF3331-6D25-45A6-A083-81F372D5522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>Особые образовательные потребности</a:t>
            </a:r>
            <a:endParaRPr lang="ru-RU" sz="2800" smtClean="0">
              <a:solidFill>
                <a:schemeClr val="accent2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r>
              <a:rPr lang="ru-RU" sz="2400" smtClean="0"/>
              <a:t>работа по формированию способности к самостоятельной организации собственной деятельности, осознанию возникающих трудностей, умению запрашивать и использовать помощь взрослого;</a:t>
            </a:r>
          </a:p>
          <a:p>
            <a:r>
              <a:rPr lang="ru-RU" sz="2400" smtClean="0"/>
              <a:t>активизация познавательного процесса к окружающему предметному и социальному миру;</a:t>
            </a:r>
          </a:p>
          <a:p>
            <a:r>
              <a:rPr lang="ru-RU" sz="2400" smtClean="0"/>
              <a:t>работа по формированию умения применять знания, полученные в ходе обучения, в повседневной жизни;</a:t>
            </a:r>
          </a:p>
          <a:p>
            <a:r>
              <a:rPr lang="ru-RU" sz="2400" smtClean="0"/>
              <a:t>работу по развитию разных форм коммуникации.</a:t>
            </a:r>
          </a:p>
          <a:p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48301A-56AE-4793-B696-6531AE32FD7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3134A4-A8AB-4330-9049-2B4191FC5EA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accent2"/>
                </a:solidFill>
              </a:rPr>
              <a:t>УМК «Перспективная начальная школа»</a:t>
            </a:r>
            <a:br>
              <a:rPr lang="ru-RU" sz="2800" b="1" i="1" smtClean="0">
                <a:solidFill>
                  <a:schemeClr val="accent2"/>
                </a:solidFill>
              </a:rPr>
            </a:br>
            <a:r>
              <a:rPr lang="ru-RU" sz="2800" b="1" i="1" smtClean="0">
                <a:solidFill>
                  <a:schemeClr val="accent2"/>
                </a:solidFill>
              </a:rPr>
              <a:t>Академкнига </a:t>
            </a:r>
            <a:r>
              <a:rPr lang="en-US" sz="2800" b="1" i="1" smtClean="0">
                <a:solidFill>
                  <a:schemeClr val="accent2"/>
                </a:solidFill>
              </a:rPr>
              <a:t>/</a:t>
            </a:r>
            <a:r>
              <a:rPr lang="ru-RU" sz="2800" b="1" i="1" smtClean="0">
                <a:solidFill>
                  <a:schemeClr val="accent2"/>
                </a:solidFill>
              </a:rPr>
              <a:t> Учебник г. Москва</a:t>
            </a:r>
          </a:p>
        </p:txBody>
      </p:sp>
      <p:pic>
        <p:nvPicPr>
          <p:cNvPr id="4" name="Picture 2" descr="C:\Users\Черепаха &amp; Ахиллес\Desktop\Обложки\2 класс\2kl_Mir_Uch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1655762" cy="2095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Users\Черепаха &amp; Ахиллес\Desktop\Обложки\2 класс\2kl_Lit_U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557338"/>
            <a:ext cx="165735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6" name="Picture 6" descr="C:\Users\Черепаха &amp; Ахиллес\Desktop\Обложки\2 класс\2kl_Lit_Hr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557338"/>
            <a:ext cx="16557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7" name="Picture 4" descr="C:\Users\Черепаха &amp; Ахиллес\Desktop\Обложки\2 класс\2kl_Lit_Tet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4850" y="1557338"/>
            <a:ext cx="16922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" name="Picture 5" descr="C:\Users\Черепаха &amp; Ахиллес\Desktop\Обложки\2 класс\2kl_Lit_Tet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4149725"/>
            <a:ext cx="180181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9" name="Picture 6" descr="C:\Users\Черепаха &amp; Ахиллес\Desktop\Обложки\2 класс\2kl_Mir_Hres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221163"/>
            <a:ext cx="180022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0" name="Picture 5" descr="C:\Users\Черепаха &amp; Ахиллес\Desktop\Обложки\2 класс\2kl_Mir_Te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4149725"/>
            <a:ext cx="18161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accent2"/>
                </a:solidFill>
              </a:rPr>
              <a:t>УМК «Перспективная начальная школа»</a:t>
            </a:r>
            <a:br>
              <a:rPr lang="ru-RU" sz="2800" b="1" i="1" smtClean="0">
                <a:solidFill>
                  <a:schemeClr val="accent2"/>
                </a:solidFill>
              </a:rPr>
            </a:br>
            <a:r>
              <a:rPr lang="ru-RU" sz="2800" b="1" i="1" smtClean="0">
                <a:solidFill>
                  <a:schemeClr val="accent2"/>
                </a:solidFill>
              </a:rPr>
              <a:t>Академкнига </a:t>
            </a:r>
            <a:r>
              <a:rPr lang="en-US" sz="2800" b="1" i="1" smtClean="0">
                <a:solidFill>
                  <a:schemeClr val="accent2"/>
                </a:solidFill>
              </a:rPr>
              <a:t>/</a:t>
            </a:r>
            <a:r>
              <a:rPr lang="ru-RU" sz="2800" b="1" i="1" smtClean="0">
                <a:solidFill>
                  <a:schemeClr val="accent2"/>
                </a:solidFill>
              </a:rPr>
              <a:t> Учебник г. Москва</a:t>
            </a:r>
            <a:endParaRPr lang="ru-RU" sz="2800" smtClean="0">
              <a:solidFill>
                <a:schemeClr val="accent2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коррекционно-развивающий потенциал</a:t>
            </a:r>
          </a:p>
          <a:p>
            <a:r>
              <a:rPr lang="ru-RU" smtClean="0"/>
              <a:t>потенциал духовно – нравственного развития и воспитания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37F3AB-AAB6-4A4C-9766-63D66F36ABFA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5" name="Picture 3" descr="C:\Users\Черепаха &amp; Ахиллес\Desktop\Обложки\2 класс\2kl_Lit_U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292600"/>
            <a:ext cx="16732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6" name="Picture 2" descr="C:\Users\Черепаха &amp; Ахиллес\Desktop\Обложки\2 класс\2kl_Mir_Uc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292600"/>
            <a:ext cx="172878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 descr="C:\Users\Черепаха &amp; Ахиллес\Desktop\Обложки\2 класс\2kl_Lit_Te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221163"/>
            <a:ext cx="17002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</a:rPr>
              <a:t>МБОУ СОШ №45 им. А. П. Гайдара</a:t>
            </a:r>
            <a:endParaRPr lang="ru-RU" sz="2800" smtClean="0">
              <a:solidFill>
                <a:schemeClr val="accent2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525963"/>
          </a:xfrm>
        </p:spPr>
        <p:txBody>
          <a:bodyPr/>
          <a:lstStyle/>
          <a:p>
            <a:r>
              <a:rPr lang="ru-RU" sz="4400" b="1" smtClean="0">
                <a:solidFill>
                  <a:schemeClr val="accent2"/>
                </a:solidFill>
              </a:rPr>
              <a:t>1 дополнительный класс</a:t>
            </a:r>
          </a:p>
          <a:p>
            <a:endParaRPr lang="ru-RU" sz="4400" b="1" smtClean="0">
              <a:solidFill>
                <a:schemeClr val="accent2"/>
              </a:solidFill>
            </a:endParaRPr>
          </a:p>
          <a:p>
            <a:r>
              <a:rPr lang="ru-RU" sz="4400" b="1" smtClean="0">
                <a:solidFill>
                  <a:schemeClr val="accent2"/>
                </a:solidFill>
              </a:rPr>
              <a:t> </a:t>
            </a:r>
            <a:r>
              <a:rPr lang="ru-RU" sz="3600" smtClean="0">
                <a:solidFill>
                  <a:srgbClr val="343434"/>
                </a:solidFill>
              </a:rPr>
              <a:t>обучается по АООП </a:t>
            </a:r>
          </a:p>
          <a:p>
            <a:pPr>
              <a:buFontTx/>
              <a:buNone/>
            </a:pPr>
            <a:r>
              <a:rPr lang="ru-RU" sz="3600" smtClean="0">
                <a:solidFill>
                  <a:srgbClr val="343434"/>
                </a:solidFill>
              </a:rPr>
              <a:t>  (ЗПР, вариант 7.2)</a:t>
            </a:r>
          </a:p>
          <a:p>
            <a:endParaRPr lang="ru-RU" sz="360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F7B9D8-99F4-441A-AD29-5A76B86475C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754</TotalTime>
  <Words>532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Оформление по умолчанию</vt:lpstr>
      <vt:lpstr>Реализация инклюзивного образования в общеобразовательных организациях   Обучение детей с ЗПР (вариант 7.2) в МБОУ СОШ №45 им. А. П. Гайдара города Кирова</vt:lpstr>
      <vt:lpstr>МБОУ СОШ №45 им. А П. Гайдара -  базовая образовательная организация ИРО Кировской области</vt:lpstr>
      <vt:lpstr>Презентация PowerPoint</vt:lpstr>
      <vt:lpstr>Презентация PowerPoint</vt:lpstr>
      <vt:lpstr>Особые образовательные потребности</vt:lpstr>
      <vt:lpstr>Особые образовательные потребности</vt:lpstr>
      <vt:lpstr>УМК «Перспективная начальная школа» Академкнига / Учебник г. Москва</vt:lpstr>
      <vt:lpstr>УМК «Перспективная начальная школа» Академкнига / Учебник г. Москва</vt:lpstr>
      <vt:lpstr>МБОУ СОШ №45 им. А. П. Гайдара</vt:lpstr>
      <vt:lpstr>МБОУ СОШ №45 им. А. П. Гайдара</vt:lpstr>
      <vt:lpstr> </vt:lpstr>
      <vt:lpstr>Учебный план</vt:lpstr>
      <vt:lpstr>Учебный план</vt:lpstr>
      <vt:lpstr>Распределение нагрузки (10ч)</vt:lpstr>
      <vt:lpstr>Организация и подача  учебного материала</vt:lpstr>
      <vt:lpstr>Организация самостоятельной работы</vt:lpstr>
      <vt:lpstr>Проведение текущей и промежуточной аттестации</vt:lpstr>
      <vt:lpstr>Основные направления коррекционной работы</vt:lpstr>
      <vt:lpstr> </vt:lpstr>
    </vt:vector>
  </TitlesOfParts>
  <Company>School45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Макарова Оксана Андреевна</cp:lastModifiedBy>
  <cp:revision>85</cp:revision>
  <dcterms:created xsi:type="dcterms:W3CDTF">2018-04-10T07:57:17Z</dcterms:created>
  <dcterms:modified xsi:type="dcterms:W3CDTF">2018-09-19T08:27:27Z</dcterms:modified>
</cp:coreProperties>
</file>