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1" r:id="rId3"/>
    <p:sldId id="27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73" r:id="rId12"/>
    <p:sldId id="274" r:id="rId13"/>
    <p:sldId id="290" r:id="rId14"/>
    <p:sldId id="291" r:id="rId15"/>
    <p:sldId id="292" r:id="rId16"/>
    <p:sldId id="293" r:id="rId17"/>
    <p:sldId id="294" r:id="rId18"/>
    <p:sldId id="295" r:id="rId19"/>
    <p:sldId id="276" r:id="rId20"/>
    <p:sldId id="266" r:id="rId21"/>
    <p:sldId id="257" r:id="rId22"/>
    <p:sldId id="259" r:id="rId23"/>
    <p:sldId id="262" r:id="rId24"/>
    <p:sldId id="278" r:id="rId25"/>
    <p:sldId id="281" r:id="rId26"/>
    <p:sldId id="296" r:id="rId27"/>
    <p:sldId id="297" r:id="rId28"/>
    <p:sldId id="267" r:id="rId29"/>
  </p:sldIdLst>
  <p:sldSz cx="9144000" cy="6858000" type="screen4x3"/>
  <p:notesSz cx="6648450" cy="9850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00FA00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3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9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8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9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5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82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25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193E-6F27-4E09-AB94-945C78EA65C2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00BB-A086-49D4-B894-8A6E2BA4F7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opi_coko@e-kirov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856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924791"/>
            <a:ext cx="7772400" cy="3374881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технического сопровождения процедуры внешней оценки качества дошкольного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7925"/>
            <a:ext cx="7077807" cy="1064806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 Ирина Валерьевна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инженер-программист отдела педагогических измерений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КОГАУ «Центр оценки качества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2751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9" name="Рисунок 8" descr="Соответствие Программы_4_общ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7205" y="122682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62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Показатели, отмеченные * не заполняются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00944" y="478042"/>
            <a:ext cx="2166555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139623"/>
            <a:ext cx="7551674" cy="55065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в вариантах оценочных листов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02622"/>
              </p:ext>
            </p:extLst>
          </p:nvPr>
        </p:nvGraphicFramePr>
        <p:xfrm>
          <a:off x="257175" y="675888"/>
          <a:ext cx="8640640" cy="5600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3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9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требованиям основных нормативных документов</a:t>
                      </a:r>
                    </a:p>
                    <a:p>
                      <a:pPr algn="ctr"/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(приложение 1)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ДОО, имеющие группы комбинированной и компенсирующей направленности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ДОО, не имеющие групп комбинированной и компенсирующей направленности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Содержательный раздел включает:</a:t>
                      </a:r>
                    </a:p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г)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описание образовательной деятельности по профессиональной коррекции нарушений развития детей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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1.11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коррекционной работы и/или инклюзивного образования отражает  специальные условия для получения образования детьми с ограниченными возможностями здоровья и осуществления квалифицированной коррекции нарушений их развития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 критерия)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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139623"/>
            <a:ext cx="7494524" cy="55065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в вариантах оценочных листов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02622"/>
              </p:ext>
            </p:extLst>
          </p:nvPr>
        </p:nvGraphicFramePr>
        <p:xfrm>
          <a:off x="263769" y="675888"/>
          <a:ext cx="8634046" cy="3954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2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9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требованиям основных нормативных документов</a:t>
                      </a:r>
                    </a:p>
                    <a:p>
                      <a:pPr algn="ctr"/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(приложение 1)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ДОО, имеющие группы комбинированной и компенсирующей направленности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ДОО, не имеющие групп комбинированной и компенсирующей направленности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1.12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Коррекционная работа и/или инклюзивное образование направлены на: (2 критерия)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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1.13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учитывает особенности развития и специфические образовательные потребности каждой категории детей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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8" name="Рисунок 7" descr="Анкета для родителей по ДОО-1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630" y="135177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3508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3-х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частично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балла – соответствует полностью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10470" y="554242"/>
            <a:ext cx="3147630" cy="312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9" name="Рисунок 8" descr="Анкета для родителей по ДОО-2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7205" y="104775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3508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3-х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частично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балла – соответствует полностью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10470" y="3630817"/>
            <a:ext cx="2461830" cy="5982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8" name="Рисунок 7" descr="Соответствие Условий_1_кор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8155" y="122682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971550"/>
            <a:ext cx="3162300" cy="4029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варианта оценочного листа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3-х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частично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балла – соответствует полностью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58095" y="916192"/>
            <a:ext cx="3776280" cy="2363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9" name="Рисунок 8" descr="Соответствие Условий_2_кор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0175" y="125652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971550"/>
            <a:ext cx="3162300" cy="4029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варианта оценочного листа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3-х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частично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балла – соответствует полностью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19995" y="497092"/>
            <a:ext cx="2366580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8" name="Рисунок 7" descr="Соответствие Условий_1_общ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9105" y="104775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57250"/>
            <a:ext cx="3162300" cy="5086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варианта оценочного листа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Показатели, отмеченные * не заполняются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3-х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частично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балла – соответствует полностью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19995" y="914400"/>
            <a:ext cx="385248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10" name="Рисунок 9" descr="Соответствие Условий_2_общ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630" y="125652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904875"/>
            <a:ext cx="3162300" cy="4972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варианта оценочного листа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страницы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Показатели, отмеченные * не заполняются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3-х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частично соответствует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балла – соответствует полностью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72370" y="495300"/>
            <a:ext cx="2204655" cy="2667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9" name="Прямоугольник 8"/>
          <p:cNvSpPr/>
          <p:nvPr/>
        </p:nvSpPr>
        <p:spPr>
          <a:xfrm>
            <a:off x="4453320" y="1333500"/>
            <a:ext cx="2538030" cy="2667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1" name="Прямоугольник 10"/>
          <p:cNvSpPr/>
          <p:nvPr/>
        </p:nvSpPr>
        <p:spPr>
          <a:xfrm>
            <a:off x="4462845" y="2428875"/>
            <a:ext cx="2538030" cy="2667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139623"/>
            <a:ext cx="7570724" cy="55065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в вариантах оценочных листов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02622"/>
              </p:ext>
            </p:extLst>
          </p:nvPr>
        </p:nvGraphicFramePr>
        <p:xfrm>
          <a:off x="263769" y="675888"/>
          <a:ext cx="8634046" cy="50520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2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89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условий реализации ООПДО требованиям действующих нормативных правовых документов</a:t>
                      </a:r>
                    </a:p>
                    <a:p>
                      <a:pPr algn="ctr"/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(приложение 3)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ДОО, имеющие группы комбинированной и компенсирующей направленности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ДОО, не имеющие групп комбинированной и компенсирующей направленности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 Развивающая предметно-пространственная среда обеспечивает необходимые условия организации инклюзивного (коррекционного) образования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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3.3 При работе с детьми с ОВЗ предусмотрены должности педагогических работников, имеющих соответствующую квалификацию для работы с данными ограничениями здоровья детей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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553" y="399401"/>
            <a:ext cx="8170720" cy="82499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КОГАУ 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оценки качества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170" y="1454344"/>
            <a:ext cx="7558986" cy="5051963"/>
          </a:xfrm>
        </p:spPr>
        <p:txBody>
          <a:bodyPr>
            <a:noAutofit/>
          </a:bodyPr>
          <a:lstStyle/>
          <a:p>
            <a:pPr marL="385763" indent="-385763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машиночитаемых бланков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экспертов и образовательных организаций.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проекта для автоматизированной обработки машиночитаемых бланков аппаратно-программным комплексом.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заполненных экспертами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образовательными организациями машиночитаемых бланков.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сводных статистических данных для  КОГОАУ ДПО «ИРО Кировской области».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228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6068" y="1527463"/>
            <a:ext cx="7140960" cy="4520045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печати и заполнению бланков: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А4, черно-белая, односторонняя;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заполняются черной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гелевой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ручкой.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бланков запрещается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цветные ручки вместо черной, карандаш;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средства для исправления внесенной в бланки информации («замазку» и др.).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Категорически запрещается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делать ксерокопии бланков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62058" y="471344"/>
            <a:ext cx="69767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бланками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96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17" name="Рисунок 16" descr="Приложение 1-1.tif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2222"/>
          <a:stretch>
            <a:fillRect/>
          </a:stretch>
        </p:blipFill>
        <p:spPr>
          <a:xfrm>
            <a:off x="1661382" y="1019175"/>
            <a:ext cx="5868000" cy="47944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28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бланками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63355" y="2271347"/>
            <a:ext cx="1289538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0" name="TextBox 9"/>
          <p:cNvSpPr txBox="1"/>
          <p:nvPr/>
        </p:nvSpPr>
        <p:spPr>
          <a:xfrm>
            <a:off x="96729" y="1471246"/>
            <a:ext cx="1441939" cy="10772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Каждая цифра кода записана в отдельной клетке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660" y="2754190"/>
            <a:ext cx="1441939" cy="156966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Краткое наименование ДОО заполнено печатными буквами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547460" y="2997444"/>
            <a:ext cx="540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10475" y="3649462"/>
            <a:ext cx="1410434" cy="10772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Метки заполнены в соответствии с образцом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0" y="4853007"/>
            <a:ext cx="1400903" cy="10772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Замена неверно поставленной метки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550396" y="2333654"/>
            <a:ext cx="1116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81598" y="2740600"/>
            <a:ext cx="2397352" cy="4883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9" name="Прямоугольник 8"/>
          <p:cNvSpPr/>
          <p:nvPr/>
        </p:nvSpPr>
        <p:spPr>
          <a:xfrm>
            <a:off x="6000763" y="4255477"/>
            <a:ext cx="325315" cy="10111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6323267" y="4380094"/>
            <a:ext cx="1296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7196792" y="5561194"/>
            <a:ext cx="432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994907" y="5407269"/>
            <a:ext cx="1198666" cy="3341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4211182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12828" y="236457"/>
            <a:ext cx="7886700" cy="57669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машиночитаемыми бланками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2083777" y="1125414"/>
            <a:ext cx="5310554" cy="4923693"/>
            <a:chOff x="2083777" y="1125414"/>
            <a:chExt cx="5310554" cy="492369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083777" y="1125414"/>
              <a:ext cx="5310554" cy="49236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25_040011.TIF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21" t="36652" r="5556" b="685"/>
            <a:stretch>
              <a:fillRect/>
            </a:stretch>
          </p:blipFill>
          <p:spPr>
            <a:xfrm rot="-60000">
              <a:off x="2145110" y="1187273"/>
              <a:ext cx="5115652" cy="4800554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2438415" y="5523037"/>
            <a:ext cx="322370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9" name="Прямоугольник 18"/>
          <p:cNvSpPr/>
          <p:nvPr/>
        </p:nvSpPr>
        <p:spPr>
          <a:xfrm>
            <a:off x="7057307" y="5523037"/>
            <a:ext cx="322370" cy="2989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20" name="TextBox 19"/>
          <p:cNvSpPr txBox="1"/>
          <p:nvPr/>
        </p:nvSpPr>
        <p:spPr>
          <a:xfrm>
            <a:off x="474781" y="4724391"/>
            <a:ext cx="1538653" cy="132343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Черная полоса при копировании накладывается на репер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039827" y="5688617"/>
            <a:ext cx="3600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5400000">
            <a:off x="7160604" y="5166219"/>
            <a:ext cx="405914" cy="254970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76393" y="4964706"/>
            <a:ext cx="1412630" cy="107721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Репер при копировании не пропечатан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76393" y="1890302"/>
            <a:ext cx="1412630" cy="83099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Бланк откопирован с наклоном</a:t>
            </a:r>
          </a:p>
        </p:txBody>
      </p:sp>
      <p:sp>
        <p:nvSpPr>
          <p:cNvPr id="29" name="Дуга 28"/>
          <p:cNvSpPr>
            <a:spLocks noChangeAspect="1"/>
          </p:cNvSpPr>
          <p:nvPr/>
        </p:nvSpPr>
        <p:spPr>
          <a:xfrm>
            <a:off x="6603119" y="923189"/>
            <a:ext cx="1090153" cy="975948"/>
          </a:xfrm>
          <a:prstGeom prst="arc">
            <a:avLst>
              <a:gd name="adj1" fmla="val 13467885"/>
              <a:gd name="adj2" fmla="val 3031971"/>
            </a:avLst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469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18703" y="453953"/>
            <a:ext cx="7886700" cy="8128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образовательных организаций с КОГАУ ЦОКО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962481"/>
              </p:ext>
            </p:extLst>
          </p:nvPr>
        </p:nvGraphicFramePr>
        <p:xfrm>
          <a:off x="1159379" y="1467196"/>
          <a:ext cx="7377946" cy="40919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77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необходимо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Сообщить в КОГАУ ЦОКО необходимые данные </a:t>
                      </a:r>
                      <a:b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образовательной организации (заполнить форму)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Получить по электронной почте машиночитаемые бланки для проведения самооценки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Провести по предложенным критериям  самооценку качества дошкольного образования в организации </a:t>
                      </a:r>
                      <a:b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06 по 13 февраля 2017 года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Направить заполненные машиночитаемые бланки </a:t>
                      </a:r>
                      <a:b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КОГАУ ЦОКО </a:t>
                      </a:r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16 февраля 2017 года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8703" y="578795"/>
            <a:ext cx="7886700" cy="90356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предоставления данных об ОО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КОГАУ ЦОКО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80944"/>
              </p:ext>
            </p:extLst>
          </p:nvPr>
        </p:nvGraphicFramePr>
        <p:xfrm>
          <a:off x="171450" y="1883569"/>
          <a:ext cx="8848725" cy="2910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3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наименование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 </a:t>
                      </a:r>
                      <a:b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соответствии </a:t>
                      </a:r>
                      <a:b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Уставом)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ОО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групп </a:t>
                      </a:r>
                      <a:r>
                        <a:rPr lang="ru-RU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-ванной и </a:t>
                      </a:r>
                      <a:r>
                        <a:rPr lang="ru-RU" sz="20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компенси-рующей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направленности (да/нет)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ответствен-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ного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лица, занимаемая должность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Контактный номер телефона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электрон-ной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почты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97983" y="5205141"/>
            <a:ext cx="70943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педагогических измерений КОГАУ ЦОКО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(8332) 71-44-45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opi_coko@e-kirov.ru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125415" y="140687"/>
            <a:ext cx="7825154" cy="1406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документов для проведения внешней оценки качества дошкольного образования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24254" y="1709313"/>
            <a:ext cx="8121694" cy="436763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1: Соответствие Программы требованиям основных нормативных документов и, в первую очередь, стандарта дошкольного образования.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2: Анкета «Степень удовлетворенности родителей (законных представителей) деятельностью образовательной организации».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3: Соответствие условий реализации ООПДО требованиям действующих нормативных правовых  документов.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проведению апробации.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Сопроводительный бланк.</a:t>
            </a:r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23900" y="274036"/>
            <a:ext cx="8226669" cy="2011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материалов апробации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КОГАУ ЦОКО</a:t>
            </a:r>
          </a:p>
          <a:p>
            <a:pPr algn="ctr"/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</a:p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файлы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95704" y="2674620"/>
            <a:ext cx="7938721" cy="352044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Отсканировать и сохранить электронные бланки приложений в соответствии с параметрами, указанными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инструкции.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Отправить электронные материалы в КОГАУ ЦОКО по адресу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opi_coko@e-kirov.ru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течение 3 рабочих дней после проведения самооценки (не позднее 16 февраля).</a:t>
            </a:r>
          </a:p>
          <a:p>
            <a:pPr marL="385763" indent="-385763" algn="just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Бумажные бланки  с результатами апробации упаковать в конверт - доставочный пакет и передать позднее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любым удобным способом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 КОГАУ ЦОКО.</a:t>
            </a:r>
          </a:p>
          <a:p>
            <a:pPr marL="385763" indent="-385763" algn="just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23900" y="293086"/>
            <a:ext cx="8226669" cy="1870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материалов апробации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КОГАУ ЦОКО</a:t>
            </a:r>
          </a:p>
          <a:p>
            <a:pPr algn="ctr"/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</a:p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бумажных носителях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95704" y="2339339"/>
            <a:ext cx="7938721" cy="41281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85763" lvl="1" indent="-385763" algn="just">
              <a:spcBef>
                <a:spcPts val="1000"/>
              </a:spcBef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Распечатать и заполнить сопроводительный бланк. Наклеить сопроводительный бланк на конверт - доставочный пакет.</a:t>
            </a:r>
          </a:p>
          <a:p>
            <a:pPr marL="385763" lvl="1" indent="-385763" algn="just">
              <a:spcBef>
                <a:spcPts val="1000"/>
              </a:spcBef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Вложить все заполненные бланки в конверт - доставочный пакет (неиспользованные бланки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не вкладывать).</a:t>
            </a:r>
          </a:p>
          <a:p>
            <a:pPr marL="385763" lvl="1" indent="-385763" algn="just">
              <a:spcBef>
                <a:spcPts val="1000"/>
              </a:spcBef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Запечатать конверт - доставочный пакет</a:t>
            </a:r>
            <a:r>
              <a:rPr lang="ru-RU" dirty="0"/>
              <a:t>.</a:t>
            </a:r>
            <a:endParaRPr lang="ru-RU" sz="2000" dirty="0"/>
          </a:p>
          <a:p>
            <a:pPr marL="385763" lvl="1" indent="-385763" algn="just">
              <a:spcBef>
                <a:spcPts val="1000"/>
              </a:spcBef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Конверт - доставочный пакет с заполненными бланками передать в КОГАУ ЦОКО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любым удобным способом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течение 3 рабочих дней после проведения самооценки (не позднее 16 февраля).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85763" indent="-385763" algn="just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098964" y="1564498"/>
            <a:ext cx="6068290" cy="13716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marL="0" lvl="1" algn="ctr">
              <a:spcBef>
                <a:spcPct val="0"/>
              </a:spcBef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571580" y="2936098"/>
            <a:ext cx="6483023" cy="27967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Отдел педагогических измерений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Кировского областного государственного автономного учреждения «Центр оценки качества образования»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г. Киров, ул. Спасская, 67,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202</a:t>
            </a:r>
          </a:p>
          <a:p>
            <a:pPr marL="34290"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 (8332) 71-44-45</a:t>
            </a:r>
          </a:p>
          <a:p>
            <a:pPr marL="34290"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opi_coko@e-kirov.ru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11479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8" name="Рисунок 7" descr="Соответствие Программы_1_кор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1005" y="135177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49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34269" y="935242"/>
            <a:ext cx="3852482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2704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варианта 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439024" y="2325892"/>
            <a:ext cx="1257301" cy="693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9" name="Рисунок 8" descr="Соответствие Программы_2_кор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9580" y="114300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2704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43794" y="497092"/>
            <a:ext cx="2271331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8" name="Рисунок 7" descr="Соответствие Программы_3_кор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9105" y="133350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2704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48175" y="497092"/>
            <a:ext cx="2200275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9" name="Рисунок 8" descr="Соответствие Программы_4_кор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630" y="154227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2704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91419" y="506617"/>
            <a:ext cx="2099881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8" name="Рисунок 7" descr="Соответствие Программы_1_общ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0530" y="135177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62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Показатели, отмеченные * не заполняются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91419" y="916192"/>
            <a:ext cx="3852481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9" name="Рисунок 8" descr="Соответствие Программы_2_общ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2075" y="135177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62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Показатели, отмеченные * не заполняются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10469" y="458992"/>
            <a:ext cx="2128455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4500944" y="2602117"/>
            <a:ext cx="2966655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  <p:sp>
        <p:nvSpPr>
          <p:cNvPr id="11" name="Прямоугольник 10"/>
          <p:cNvSpPr/>
          <p:nvPr/>
        </p:nvSpPr>
        <p:spPr>
          <a:xfrm>
            <a:off x="4500944" y="5021467"/>
            <a:ext cx="2966655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662053" cy="6858000"/>
          </a:xfrm>
          <a:prstGeom prst="rect">
            <a:avLst/>
          </a:prstGeom>
        </p:spPr>
      </p:pic>
      <p:pic>
        <p:nvPicPr>
          <p:cNvPr id="8" name="Рисунок 7" descr="Соответствие Программы_3_общ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7680" y="144702"/>
            <a:ext cx="4680000" cy="6618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4" y="215823"/>
            <a:ext cx="2819401" cy="48902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057276" y="825424"/>
            <a:ext cx="3162300" cy="46228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ct val="0"/>
              </a:spcBef>
              <a:buAutoNum type="arabicPeriod"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</a:t>
            </a: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оценочного листа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страницы</a:t>
            </a: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Показатели, отмеченные * не заполняются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Используется 2-х бальная шкала: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балл – не соответствует требованию</a:t>
            </a:r>
          </a:p>
          <a:p>
            <a:pPr marL="457200" lvl="0" indent="-45720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балла – соответствует требованию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10470" y="497092"/>
            <a:ext cx="2176080" cy="274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663223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2774</TotalTime>
  <Words>918</Words>
  <Application>Microsoft Office PowerPoint</Application>
  <PresentationFormat>Экран (4:3)</PresentationFormat>
  <Paragraphs>198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Тема Office</vt:lpstr>
      <vt:lpstr>Особенности технического сопровождения процедуры внешней оценки качества дошкольного образования</vt:lpstr>
      <vt:lpstr>КОГАУ  «Центр оценки качества образования»</vt:lpstr>
      <vt:lpstr>Приложение 1</vt:lpstr>
      <vt:lpstr>Приложение 1</vt:lpstr>
      <vt:lpstr>Приложение 1</vt:lpstr>
      <vt:lpstr>Приложение 1</vt:lpstr>
      <vt:lpstr>Приложение 1</vt:lpstr>
      <vt:lpstr>Приложение 1</vt:lpstr>
      <vt:lpstr>Приложение 1</vt:lpstr>
      <vt:lpstr>Приложение 1</vt:lpstr>
      <vt:lpstr>Отличия в вариантах оценочных листов</vt:lpstr>
      <vt:lpstr>Отличия в вариантах оценочных листов </vt:lpstr>
      <vt:lpstr>Приложение 2</vt:lpstr>
      <vt:lpstr>Приложение 2</vt:lpstr>
      <vt:lpstr>Приложение 3</vt:lpstr>
      <vt:lpstr>Приложение 3</vt:lpstr>
      <vt:lpstr>Приложение 3</vt:lpstr>
      <vt:lpstr>Приложение 3</vt:lpstr>
      <vt:lpstr>Отличия в вариантах оценочных листов</vt:lpstr>
      <vt:lpstr>Презентация PowerPoint</vt:lpstr>
      <vt:lpstr>Работа с машиночитаемыми бланками</vt:lpstr>
      <vt:lpstr>Работа с машиночитаемыми бланками</vt:lpstr>
      <vt:lpstr>Взаимодействие образовательных организаций с КОГАУ ЦОКО </vt:lpstr>
      <vt:lpstr>Форма предоставления данных об ОО в КОГАУ ЦОКО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</dc:title>
  <dc:creator>Гранкина Евгения Александровна</dc:creator>
  <cp:lastModifiedBy>Когыльничан Виктор Леонидович (КОГОАУ ДПО ИРО Кировской области)</cp:lastModifiedBy>
  <cp:revision>217</cp:revision>
  <dcterms:created xsi:type="dcterms:W3CDTF">2016-05-12T09:56:46Z</dcterms:created>
  <dcterms:modified xsi:type="dcterms:W3CDTF">2017-02-03T10:59:33Z</dcterms:modified>
</cp:coreProperties>
</file>