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chartEx1.xml" ContentType="application/vnd.ms-office.chartex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drawings/drawing1.xml" ContentType="application/vnd.openxmlformats-officedocument.drawingml.chartshapes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charts/chart26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7" r:id="rId2"/>
    <p:sldId id="301" r:id="rId3"/>
    <p:sldId id="467" r:id="rId4"/>
    <p:sldId id="262" r:id="rId5"/>
    <p:sldId id="434" r:id="rId6"/>
    <p:sldId id="440" r:id="rId7"/>
    <p:sldId id="266" r:id="rId8"/>
    <p:sldId id="509" r:id="rId9"/>
    <p:sldId id="277" r:id="rId10"/>
    <p:sldId id="466" r:id="rId11"/>
    <p:sldId id="306" r:id="rId12"/>
    <p:sldId id="356" r:id="rId13"/>
    <p:sldId id="510" r:id="rId14"/>
    <p:sldId id="457" r:id="rId15"/>
    <p:sldId id="444" r:id="rId16"/>
    <p:sldId id="459" r:id="rId17"/>
    <p:sldId id="322" r:id="rId18"/>
    <p:sldId id="511" r:id="rId19"/>
    <p:sldId id="512" r:id="rId20"/>
    <p:sldId id="513" r:id="rId21"/>
    <p:sldId id="491" r:id="rId22"/>
    <p:sldId id="514" r:id="rId23"/>
    <p:sldId id="515" r:id="rId24"/>
    <p:sldId id="516" r:id="rId25"/>
    <p:sldId id="394" r:id="rId26"/>
    <p:sldId id="517" r:id="rId27"/>
    <p:sldId id="518" r:id="rId2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76" autoAdjust="0"/>
    <p:restoredTop sz="93672" autoAdjust="0"/>
  </p:normalViewPr>
  <p:slideViewPr>
    <p:cSldViewPr snapToGrid="0">
      <p:cViewPr varScale="1">
        <p:scale>
          <a:sx n="44" d="100"/>
          <a:sy n="44" d="100"/>
        </p:scale>
        <p:origin x="657" y="4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&#1052;&#1072;&#1088;&#1080;&#1085;&#1072;\2018_&#1052;&#1086;&#1085;&#1080;&#1090;&#1086;&#1088;&#1080;&#1085;&#1075;\&#1040;&#1087;&#1088;&#1077;&#1083;&#1100;%202018\&#1053;&#1072;&#1087;&#1086;&#1083;&#1085;&#1077;&#1085;&#1080;&#1077;%20&#1080;&#1085;&#1089;&#1090;&#1088;&#1091;&#1084;&#1077;&#1085;&#1090;&#1072;&#1088;&#1080;&#1103;%20-%2085%20&#1089;&#1091;&#1073;&#1098;&#1077;&#1082;&#1090;&#1086;&#1074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vodol\Desktop\2018_&#1052;&#1086;&#1085;&#1080;&#1090;&#1086;&#1088;&#1080;&#1085;&#1075;\&#1040;&#1087;&#1088;&#1077;&#1083;&#1100;%202018\&#1053;&#1072;&#1087;&#1086;&#1083;&#1085;&#1077;&#1085;&#1080;&#1077;%20&#1080;&#1085;&#1089;&#1090;&#1088;&#1091;&#1084;&#1077;&#1085;&#1090;&#1072;&#1088;&#1080;&#1103;%20-%2085%20&#1089;&#1091;&#1073;&#1098;&#1077;&#1082;&#1090;&#1086;&#1074;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vodol\Desktop\2018_&#1052;&#1086;&#1085;&#1080;&#1090;&#1086;&#1088;&#1080;&#1085;&#1075;\&#1040;&#1087;&#1088;&#1077;&#1083;&#1100;%202018\&#1053;&#1072;&#1087;&#1086;&#1083;&#1085;&#1077;&#1085;&#1080;&#1077;%20&#1080;&#1085;&#1089;&#1090;&#1088;&#1091;&#1084;&#1077;&#1085;&#1090;&#1072;&#1088;&#1080;&#1103;%20-%2085%20&#1089;&#1091;&#1073;&#1098;&#1077;&#1082;&#1090;&#1086;&#1074;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vodol\Desktop\2018_&#1052;&#1086;&#1085;&#1080;&#1090;&#1086;&#1088;&#1080;&#1085;&#1075;\&#1040;&#1087;&#1088;&#1077;&#1083;&#1100;%202018\&#1053;&#1072;&#1087;&#1086;&#1083;&#1085;&#1077;&#1085;&#1080;&#1077;%20&#1080;&#1085;&#1089;&#1090;&#1088;&#1091;&#1084;&#1077;&#1085;&#1090;&#1072;&#1088;&#1080;&#1103;%20-%2085%20&#1089;&#1091;&#1073;&#1098;&#1077;&#1082;&#1090;&#1086;&#1074;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vodol\Desktop\2018_&#1052;&#1086;&#1085;&#1080;&#1090;&#1086;&#1088;&#1080;&#1085;&#1075;\&#1040;&#1087;&#1088;&#1077;&#1083;&#1100;%202018\&#1053;&#1072;&#1087;&#1086;&#1083;&#1085;&#1077;&#1085;&#1080;&#1077;%20&#1080;&#1085;&#1089;&#1090;&#1088;&#1091;&#1084;&#1077;&#1085;&#1090;&#1072;&#1088;&#1080;&#1103;%20-%2085%20&#1089;&#1091;&#1073;&#1098;&#1077;&#1082;&#1090;&#1086;&#1074;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vodol\Desktop\2018_&#1052;&#1086;&#1085;&#1080;&#1090;&#1086;&#1088;&#1080;&#1085;&#1075;\&#1040;&#1087;&#1088;&#1077;&#1083;&#1100;%202018\&#1053;&#1072;&#1087;&#1086;&#1083;&#1085;&#1077;&#1085;&#1080;&#1077;%20&#1080;&#1085;&#1089;&#1090;&#1088;&#1091;&#1084;&#1077;&#1085;&#1090;&#1072;&#1088;&#1080;&#1103;%20-%2085%20&#1089;&#1091;&#1073;&#1098;&#1077;&#1082;&#1090;&#1086;&#1074;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vodol\Desktop\2018_&#1052;&#1086;&#1085;&#1080;&#1090;&#1086;&#1088;&#1080;&#1085;&#1075;\&#1040;&#1087;&#1088;&#1077;&#1083;&#1100;%202018\&#1053;&#1072;&#1087;&#1086;&#1083;&#1085;&#1077;&#1085;&#1080;&#1077;%20&#1080;&#1085;&#1089;&#1090;&#1088;&#1091;&#1084;&#1077;&#1085;&#1090;&#1072;&#1088;&#1080;&#1103;%20-%2085%20&#1089;&#1091;&#1073;&#1098;&#1077;&#1082;&#1090;&#1086;&#1074;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vodol\Desktop\2018_&#1052;&#1086;&#1085;&#1080;&#1090;&#1086;&#1088;&#1080;&#1085;&#1075;\&#1040;&#1087;&#1088;&#1077;&#1083;&#1100;%202018\&#1053;&#1072;&#1087;&#1086;&#1083;&#1085;&#1077;&#1085;&#1080;&#1077;%20&#1080;&#1085;&#1089;&#1090;&#1088;&#1091;&#1084;&#1077;&#1085;&#1090;&#1072;&#1088;&#1080;&#1103;%20-%2085%20&#1089;&#1091;&#1073;&#1098;&#1077;&#1082;&#1090;&#1086;&#1074;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vodol\Desktop\2018_&#1052;&#1086;&#1085;&#1080;&#1090;&#1086;&#1088;&#1080;&#1085;&#1075;\&#1040;&#1087;&#1088;&#1077;&#1083;&#1100;%202018\&#1053;&#1072;&#1087;&#1086;&#1083;&#1085;&#1077;&#1085;&#1080;&#1077;%20&#1080;&#1085;&#1089;&#1090;&#1088;&#1091;&#1084;&#1077;&#1085;&#1090;&#1072;&#1088;&#1080;&#1103;%20-%2085%20&#1089;&#1091;&#1073;&#1098;&#1077;&#1082;&#1090;&#1086;&#1074;.xlsx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vodol\Desktop\2018_&#1052;&#1086;&#1085;&#1080;&#1090;&#1086;&#1088;&#1080;&#1085;&#1075;\&#1040;&#1087;&#1088;&#1077;&#1083;&#1100;%202018\&#1053;&#1072;&#1087;&#1086;&#1083;&#1085;&#1077;&#1085;&#1080;&#1077;%20&#1080;&#1085;&#1089;&#1090;&#1088;&#1091;&#1084;&#1077;&#1085;&#1090;&#1072;&#1088;&#1080;&#1103;%20-%2085%20&#1089;&#1091;&#1073;&#1098;&#1077;&#1082;&#1090;&#1086;&#1074;.xlsx" TargetMode="External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&#1052;&#1072;&#1088;&#1080;&#1085;&#1072;\2018_&#1052;&#1086;&#1085;&#1080;&#1090;&#1086;&#1088;&#1080;&#1085;&#1075;\&#1040;&#1087;&#1088;&#1077;&#1083;&#1100;%202018\&#1053;&#1072;&#1087;&#1086;&#1083;&#1085;&#1077;&#1085;&#1080;&#1077;%20&#1080;&#1085;&#1089;&#1090;&#1088;&#1091;&#1084;&#1077;&#1085;&#1090;&#1072;&#1088;&#1080;&#1103;%20-%2085%20&#1089;&#1091;&#1073;&#1098;&#1077;&#1082;&#1090;&#1086;&#1074;.xlsx" TargetMode="External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&#1052;&#1072;&#1088;&#1080;&#1085;&#1072;\2018_&#1052;&#1086;&#1085;&#1080;&#1090;&#1086;&#1088;&#1080;&#1085;&#1075;\&#1040;&#1087;&#1088;&#1077;&#1083;&#1100;%202018\&#1053;&#1072;&#1087;&#1086;&#1083;&#1085;&#1077;&#1085;&#1080;&#1077;%20&#1080;&#1085;&#1089;&#1090;&#1088;&#1091;&#1084;&#1077;&#1085;&#1090;&#1072;&#1088;&#1080;&#1103;%20-%2085%20&#1089;&#1091;&#1073;&#1098;&#1077;&#1082;&#1090;&#1086;&#1074;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vodol\Desktop\2018_&#1052;&#1086;&#1085;&#1080;&#1090;&#1086;&#1088;&#1080;&#1085;&#1075;\&#1040;&#1087;&#1088;&#1077;&#1083;&#1100;%202018\&#1053;&#1072;&#1087;&#1086;&#1083;&#1085;&#1077;&#1085;&#1080;&#1077;%20&#1080;&#1085;&#1089;&#1090;&#1088;&#1091;&#1084;&#1077;&#1085;&#1090;&#1072;&#1088;&#1080;&#1103;%20-%2085%20&#1089;&#1091;&#1073;&#1098;&#1077;&#1082;&#1090;&#1086;&#1074;.xlsx" TargetMode="External"/><Relationship Id="rId2" Type="http://schemas.microsoft.com/office/2011/relationships/chartColorStyle" Target="colors20.xml"/><Relationship Id="rId1" Type="http://schemas.microsoft.com/office/2011/relationships/chartStyle" Target="style20.xml"/><Relationship Id="rId4" Type="http://schemas.openxmlformats.org/officeDocument/2006/relationships/chartUserShapes" Target="../drawings/drawing1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vodol\Desktop\2018_&#1052;&#1086;&#1085;&#1080;&#1090;&#1086;&#1088;&#1080;&#1085;&#1075;\&#1040;&#1087;&#1088;&#1077;&#1083;&#1100;%202018\&#1053;&#1072;&#1087;&#1086;&#1083;&#1085;&#1077;&#1085;&#1080;&#1077;%20&#1080;&#1085;&#1089;&#1090;&#1088;&#1091;&#1084;&#1077;&#1085;&#1090;&#1072;&#1088;&#1080;&#1103;%20-%2085%20&#1089;&#1091;&#1073;&#1098;&#1077;&#1082;&#1090;&#1086;&#1074;.xlsx" TargetMode="External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vodol\Desktop\2018_&#1052;&#1086;&#1085;&#1080;&#1090;&#1086;&#1088;&#1080;&#1085;&#1075;\&#1040;&#1087;&#1088;&#1077;&#1083;&#1100;%202018\&#1053;&#1072;&#1087;&#1086;&#1083;&#1085;&#1077;&#1085;&#1080;&#1077;%20&#1080;&#1085;&#1089;&#1090;&#1088;&#1091;&#1084;&#1077;&#1085;&#1090;&#1072;&#1088;&#1080;&#1103;%20-%2085%20&#1089;&#1091;&#1073;&#1098;&#1077;&#1082;&#1090;&#1086;&#1074;.xlsx" TargetMode="External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vodol\Desktop\2018_&#1052;&#1086;&#1085;&#1080;&#1090;&#1086;&#1088;&#1080;&#1085;&#1075;\&#1040;&#1087;&#1088;&#1077;&#1083;&#1100;%202018\&#1053;&#1072;&#1087;&#1086;&#1083;&#1085;&#1077;&#1085;&#1080;&#1077;%20&#1080;&#1085;&#1089;&#1090;&#1088;&#1091;&#1084;&#1077;&#1085;&#1090;&#1072;&#1088;&#1080;&#1103;%20-%2085%20&#1089;&#1091;&#1073;&#1098;&#1077;&#1082;&#1090;&#1086;&#1074;.xlsx" TargetMode="External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vodol\Desktop\2018_&#1052;&#1086;&#1085;&#1080;&#1090;&#1086;&#1088;&#1080;&#1085;&#1075;\&#1040;&#1087;&#1088;&#1077;&#1083;&#1100;%202018\&#1053;&#1072;&#1087;&#1086;&#1083;&#1085;&#1077;&#1085;&#1080;&#1077;%20&#1080;&#1085;&#1089;&#1090;&#1088;&#1091;&#1084;&#1077;&#1085;&#1090;&#1072;&#1088;&#1080;&#1103;%20-%2085%20&#1089;&#1091;&#1073;&#1098;&#1077;&#1082;&#1090;&#1086;&#1074;.xlsx" TargetMode="External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vodol\Desktop\2018_&#1052;&#1086;&#1085;&#1080;&#1090;&#1086;&#1088;&#1080;&#1085;&#1075;\&#1040;&#1087;&#1088;&#1077;&#1083;&#1100;%202018\&#1053;&#1072;&#1087;&#1086;&#1083;&#1085;&#1077;&#1085;&#1080;&#1077;%20&#1080;&#1085;&#1089;&#1090;&#1088;&#1091;&#1084;&#1077;&#1085;&#1090;&#1072;&#1088;&#1080;&#1103;%20-%2085%20&#1089;&#1091;&#1073;&#1098;&#1077;&#1082;&#1090;&#1086;&#1074;.xlsx" TargetMode="External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vodol\Desktop\2018_&#1052;&#1086;&#1085;&#1080;&#1090;&#1086;&#1088;&#1080;&#1085;&#1075;\&#1040;&#1087;&#1088;&#1077;&#1083;&#1100;%202018\&#1053;&#1072;&#1087;&#1086;&#1083;&#1085;&#1077;&#1085;&#1080;&#1077;%20&#1080;&#1085;&#1089;&#1090;&#1088;&#1091;&#1084;&#1077;&#1085;&#1090;&#1072;&#1088;&#1080;&#1103;%20-%2085%20&#1089;&#1091;&#1073;&#1098;&#1077;&#1082;&#1090;&#1086;&#1074;.xlsx" TargetMode="External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&#1052;&#1072;&#1088;&#1080;&#1085;&#1072;\2018_&#1052;&#1086;&#1085;&#1080;&#1090;&#1086;&#1088;&#1080;&#1085;&#1075;\&#1057;&#1077;&#1084;&#1080;&#1085;&#1072;&#1088;&#1099;%20&#1074;%20&#1087;&#1080;&#1083;&#1086;&#1090;&#1085;&#1099;&#1093;%20&#1088;&#1077;&#1075;&#1080;&#1086;&#1085;&#1072;&#1093;\&#1050;&#1080;&#1088;&#1086;&#1074;&#1089;&#1082;&#1072;&#1103;%20&#1086;&#1073;&#1083;&#1072;&#1089;&#1090;&#1100;\&#1055;&#1088;&#1086;&#1075;&#1085;&#1086;&#1079;%202036-&#1086;&#1073;&#1085;-20.12.17.xls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&#1052;&#1072;&#1088;&#1080;&#1085;&#1072;\2018_&#1052;&#1086;&#1085;&#1080;&#1090;&#1086;&#1088;&#1080;&#1085;&#1075;\&#1040;&#1087;&#1088;&#1077;&#1083;&#1100;%202018\&#1053;&#1072;&#1087;&#1086;&#1083;&#1085;&#1077;&#1085;&#1080;&#1077;%20&#1080;&#1085;&#1089;&#1090;&#1088;&#1091;&#1084;&#1077;&#1085;&#1090;&#1072;&#1088;&#1080;&#1103;%20-%2085%20&#1089;&#1091;&#1073;&#1098;&#1077;&#1082;&#1090;&#1086;&#1074;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&#1052;&#1072;&#1088;&#1080;&#1085;&#1072;\2018_&#1052;&#1086;&#1085;&#1080;&#1090;&#1086;&#1088;&#1080;&#1085;&#1075;\&#1040;&#1087;&#1088;&#1077;&#1083;&#1100;%202018\&#1053;&#1072;&#1087;&#1086;&#1083;&#1085;&#1077;&#1085;&#1080;&#1077;%20&#1080;&#1085;&#1089;&#1090;&#1088;&#1091;&#1084;&#1077;&#1085;&#1090;&#1072;&#1088;&#1080;&#1103;%20-%2085%20&#1089;&#1091;&#1073;&#1098;&#1077;&#1082;&#1090;&#1086;&#1074;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&#1052;&#1072;&#1088;&#1080;&#1085;&#1072;\2018_&#1052;&#1086;&#1085;&#1080;&#1090;&#1086;&#1088;&#1080;&#1085;&#1075;\2018%20&#1075;&#1086;&#1076;\&#1052;&#1086;&#1085;&#1080;&#1090;&#1086;&#1088;&#1080;&#1085;&#1075;%202018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&#1052;&#1072;&#1088;&#1080;&#1085;&#1072;\2018_&#1052;&#1086;&#1085;&#1080;&#1090;&#1086;&#1088;&#1080;&#1085;&#1075;\&#1040;&#1087;&#1088;&#1077;&#1083;&#1100;%202018\&#1053;&#1072;&#1087;&#1086;&#1083;&#1085;&#1077;&#1085;&#1080;&#1077;%20&#1080;&#1085;&#1089;&#1090;&#1088;&#1091;&#1084;&#1077;&#1085;&#1090;&#1072;&#1088;&#1080;&#1103;%20-%2085%20&#1089;&#1091;&#1073;&#1098;&#1077;&#1082;&#1090;&#1086;&#1074;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E:\&#1069;&#1074;&#1088;&#1080;&#1082;&#1072;\2018_&#1052;&#1086;&#1085;&#1080;&#1090;&#1086;&#1088;&#1080;&#1085;&#1075;\&#1040;&#1087;&#1088;&#1077;&#1083;&#1100;%202018\&#1053;&#1072;&#1087;&#1086;&#1083;&#1085;&#1077;&#1085;&#1080;&#1077;%20&#1080;&#1085;&#1089;&#1090;&#1088;&#1091;&#1084;&#1077;&#1085;&#1090;&#1072;&#1088;&#1080;&#1103;%20-%2040%20&#1089;&#1091;&#1073;&#1098;&#1077;&#1082;&#1090;&#1086;&#1074;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&#1052;&#1072;&#1088;&#1080;&#1085;&#1072;\2018_&#1052;&#1086;&#1085;&#1080;&#1090;&#1086;&#1088;&#1080;&#1085;&#1075;\&#1040;&#1087;&#1088;&#1077;&#1083;&#1100;%202018\&#1053;&#1072;&#1087;&#1086;&#1083;&#1085;&#1077;&#1085;&#1080;&#1077;%20&#1080;&#1085;&#1089;&#1090;&#1088;&#1091;&#1084;&#1077;&#1085;&#1090;&#1072;&#1088;&#1080;&#1103;%20-%2085%20&#1089;&#1091;&#1073;&#1098;&#1077;&#1082;&#1090;&#1086;&#1074;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6.xml"/><Relationship Id="rId2" Type="http://schemas.microsoft.com/office/2011/relationships/chartStyle" Target="style6.xml"/><Relationship Id="rId1" Type="http://schemas.openxmlformats.org/officeDocument/2006/relationships/oleObject" Target="file:///C:\&#1052;&#1072;&#1088;&#1080;&#1085;&#1072;\2018_&#1052;&#1086;&#1085;&#1080;&#1090;&#1086;&#1088;&#1080;&#1085;&#1075;\&#1040;&#1087;&#1088;&#1077;&#1083;&#1100;%202018\&#1053;&#1072;&#1087;&#1086;&#1083;&#1085;&#1077;&#1085;&#1080;&#1077;%20&#1080;&#1085;&#1089;&#1090;&#1088;&#1091;&#1084;&#1077;&#1085;&#1090;&#1072;&#1088;&#1080;&#1103;%20-%2085%20&#1089;&#1091;&#1073;&#1098;&#1077;&#1082;&#1090;&#1086;&#1074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демо!$A$20</c:f>
              <c:strCache>
                <c:ptCount val="1"/>
                <c:pt idx="0">
                  <c:v>в первую смену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демо!$B$19:$D$19</c:f>
              <c:strCache>
                <c:ptCount val="3"/>
                <c:pt idx="0">
                  <c:v>1-4 классы</c:v>
                </c:pt>
                <c:pt idx="1">
                  <c:v>5-9 классы</c:v>
                </c:pt>
                <c:pt idx="2">
                  <c:v>10-11 классы</c:v>
                </c:pt>
              </c:strCache>
            </c:strRef>
          </c:cat>
          <c:val>
            <c:numRef>
              <c:f>демо!$B$20:$D$20</c:f>
              <c:numCache>
                <c:formatCode>0%</c:formatCode>
                <c:ptCount val="3"/>
                <c:pt idx="0">
                  <c:v>0.76315094306394515</c:v>
                </c:pt>
                <c:pt idx="1">
                  <c:v>0.83967820227770329</c:v>
                </c:pt>
                <c:pt idx="2">
                  <c:v>0.96823168056164988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9A0-4411-9AD5-387A40E8E1B1}"/>
            </c:ext>
          </c:extLst>
        </c:ser>
        <c:ser>
          <c:idx val="1"/>
          <c:order val="1"/>
          <c:tx>
            <c:strRef>
              <c:f>демо!$A$21</c:f>
              <c:strCache>
                <c:ptCount val="1"/>
                <c:pt idx="0">
                  <c:v>во вторую смену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9.3318470958483585E-2"/>
                  <c:y val="9.40577010668514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9A0-4411-9AD5-387A40E8E1B1}"/>
                </c:ext>
              </c:extLst>
            </c:dLbl>
            <c:dLbl>
              <c:idx val="1"/>
              <c:layout>
                <c:manualLayout>
                  <c:x val="-0.10078394863516225"/>
                  <c:y val="3.135256702228377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9A0-4411-9AD5-387A40E8E1B1}"/>
                </c:ext>
              </c:extLst>
            </c:dLbl>
            <c:dLbl>
              <c:idx val="2"/>
              <c:layout>
                <c:manualLayout>
                  <c:x val="-8.9585732120144368E-2"/>
                  <c:y val="3.1352567022283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9A0-4411-9AD5-387A40E8E1B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демо!$B$19:$D$19</c:f>
              <c:strCache>
                <c:ptCount val="3"/>
                <c:pt idx="0">
                  <c:v>1-4 классы</c:v>
                </c:pt>
                <c:pt idx="1">
                  <c:v>5-9 классы</c:v>
                </c:pt>
                <c:pt idx="2">
                  <c:v>10-11 классы</c:v>
                </c:pt>
              </c:strCache>
            </c:strRef>
          </c:cat>
          <c:val>
            <c:numRef>
              <c:f>демо!$B$21:$D$21</c:f>
              <c:numCache>
                <c:formatCode>0%</c:formatCode>
                <c:ptCount val="3"/>
                <c:pt idx="0">
                  <c:v>0.23684905693605479</c:v>
                </c:pt>
                <c:pt idx="1">
                  <c:v>0.16032179772229671</c:v>
                </c:pt>
                <c:pt idx="2">
                  <c:v>3.1768319438350151E-2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9A0-4411-9AD5-387A40E8E1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76131808"/>
        <c:axId val="723219544"/>
      </c:barChart>
      <c:catAx>
        <c:axId val="776131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23219544"/>
        <c:crosses val="autoZero"/>
        <c:auto val="1"/>
        <c:lblAlgn val="ctr"/>
        <c:lblOffset val="100"/>
        <c:noMultiLvlLbl val="0"/>
      </c:catAx>
      <c:valAx>
        <c:axId val="723219544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761318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90540683658770515"/>
          <c:w val="0.96443122010983584"/>
          <c:h val="9.459316341229490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2000"/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Диаграммы!$A$3</c:f>
              <c:strCache>
                <c:ptCount val="1"/>
                <c:pt idx="0">
                  <c:v>А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Диаграммы!$B$2:$G$2</c:f>
              <c:strCache>
                <c:ptCount val="6"/>
                <c:pt idx="0">
                  <c:v>2017 г</c:v>
                </c:pt>
                <c:pt idx="1">
                  <c:v>2018 г</c:v>
                </c:pt>
                <c:pt idx="2">
                  <c:v>2019 г</c:v>
                </c:pt>
                <c:pt idx="3">
                  <c:v>2020 г</c:v>
                </c:pt>
                <c:pt idx="4">
                  <c:v>2021 г</c:v>
                </c:pt>
                <c:pt idx="5">
                  <c:v>2022 г</c:v>
                </c:pt>
              </c:strCache>
            </c:strRef>
          </c:cat>
          <c:val>
            <c:numRef>
              <c:f>Диаграммы!$B$3:$G$3</c:f>
              <c:numCache>
                <c:formatCode>General</c:formatCode>
                <c:ptCount val="6"/>
                <c:pt idx="0">
                  <c:v>136</c:v>
                </c:pt>
                <c:pt idx="1">
                  <c:v>138</c:v>
                </c:pt>
                <c:pt idx="2">
                  <c:v>140</c:v>
                </c:pt>
                <c:pt idx="3">
                  <c:v>142</c:v>
                </c:pt>
                <c:pt idx="4">
                  <c:v>144</c:v>
                </c:pt>
                <c:pt idx="5">
                  <c:v>146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CEA-4731-844A-21855C1372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84193336"/>
        <c:axId val="384193664"/>
      </c:lineChart>
      <c:catAx>
        <c:axId val="384193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84193664"/>
        <c:crosses val="autoZero"/>
        <c:auto val="1"/>
        <c:lblAlgn val="ctr"/>
        <c:lblOffset val="100"/>
        <c:noMultiLvlLbl val="0"/>
      </c:catAx>
      <c:valAx>
        <c:axId val="3841936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841933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723315991736717"/>
          <c:y val="0.10026037554938667"/>
          <c:w val="0.75272216437311656"/>
          <c:h val="0.58817386885914169"/>
        </c:manualLayout>
      </c:layout>
      <c:lineChart>
        <c:grouping val="standard"/>
        <c:varyColors val="0"/>
        <c:ser>
          <c:idx val="0"/>
          <c:order val="0"/>
          <c:tx>
            <c:strRef>
              <c:f>Диаграммы!$A$4</c:f>
              <c:strCache>
                <c:ptCount val="1"/>
                <c:pt idx="0">
                  <c:v>Б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Диаграммы!$B$2:$G$2</c:f>
              <c:strCache>
                <c:ptCount val="6"/>
                <c:pt idx="0">
                  <c:v>2017 г</c:v>
                </c:pt>
                <c:pt idx="1">
                  <c:v>2018 г</c:v>
                </c:pt>
                <c:pt idx="2">
                  <c:v>2019 г</c:v>
                </c:pt>
                <c:pt idx="3">
                  <c:v>2020 г</c:v>
                </c:pt>
                <c:pt idx="4">
                  <c:v>2021 г</c:v>
                </c:pt>
                <c:pt idx="5">
                  <c:v>2022 г</c:v>
                </c:pt>
              </c:strCache>
            </c:strRef>
          </c:cat>
          <c:val>
            <c:numRef>
              <c:f>Диаграммы!$B$4:$G$4</c:f>
              <c:numCache>
                <c:formatCode>General</c:formatCode>
                <c:ptCount val="6"/>
                <c:pt idx="0">
                  <c:v>120</c:v>
                </c:pt>
                <c:pt idx="1">
                  <c:v>120</c:v>
                </c:pt>
                <c:pt idx="2">
                  <c:v>146</c:v>
                </c:pt>
                <c:pt idx="3">
                  <c:v>146</c:v>
                </c:pt>
                <c:pt idx="4">
                  <c:v>146</c:v>
                </c:pt>
                <c:pt idx="5">
                  <c:v>180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744-4AA4-B182-B068EA67E5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84193336"/>
        <c:axId val="384193664"/>
      </c:lineChart>
      <c:catAx>
        <c:axId val="384193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84193664"/>
        <c:crosses val="autoZero"/>
        <c:auto val="1"/>
        <c:lblAlgn val="ctr"/>
        <c:lblOffset val="100"/>
        <c:noMultiLvlLbl val="0"/>
      </c:catAx>
      <c:valAx>
        <c:axId val="3841936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841933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723315991736717"/>
          <c:y val="0.10026037554938667"/>
          <c:w val="0.75272216437311656"/>
          <c:h val="0.58817386885914169"/>
        </c:manualLayout>
      </c:layout>
      <c:lineChart>
        <c:grouping val="standard"/>
        <c:varyColors val="0"/>
        <c:ser>
          <c:idx val="0"/>
          <c:order val="0"/>
          <c:tx>
            <c:strRef>
              <c:f>Диаграммы!$A$5</c:f>
              <c:strCache>
                <c:ptCount val="1"/>
                <c:pt idx="0">
                  <c:v>В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Диаграммы!$B$2:$G$2</c:f>
              <c:strCache>
                <c:ptCount val="6"/>
                <c:pt idx="0">
                  <c:v>2017 г</c:v>
                </c:pt>
                <c:pt idx="1">
                  <c:v>2018 г</c:v>
                </c:pt>
                <c:pt idx="2">
                  <c:v>2019 г</c:v>
                </c:pt>
                <c:pt idx="3">
                  <c:v>2020 г</c:v>
                </c:pt>
                <c:pt idx="4">
                  <c:v>2021 г</c:v>
                </c:pt>
                <c:pt idx="5">
                  <c:v>2022 г</c:v>
                </c:pt>
              </c:strCache>
            </c:strRef>
          </c:cat>
          <c:val>
            <c:numRef>
              <c:f>Диаграммы!$B$5:$G$5</c:f>
              <c:numCache>
                <c:formatCode>General</c:formatCode>
                <c:ptCount val="6"/>
                <c:pt idx="0">
                  <c:v>120</c:v>
                </c:pt>
                <c:pt idx="1">
                  <c:v>121</c:v>
                </c:pt>
                <c:pt idx="2">
                  <c:v>120</c:v>
                </c:pt>
                <c:pt idx="3">
                  <c:v>122</c:v>
                </c:pt>
                <c:pt idx="4">
                  <c:v>124</c:v>
                </c:pt>
                <c:pt idx="5">
                  <c:v>125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3FF-4F4C-8B36-CEDAF287B7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84193336"/>
        <c:axId val="384193664"/>
      </c:lineChart>
      <c:catAx>
        <c:axId val="384193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84193664"/>
        <c:crosses val="autoZero"/>
        <c:auto val="1"/>
        <c:lblAlgn val="ctr"/>
        <c:lblOffset val="100"/>
        <c:noMultiLvlLbl val="0"/>
      </c:catAx>
      <c:valAx>
        <c:axId val="3841936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841933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Диаграммы!$A$3</c:f>
              <c:strCache>
                <c:ptCount val="1"/>
                <c:pt idx="0">
                  <c:v>А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Диаграммы!$B$2:$G$2</c:f>
              <c:strCache>
                <c:ptCount val="6"/>
                <c:pt idx="0">
                  <c:v>2017 г</c:v>
                </c:pt>
                <c:pt idx="1">
                  <c:v>2018 г</c:v>
                </c:pt>
                <c:pt idx="2">
                  <c:v>2019 г</c:v>
                </c:pt>
                <c:pt idx="3">
                  <c:v>2020 г</c:v>
                </c:pt>
                <c:pt idx="4">
                  <c:v>2021 г</c:v>
                </c:pt>
                <c:pt idx="5">
                  <c:v>2022 г</c:v>
                </c:pt>
              </c:strCache>
            </c:strRef>
          </c:cat>
          <c:val>
            <c:numRef>
              <c:f>Диаграммы!$B$3:$G$3</c:f>
              <c:numCache>
                <c:formatCode>General</c:formatCode>
                <c:ptCount val="6"/>
                <c:pt idx="0">
                  <c:v>136</c:v>
                </c:pt>
                <c:pt idx="1">
                  <c:v>138</c:v>
                </c:pt>
                <c:pt idx="2">
                  <c:v>140</c:v>
                </c:pt>
                <c:pt idx="3">
                  <c:v>142</c:v>
                </c:pt>
                <c:pt idx="4">
                  <c:v>144</c:v>
                </c:pt>
                <c:pt idx="5">
                  <c:v>146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AC5-422C-98E8-B08AEF6536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84193336"/>
        <c:axId val="384193664"/>
      </c:lineChart>
      <c:catAx>
        <c:axId val="384193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84193664"/>
        <c:crosses val="autoZero"/>
        <c:auto val="1"/>
        <c:lblAlgn val="ctr"/>
        <c:lblOffset val="100"/>
        <c:noMultiLvlLbl val="0"/>
      </c:catAx>
      <c:valAx>
        <c:axId val="3841936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841933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Диаграммы!$B$21</c:f>
              <c:strCache>
                <c:ptCount val="1"/>
                <c:pt idx="0">
                  <c:v>Тыва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C67-49DF-8712-0E05407BA34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C67-49DF-8712-0E05407BA341}"/>
              </c:ext>
            </c:extLst>
          </c:dPt>
          <c:val>
            <c:numRef>
              <c:f>Диаграммы!$C$21:$D$21</c:f>
              <c:numCache>
                <c:formatCode>0%</c:formatCode>
                <c:ptCount val="2"/>
                <c:pt idx="0">
                  <c:v>0.23</c:v>
                </c:pt>
                <c:pt idx="1">
                  <c:v>0.77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C67-49DF-8712-0E05407BA3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Диаграммы!$B$20</c:f>
              <c:strCache>
                <c:ptCount val="1"/>
                <c:pt idx="0">
                  <c:v>Кировск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CAB-40D2-95E3-6E61001206D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CAB-40D2-95E3-6E61001206DF}"/>
              </c:ext>
            </c:extLst>
          </c:dPt>
          <c:val>
            <c:numRef>
              <c:f>Диаграммы!$C$20:$D$20</c:f>
              <c:numCache>
                <c:formatCode>0%</c:formatCode>
                <c:ptCount val="2"/>
                <c:pt idx="0">
                  <c:v>0.09</c:v>
                </c:pt>
                <c:pt idx="1">
                  <c:v>0.91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CAB-40D2-95E3-6E61001206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82265416062125"/>
          <c:y val="3.5392535392535396E-2"/>
          <c:w val="0.79161456373394401"/>
          <c:h val="0.8899669635890108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Диаграммы!$C$26</c:f>
              <c:strCache>
                <c:ptCount val="1"/>
                <c:pt idx="0">
                  <c:v>Самарская область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Диаграммы!$B$27:$B$32</c:f>
              <c:strCache>
                <c:ptCount val="6"/>
                <c:pt idx="0">
                  <c:v>Средний балл ЕГЭ суммарно</c:v>
                </c:pt>
                <c:pt idx="1">
                  <c:v>Доля молодых учителей</c:v>
                </c:pt>
                <c:pt idx="2">
                  <c:v>Скорость Интернет</c:v>
                </c:pt>
                <c:pt idx="3">
                  <c:v>Современные условия обучения</c:v>
                </c:pt>
                <c:pt idx="4">
                  <c:v>Современные формы обучения</c:v>
                </c:pt>
                <c:pt idx="5">
                  <c:v>Ликвидация второй смены + демография</c:v>
                </c:pt>
              </c:strCache>
            </c:strRef>
          </c:cat>
          <c:val>
            <c:numRef>
              <c:f>Диаграммы!$C$27:$C$32</c:f>
              <c:numCache>
                <c:formatCode>0.0</c:formatCode>
                <c:ptCount val="6"/>
                <c:pt idx="0">
                  <c:v>0.6</c:v>
                </c:pt>
                <c:pt idx="1">
                  <c:v>0.8</c:v>
                </c:pt>
                <c:pt idx="2">
                  <c:v>0.3</c:v>
                </c:pt>
                <c:pt idx="3">
                  <c:v>0.3</c:v>
                </c:pt>
                <c:pt idx="4">
                  <c:v>0.8</c:v>
                </c:pt>
                <c:pt idx="5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3AE-40BE-B1E1-27E1F556B4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87119224"/>
        <c:axId val="387124472"/>
      </c:barChart>
      <c:catAx>
        <c:axId val="3871192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87124472"/>
        <c:crosses val="autoZero"/>
        <c:auto val="1"/>
        <c:lblAlgn val="ctr"/>
        <c:lblOffset val="100"/>
        <c:noMultiLvlLbl val="0"/>
      </c:catAx>
      <c:valAx>
        <c:axId val="3871244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871192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Диаграммы!$D$26</c:f>
              <c:strCache>
                <c:ptCount val="1"/>
                <c:pt idx="0">
                  <c:v>Кировская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Диаграммы!$B$27:$B$32</c:f>
              <c:strCache>
                <c:ptCount val="6"/>
                <c:pt idx="0">
                  <c:v>Средний балл ЕГЭ суммарно</c:v>
                </c:pt>
                <c:pt idx="1">
                  <c:v>Доля молодых учителей</c:v>
                </c:pt>
                <c:pt idx="2">
                  <c:v>Скорость Интернет</c:v>
                </c:pt>
                <c:pt idx="3">
                  <c:v>Современные условия обучения</c:v>
                </c:pt>
                <c:pt idx="4">
                  <c:v>Современные формы обучения</c:v>
                </c:pt>
                <c:pt idx="5">
                  <c:v>Ликвидация второй смены + демография</c:v>
                </c:pt>
              </c:strCache>
            </c:strRef>
          </c:cat>
          <c:val>
            <c:numRef>
              <c:f>Диаграммы!$D$27:$D$32</c:f>
              <c:numCache>
                <c:formatCode>0.0</c:formatCode>
                <c:ptCount val="6"/>
                <c:pt idx="0">
                  <c:v>0.3</c:v>
                </c:pt>
                <c:pt idx="1">
                  <c:v>0.7</c:v>
                </c:pt>
                <c:pt idx="2">
                  <c:v>0.7</c:v>
                </c:pt>
                <c:pt idx="3">
                  <c:v>0.9</c:v>
                </c:pt>
                <c:pt idx="4">
                  <c:v>0.9</c:v>
                </c:pt>
                <c:pt idx="5">
                  <c:v>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9C5-4C8B-BB59-61F61848CE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87119224"/>
        <c:axId val="387124472"/>
      </c:barChart>
      <c:catAx>
        <c:axId val="3871192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87124472"/>
        <c:crosses val="autoZero"/>
        <c:auto val="1"/>
        <c:lblAlgn val="ctr"/>
        <c:lblOffset val="100"/>
        <c:noMultiLvlLbl val="0"/>
      </c:catAx>
      <c:valAx>
        <c:axId val="3871244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871192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Диаграммы!$E$26</c:f>
              <c:strCache>
                <c:ptCount val="1"/>
                <c:pt idx="0">
                  <c:v>Тыва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Диаграммы!$B$27:$B$32</c:f>
              <c:strCache>
                <c:ptCount val="6"/>
                <c:pt idx="0">
                  <c:v>Средний балл ЕГЭ суммарно</c:v>
                </c:pt>
                <c:pt idx="1">
                  <c:v>Доля молодых учителей</c:v>
                </c:pt>
                <c:pt idx="2">
                  <c:v>Скорость Интернет</c:v>
                </c:pt>
                <c:pt idx="3">
                  <c:v>Современные условия обучения</c:v>
                </c:pt>
                <c:pt idx="4">
                  <c:v>Современные формы обучения</c:v>
                </c:pt>
                <c:pt idx="5">
                  <c:v>Ликвидация второй смены + демография</c:v>
                </c:pt>
              </c:strCache>
            </c:strRef>
          </c:cat>
          <c:val>
            <c:numRef>
              <c:f>Диаграммы!$E$27:$E$32</c:f>
              <c:numCache>
                <c:formatCode>0.0</c:formatCode>
                <c:ptCount val="6"/>
                <c:pt idx="0">
                  <c:v>0.8</c:v>
                </c:pt>
                <c:pt idx="1">
                  <c:v>0.1</c:v>
                </c:pt>
                <c:pt idx="2">
                  <c:v>0.9</c:v>
                </c:pt>
                <c:pt idx="3">
                  <c:v>0.8</c:v>
                </c:pt>
                <c:pt idx="4">
                  <c:v>0.8</c:v>
                </c:pt>
                <c:pt idx="5">
                  <c:v>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08-42D7-B182-E433A30437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87119224"/>
        <c:axId val="387124472"/>
      </c:barChart>
      <c:catAx>
        <c:axId val="3871192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87124472"/>
        <c:crosses val="autoZero"/>
        <c:auto val="1"/>
        <c:lblAlgn val="ctr"/>
        <c:lblOffset val="100"/>
        <c:noMultiLvlLbl val="0"/>
      </c:catAx>
      <c:valAx>
        <c:axId val="3871244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871192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Модель!$E$34</c:f>
              <c:strCache>
                <c:ptCount val="1"/>
                <c:pt idx="0">
                  <c:v>Кировск</c:v>
                </c:pt>
              </c:strCache>
            </c:strRef>
          </c:cat>
          <c:val>
            <c:numRef>
              <c:f>Модель!$E$35</c:f>
              <c:numCache>
                <c:formatCode>0%</c:formatCode>
                <c:ptCount val="1"/>
                <c:pt idx="0">
                  <c:v>0.44846153846153847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D18-45CB-BDDE-713842896A72}"/>
            </c:ext>
          </c:extLst>
        </c:ser>
        <c:ser>
          <c:idx val="1"/>
          <c:order val="1"/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Модель!$E$34</c:f>
              <c:strCache>
                <c:ptCount val="1"/>
                <c:pt idx="0">
                  <c:v>Кировск</c:v>
                </c:pt>
              </c:strCache>
            </c:strRef>
          </c:cat>
          <c:val>
            <c:numRef>
              <c:f>Модель!$E$36</c:f>
              <c:numCache>
                <c:formatCode>0%</c:formatCode>
                <c:ptCount val="1"/>
                <c:pt idx="0">
                  <c:v>0.55153846153846153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D18-45CB-BDDE-713842896A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76739088"/>
        <c:axId val="476738104"/>
      </c:barChart>
      <c:catAx>
        <c:axId val="47673908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76738104"/>
        <c:crosses val="autoZero"/>
        <c:auto val="1"/>
        <c:lblAlgn val="ctr"/>
        <c:lblOffset val="100"/>
        <c:noMultiLvlLbl val="0"/>
      </c:catAx>
      <c:valAx>
        <c:axId val="47673810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767390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800"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259001155614134"/>
          <c:y val="0.13879021420555662"/>
          <c:w val="0.85466876261503633"/>
          <c:h val="0.72643868798735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демо!$B$99</c:f>
              <c:strCache>
                <c:ptCount val="1"/>
                <c:pt idx="0">
                  <c:v>2017 год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демо!$A$100:$A$102</c:f>
              <c:strCache>
                <c:ptCount val="3"/>
                <c:pt idx="0">
                  <c:v>1-4 классы</c:v>
                </c:pt>
                <c:pt idx="1">
                  <c:v>5-9 классы</c:v>
                </c:pt>
                <c:pt idx="2">
                  <c:v>10-11 классы</c:v>
                </c:pt>
              </c:strCache>
            </c:strRef>
          </c:cat>
          <c:val>
            <c:numRef>
              <c:f>демо!$B$100:$B$102</c:f>
              <c:numCache>
                <c:formatCode>#,##0</c:formatCode>
                <c:ptCount val="3"/>
                <c:pt idx="0">
                  <c:v>57617</c:v>
                </c:pt>
                <c:pt idx="1">
                  <c:v>60684</c:v>
                </c:pt>
                <c:pt idx="2">
                  <c:v>13157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551-48A6-9D30-0496219B77F6}"/>
            </c:ext>
          </c:extLst>
        </c:ser>
        <c:ser>
          <c:idx val="1"/>
          <c:order val="1"/>
          <c:tx>
            <c:strRef>
              <c:f>демо!$C$99</c:f>
              <c:strCache>
                <c:ptCount val="1"/>
                <c:pt idx="0">
                  <c:v>2022 год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демо!$A$100:$A$102</c:f>
              <c:strCache>
                <c:ptCount val="3"/>
                <c:pt idx="0">
                  <c:v>1-4 классы</c:v>
                </c:pt>
                <c:pt idx="1">
                  <c:v>5-9 классы</c:v>
                </c:pt>
                <c:pt idx="2">
                  <c:v>10-11 классы</c:v>
                </c:pt>
              </c:strCache>
            </c:strRef>
          </c:cat>
          <c:val>
            <c:numRef>
              <c:f>демо!$C$100:$C$102</c:f>
              <c:numCache>
                <c:formatCode>#,##0</c:formatCode>
                <c:ptCount val="3"/>
                <c:pt idx="0">
                  <c:v>66389</c:v>
                </c:pt>
                <c:pt idx="1">
                  <c:v>74191</c:v>
                </c:pt>
                <c:pt idx="2">
                  <c:v>13157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551-48A6-9D30-0496219B77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59815632"/>
        <c:axId val="559815304"/>
      </c:barChart>
      <c:catAx>
        <c:axId val="559815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559815304"/>
        <c:crosses val="autoZero"/>
        <c:auto val="1"/>
        <c:lblAlgn val="ctr"/>
        <c:lblOffset val="100"/>
        <c:noMultiLvlLbl val="0"/>
      </c:catAx>
      <c:valAx>
        <c:axId val="5598153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5598156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7563202938507907"/>
          <c:y val="3.3507220395799793E-2"/>
          <c:w val="0.39914893111888133"/>
          <c:h val="9.2718246089584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2000">
          <a:latin typeface="+mn-lt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712305227514048"/>
          <c:y val="5.2362136907487491E-2"/>
          <c:w val="0.80981649569042691"/>
          <c:h val="0.71798723190104363"/>
        </c:manualLayout>
      </c:layout>
      <c:lineChart>
        <c:grouping val="standard"/>
        <c:varyColors val="0"/>
        <c:ser>
          <c:idx val="0"/>
          <c:order val="0"/>
          <c:tx>
            <c:strRef>
              <c:f>Диаграммы!$A$46</c:f>
              <c:strCache>
                <c:ptCount val="1"/>
                <c:pt idx="0">
                  <c:v>А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Диаграммы!$B$45:$E$45</c:f>
              <c:numCache>
                <c:formatCode>General</c:formatCod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</c:numCache>
            </c:numRef>
          </c:cat>
          <c:val>
            <c:numRef>
              <c:f>Диаграммы!$B$46:$E$46</c:f>
              <c:numCache>
                <c:formatCode>General</c:formatCode>
                <c:ptCount val="4"/>
                <c:pt idx="0">
                  <c:v>44.7</c:v>
                </c:pt>
                <c:pt idx="1">
                  <c:v>55.2</c:v>
                </c:pt>
                <c:pt idx="2">
                  <c:v>67.2</c:v>
                </c:pt>
                <c:pt idx="3">
                  <c:v>84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345-4C6E-B593-FE92FA8527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84193336"/>
        <c:axId val="384193664"/>
      </c:lineChart>
      <c:catAx>
        <c:axId val="384193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84193664"/>
        <c:crosses val="autoZero"/>
        <c:auto val="1"/>
        <c:lblAlgn val="ctr"/>
        <c:lblOffset val="100"/>
        <c:noMultiLvlLbl val="0"/>
      </c:catAx>
      <c:valAx>
        <c:axId val="3841936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841933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400"/>
      </a:pPr>
      <a:endParaRPr lang="ru-RU"/>
    </a:p>
  </c:txPr>
  <c:externalData r:id="rId3">
    <c:autoUpdate val="0"/>
  </c:externalData>
  <c:userShapes r:id="rId4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723315991736717"/>
          <c:y val="0.10026037554938667"/>
          <c:w val="0.75272216437311656"/>
          <c:h val="0.58817386885914169"/>
        </c:manualLayout>
      </c:layout>
      <c:lineChart>
        <c:grouping val="standard"/>
        <c:varyColors val="0"/>
        <c:ser>
          <c:idx val="0"/>
          <c:order val="0"/>
          <c:tx>
            <c:strRef>
              <c:f>Диаграммы!$A$5</c:f>
              <c:strCache>
                <c:ptCount val="1"/>
                <c:pt idx="0">
                  <c:v>В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Диаграммы!$B$2:$G$2</c:f>
              <c:strCache>
                <c:ptCount val="6"/>
                <c:pt idx="0">
                  <c:v>2017 г</c:v>
                </c:pt>
                <c:pt idx="1">
                  <c:v>2018 г</c:v>
                </c:pt>
                <c:pt idx="2">
                  <c:v>2019 г</c:v>
                </c:pt>
                <c:pt idx="3">
                  <c:v>2020 г</c:v>
                </c:pt>
                <c:pt idx="4">
                  <c:v>2021 г</c:v>
                </c:pt>
                <c:pt idx="5">
                  <c:v>2022 г</c:v>
                </c:pt>
              </c:strCache>
            </c:strRef>
          </c:cat>
          <c:val>
            <c:numRef>
              <c:f>Диаграммы!$B$5:$G$5</c:f>
              <c:numCache>
                <c:formatCode>General</c:formatCode>
                <c:ptCount val="6"/>
                <c:pt idx="0">
                  <c:v>120</c:v>
                </c:pt>
                <c:pt idx="1">
                  <c:v>121</c:v>
                </c:pt>
                <c:pt idx="2">
                  <c:v>120</c:v>
                </c:pt>
                <c:pt idx="3">
                  <c:v>122</c:v>
                </c:pt>
                <c:pt idx="4">
                  <c:v>124</c:v>
                </c:pt>
                <c:pt idx="5">
                  <c:v>125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EA5-4D06-A5C9-5BD6696C13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84193336"/>
        <c:axId val="384193664"/>
      </c:lineChart>
      <c:catAx>
        <c:axId val="384193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84193664"/>
        <c:crosses val="autoZero"/>
        <c:auto val="1"/>
        <c:lblAlgn val="ctr"/>
        <c:lblOffset val="100"/>
        <c:noMultiLvlLbl val="0"/>
      </c:catAx>
      <c:valAx>
        <c:axId val="3841936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841933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Модель!$E$34</c:f>
              <c:strCache>
                <c:ptCount val="1"/>
                <c:pt idx="0">
                  <c:v>Кировск</c:v>
                </c:pt>
              </c:strCache>
            </c:strRef>
          </c:tx>
          <c:dPt>
            <c:idx val="0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747-4BBB-A891-41ADC9380536}"/>
              </c:ext>
            </c:extLst>
          </c:dPt>
          <c:dPt>
            <c:idx val="1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747-4BBB-A891-41ADC9380536}"/>
              </c:ext>
            </c:extLst>
          </c:dPt>
          <c:val>
            <c:numRef>
              <c:f>Модель!$E$35:$E$36</c:f>
            </c:numRef>
          </c:val>
          <c:extLst>
            <c:ext xmlns:c16="http://schemas.microsoft.com/office/drawing/2014/chart" uri="{C3380CC4-5D6E-409C-BE32-E72D297353CC}">
              <c16:uniqueId val="{00000004-6747-4BBB-A891-41ADC93805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Модель!$D$34</c:f>
              <c:strCache>
                <c:ptCount val="1"/>
                <c:pt idx="0">
                  <c:v>Самарская</c:v>
                </c:pt>
              </c:strCache>
            </c:strRef>
          </c:tx>
          <c:dPt>
            <c:idx val="0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3E5-4792-A318-C59812BFE3AA}"/>
              </c:ext>
            </c:extLst>
          </c:dPt>
          <c:dPt>
            <c:idx val="1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3E5-4792-A318-C59812BFE3AA}"/>
              </c:ext>
            </c:extLst>
          </c:dPt>
          <c:val>
            <c:numRef>
              <c:f>Модель!$D$35:$D$36</c:f>
            </c:numRef>
          </c:val>
          <c:extLst>
            <c:ext xmlns:c16="http://schemas.microsoft.com/office/drawing/2014/chart" uri="{C3380CC4-5D6E-409C-BE32-E72D297353CC}">
              <c16:uniqueId val="{00000004-73E5-4792-A318-C59812BFE3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Диаграммы!$A$51</c:f>
              <c:strCache>
                <c:ptCount val="1"/>
                <c:pt idx="0">
                  <c:v>Самарская</c:v>
                </c:pt>
              </c:strCache>
            </c:strRef>
          </c:tx>
          <c:dPt>
            <c:idx val="0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665-4772-A0ED-54B919D07548}"/>
              </c:ext>
            </c:extLst>
          </c:dPt>
          <c:dPt>
            <c:idx val="1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665-4772-A0ED-54B919D07548}"/>
              </c:ext>
            </c:extLst>
          </c:dPt>
          <c:dLbls>
            <c:dLbl>
              <c:idx val="0"/>
              <c:layout>
                <c:manualLayout>
                  <c:x val="-0.23018065940557869"/>
                  <c:y val="-0.2194626350427600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4161545743865213"/>
                      <c:h val="0.3477726424939832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6665-4772-A0ED-54B919D07548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665-4772-A0ED-54B919D0754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val>
            <c:numRef>
              <c:f>Диаграммы!$B$51:$C$51</c:f>
              <c:numCache>
                <c:formatCode>0%</c:formatCode>
                <c:ptCount val="2"/>
                <c:pt idx="0">
                  <c:v>0.69</c:v>
                </c:pt>
                <c:pt idx="1">
                  <c:v>0.31000000000000005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665-4772-A0ED-54B919D075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Диаграммы!$A$53</c:f>
              <c:strCache>
                <c:ptCount val="1"/>
                <c:pt idx="0">
                  <c:v>Тыва</c:v>
                </c:pt>
              </c:strCache>
            </c:strRef>
          </c:tx>
          <c:dPt>
            <c:idx val="0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916-4834-A470-B8ACA085070C}"/>
              </c:ext>
            </c:extLst>
          </c:dPt>
          <c:dPt>
            <c:idx val="1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916-4834-A470-B8ACA085070C}"/>
              </c:ext>
            </c:extLst>
          </c:dPt>
          <c:dLbls>
            <c:dLbl>
              <c:idx val="0"/>
              <c:layout>
                <c:manualLayout>
                  <c:x val="-0.1723940297066737"/>
                  <c:y val="5.69189322415669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3436749641034302"/>
                      <c:h val="0.3016035888623402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A916-4834-A470-B8ACA085070C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916-4834-A470-B8ACA085070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val>
            <c:numRef>
              <c:f>Диаграммы!$B$53:$C$53</c:f>
              <c:numCache>
                <c:formatCode>0%</c:formatCode>
                <c:ptCount val="2"/>
                <c:pt idx="0">
                  <c:v>0.36799999999999999</c:v>
                </c:pt>
                <c:pt idx="1">
                  <c:v>0.63200000000000001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916-4834-A470-B8ACA08507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Диаграммы!$A$52</c:f>
              <c:strCache>
                <c:ptCount val="1"/>
                <c:pt idx="0">
                  <c:v>Кировск</c:v>
                </c:pt>
              </c:strCache>
            </c:strRef>
          </c:tx>
          <c:dPt>
            <c:idx val="0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6FE-44D0-BCB6-7EB57EEFED32}"/>
              </c:ext>
            </c:extLst>
          </c:dPt>
          <c:dPt>
            <c:idx val="1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6FE-44D0-BCB6-7EB57EEFED32}"/>
              </c:ext>
            </c:extLst>
          </c:dPt>
          <c:dLbls>
            <c:dLbl>
              <c:idx val="0"/>
              <c:layout>
                <c:manualLayout>
                  <c:x val="-0.2089476972999047"/>
                  <c:y val="4.400194241684331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9006039099625147"/>
                      <c:h val="0.5044964931256341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66FE-44D0-BCB6-7EB57EEFED32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6FE-44D0-BCB6-7EB57EEFED3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val>
            <c:numRef>
              <c:f>Диаграммы!$B$52:$C$52</c:f>
              <c:numCache>
                <c:formatCode>0%</c:formatCode>
                <c:ptCount val="2"/>
                <c:pt idx="0">
                  <c:v>0.44615384615384618</c:v>
                </c:pt>
                <c:pt idx="1">
                  <c:v>0.55384615384615388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6FE-44D0-BCB6-7EB57EEFED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'[Прогноз 2036-обн-20.12.17.xls]Лист1'!$A$23</c:f>
              <c:strCache>
                <c:ptCount val="1"/>
                <c:pt idx="0">
                  <c:v>Моложе трудоспособного возраста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11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'[Прогноз 2036-обн-20.12.17.xls]Лист1'!$B$22:$T$22</c:f>
              <c:numCache>
                <c:formatCode>General</c:formatCode>
                <c:ptCount val="19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  <c:pt idx="7">
                  <c:v>2025</c:v>
                </c:pt>
                <c:pt idx="8">
                  <c:v>2026</c:v>
                </c:pt>
                <c:pt idx="9">
                  <c:v>2027</c:v>
                </c:pt>
                <c:pt idx="10">
                  <c:v>2028</c:v>
                </c:pt>
                <c:pt idx="11">
                  <c:v>2029</c:v>
                </c:pt>
                <c:pt idx="12">
                  <c:v>2030</c:v>
                </c:pt>
                <c:pt idx="13">
                  <c:v>2031</c:v>
                </c:pt>
                <c:pt idx="14">
                  <c:v>2032</c:v>
                </c:pt>
                <c:pt idx="15">
                  <c:v>2033</c:v>
                </c:pt>
                <c:pt idx="16">
                  <c:v>2034</c:v>
                </c:pt>
                <c:pt idx="17">
                  <c:v>2035</c:v>
                </c:pt>
                <c:pt idx="18">
                  <c:v>2036</c:v>
                </c:pt>
              </c:numCache>
            </c:numRef>
          </c:cat>
          <c:val>
            <c:numRef>
              <c:f>'[Прогноз 2036-обн-20.12.17.xls]Лист1'!$B$23:$T$23</c:f>
              <c:numCache>
                <c:formatCode>General</c:formatCode>
                <c:ptCount val="19"/>
                <c:pt idx="0">
                  <c:v>231758</c:v>
                </c:pt>
                <c:pt idx="1">
                  <c:v>232211</c:v>
                </c:pt>
                <c:pt idx="2">
                  <c:v>231722</c:v>
                </c:pt>
                <c:pt idx="3">
                  <c:v>230307</c:v>
                </c:pt>
                <c:pt idx="4">
                  <c:v>228776</c:v>
                </c:pt>
                <c:pt idx="5">
                  <c:v>226654</c:v>
                </c:pt>
                <c:pt idx="6">
                  <c:v>223317</c:v>
                </c:pt>
                <c:pt idx="7">
                  <c:v>218992</c:v>
                </c:pt>
                <c:pt idx="8">
                  <c:v>214600</c:v>
                </c:pt>
                <c:pt idx="9">
                  <c:v>210209</c:v>
                </c:pt>
                <c:pt idx="10">
                  <c:v>205385</c:v>
                </c:pt>
                <c:pt idx="11">
                  <c:v>199619</c:v>
                </c:pt>
                <c:pt idx="12">
                  <c:v>193968</c:v>
                </c:pt>
                <c:pt idx="13">
                  <c:v>188433</c:v>
                </c:pt>
                <c:pt idx="14">
                  <c:v>182837</c:v>
                </c:pt>
                <c:pt idx="15">
                  <c:v>177755</c:v>
                </c:pt>
                <c:pt idx="16">
                  <c:v>174801</c:v>
                </c:pt>
                <c:pt idx="17">
                  <c:v>171793</c:v>
                </c:pt>
                <c:pt idx="18">
                  <c:v>169816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B9B-4B18-ADEA-A34B71CB9A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89699384"/>
        <c:axId val="489702008"/>
      </c:lineChart>
      <c:catAx>
        <c:axId val="489699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89702008"/>
        <c:crosses val="autoZero"/>
        <c:auto val="1"/>
        <c:lblAlgn val="ctr"/>
        <c:lblOffset val="100"/>
        <c:noMultiLvlLbl val="0"/>
      </c:catAx>
      <c:valAx>
        <c:axId val="4897020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896993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2000"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val>
            <c:numRef>
              <c:f>'дох расх'!$B$34</c:f>
              <c:numCache>
                <c:formatCode>0%</c:formatCode>
                <c:ptCount val="1"/>
                <c:pt idx="0">
                  <c:v>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F43-4560-A8D5-F63B1F85F961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val>
            <c:numRef>
              <c:f>'дох расх'!$B$35</c:f>
              <c:numCache>
                <c:formatCode>0%</c:formatCode>
                <c:ptCount val="1"/>
                <c:pt idx="0">
                  <c:v>7.0000000000000007E-2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F43-4560-A8D5-F63B1F85F961}"/>
            </c:ext>
          </c:extLst>
        </c:ser>
        <c:ser>
          <c:idx val="2"/>
          <c:order val="2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val>
            <c:numRef>
              <c:f>'дох расх'!$B$36</c:f>
              <c:numCache>
                <c:formatCode>0%</c:formatCode>
                <c:ptCount val="1"/>
                <c:pt idx="0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F43-4560-A8D5-F63B1F85F9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55812912"/>
        <c:axId val="555813240"/>
      </c:barChart>
      <c:catAx>
        <c:axId val="555812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55813240"/>
        <c:crosses val="autoZero"/>
        <c:auto val="1"/>
        <c:lblAlgn val="ctr"/>
        <c:lblOffset val="100"/>
        <c:noMultiLvlLbl val="0"/>
      </c:catAx>
      <c:valAx>
        <c:axId val="555813240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558129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10343861171454"/>
          <c:y val="0.26191282225595336"/>
          <c:w val="0.48395370474945815"/>
          <c:h val="0.6191669843296943"/>
        </c:manualLayout>
      </c:layout>
      <c:pieChart>
        <c:varyColors val="1"/>
        <c:ser>
          <c:idx val="0"/>
          <c:order val="0"/>
          <c:tx>
            <c:strRef>
              <c:f>'дох расх'!$A$2</c:f>
              <c:strCache>
                <c:ptCount val="1"/>
                <c:pt idx="0">
                  <c:v>Кировская область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ED0-49F3-832B-AB14D7C09AD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ED0-49F3-832B-AB14D7C09AD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ED0-49F3-832B-AB14D7C09AD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ED0-49F3-832B-AB14D7C09ADB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AED0-49F3-832B-AB14D7C09ADB}"/>
              </c:ext>
            </c:extLst>
          </c:dPt>
          <c:dLbls>
            <c:dLbl>
              <c:idx val="0"/>
              <c:layout>
                <c:manualLayout>
                  <c:x val="3.879281357580279E-2"/>
                  <c:y val="-5.7568564798965348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6984121862064392"/>
                      <c:h val="0.2647795877307300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AED0-49F3-832B-AB14D7C09ADB}"/>
                </c:ext>
              </c:extLst>
            </c:dLbl>
            <c:dLbl>
              <c:idx val="1"/>
              <c:layout>
                <c:manualLayout>
                  <c:x val="-2.9945996000227706E-2"/>
                  <c:y val="0.20757294896336348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6695768372964446"/>
                      <c:h val="0.2647795877307300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AED0-49F3-832B-AB14D7C09ADB}"/>
                </c:ext>
              </c:extLst>
            </c:dLbl>
            <c:dLbl>
              <c:idx val="2"/>
              <c:layout>
                <c:manualLayout>
                  <c:x val="-6.2029145047831212E-2"/>
                  <c:y val="5.8257335034264029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5645617615166932"/>
                      <c:h val="0.2647795877307300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AED0-49F3-832B-AB14D7C09ADB}"/>
                </c:ext>
              </c:extLst>
            </c:dLbl>
            <c:dLbl>
              <c:idx val="3"/>
              <c:layout>
                <c:manualLayout>
                  <c:x val="-4.2780114590073868E-3"/>
                  <c:y val="2.1846500637849012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36309622258325197"/>
                      <c:h val="0.2643426577179730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AED0-49F3-832B-AB14D7C09ADB}"/>
                </c:ext>
              </c:extLst>
            </c:dLbl>
            <c:dLbl>
              <c:idx val="4"/>
              <c:layout>
                <c:manualLayout>
                  <c:x val="5.4606154999855784E-3"/>
                  <c:y val="-0.24013398674815997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AED0-49F3-832B-AB14D7C09AD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'дох расх'!$B$1:$F$1</c:f>
              <c:strCache>
                <c:ptCount val="5"/>
                <c:pt idx="0">
                  <c:v>ФОТ и начисления</c:v>
                </c:pt>
                <c:pt idx="1">
                  <c:v>Коммунальные услуги</c:v>
                </c:pt>
                <c:pt idx="2">
                  <c:v>Содержание имущества</c:v>
                </c:pt>
                <c:pt idx="3">
                  <c:v>Прочие работы, услуги</c:v>
                </c:pt>
                <c:pt idx="4">
                  <c:v>Связь, транспорт и прочее</c:v>
                </c:pt>
              </c:strCache>
            </c:strRef>
          </c:cat>
          <c:val>
            <c:numRef>
              <c:f>'дох расх'!$B$2:$F$2</c:f>
              <c:numCache>
                <c:formatCode>0%</c:formatCode>
                <c:ptCount val="5"/>
                <c:pt idx="0">
                  <c:v>0.79</c:v>
                </c:pt>
                <c:pt idx="1">
                  <c:v>0.08</c:v>
                </c:pt>
                <c:pt idx="2">
                  <c:v>7.0000000000000007E-2</c:v>
                </c:pt>
                <c:pt idx="3">
                  <c:v>0.06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AED0-49F3-832B-AB14D7C09A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6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4ED-496F-8524-7AA53744285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4ED-496F-8524-7AA53744285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4ED-496F-8524-7AA537442851}"/>
              </c:ext>
            </c:extLst>
          </c:dPt>
          <c:cat>
            <c:strRef>
              <c:f>СОТ!$C$120:$C$122</c:f>
              <c:strCache>
                <c:ptCount val="3"/>
                <c:pt idx="0">
                  <c:v>Базовый оклад</c:v>
                </c:pt>
                <c:pt idx="1">
                  <c:v>ПКГ</c:v>
                </c:pt>
                <c:pt idx="2">
                  <c:v>Ученико-час</c:v>
                </c:pt>
              </c:strCache>
            </c:strRef>
          </c:cat>
          <c:val>
            <c:numRef>
              <c:f>СОТ!$E$120:$E$122</c:f>
              <c:numCache>
                <c:formatCode>0%</c:formatCode>
                <c:ptCount val="3"/>
                <c:pt idx="0">
                  <c:v>0.11764705882352899</c:v>
                </c:pt>
                <c:pt idx="1">
                  <c:v>0.78823529411764703</c:v>
                </c:pt>
                <c:pt idx="2">
                  <c:v>9.41176470588235E-2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4ED-496F-8524-7AA5374428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35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 rot="120000"/>
    <a:lstStyle/>
    <a:p>
      <a:pPr>
        <a:defRPr sz="16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32498788129446743"/>
          <c:y val="3.389571755632694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32082245761908201"/>
          <c:y val="0.18946327570344332"/>
          <c:w val="0.37889476523380466"/>
          <c:h val="0.71760045132646766"/>
        </c:manualLayout>
      </c:layout>
      <c:pieChart>
        <c:varyColors val="1"/>
        <c:ser>
          <c:idx val="0"/>
          <c:order val="0"/>
          <c:tx>
            <c:strRef>
              <c:f>кадры!$A$3</c:f>
              <c:strCache>
                <c:ptCount val="1"/>
                <c:pt idx="0">
                  <c:v>Кировская область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7CB-48AA-A2A9-A633F77B54A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7CB-48AA-A2A9-A633F77B54A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7CB-48AA-A2A9-A633F77B54A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кадры!$B$1:$D$1</c:f>
              <c:strCache>
                <c:ptCount val="3"/>
                <c:pt idx="0">
                  <c:v>Доля учителей без категории</c:v>
                </c:pt>
                <c:pt idx="1">
                  <c:v>Доля учителей первой категории</c:v>
                </c:pt>
                <c:pt idx="2">
                  <c:v>Доля учителей высшей категории</c:v>
                </c:pt>
              </c:strCache>
            </c:strRef>
          </c:cat>
          <c:val>
            <c:numRef>
              <c:f>кадры!$B$3:$D$3</c:f>
              <c:numCache>
                <c:formatCode>0%</c:formatCode>
                <c:ptCount val="3"/>
                <c:pt idx="0">
                  <c:v>0.35954474909467155</c:v>
                </c:pt>
                <c:pt idx="1">
                  <c:v>0.35281945162959133</c:v>
                </c:pt>
                <c:pt idx="2">
                  <c:v>0.28763579927573718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7CB-48AA-A2A9-A633F77B54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2000"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2200" dirty="0"/>
              <a:t>Дифференцированная структура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26611788999748942"/>
          <c:y val="0.20409546468136486"/>
          <c:w val="0.46529134432549296"/>
          <c:h val="0.70135013666771362"/>
        </c:manualLayout>
      </c:layout>
      <c:pieChart>
        <c:varyColors val="1"/>
        <c:ser>
          <c:idx val="0"/>
          <c:order val="0"/>
          <c:tx>
            <c:strRef>
              <c:f>кадры!$A$2</c:f>
              <c:strCache>
                <c:ptCount val="1"/>
                <c:pt idx="0">
                  <c:v>Оптимальная структура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426-439C-B745-64CC1EBB0D3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426-439C-B745-64CC1EBB0D3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426-439C-B745-64CC1EBB0D3C}"/>
              </c:ext>
            </c:extLst>
          </c:dPt>
          <c:dLbls>
            <c:dLbl>
              <c:idx val="0"/>
              <c:layout>
                <c:manualLayout>
                  <c:x val="-0.16704223489141493"/>
                  <c:y val="-1.40323881318514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426-439C-B745-64CC1EBB0D3C}"/>
                </c:ext>
              </c:extLst>
            </c:dLbl>
            <c:dLbl>
              <c:idx val="1"/>
              <c:layout>
                <c:manualLayout>
                  <c:x val="0.14025856754621308"/>
                  <c:y val="-0.1274810703521282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426-439C-B745-64CC1EBB0D3C}"/>
                </c:ext>
              </c:extLst>
            </c:dLbl>
            <c:dLbl>
              <c:idx val="2"/>
              <c:layout>
                <c:manualLayout>
                  <c:x val="6.1465721040189124E-2"/>
                  <c:y val="0.1174334315736947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426-439C-B745-64CC1EBB0D3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7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кадры!$B$1:$D$1</c:f>
              <c:strCache>
                <c:ptCount val="3"/>
                <c:pt idx="0">
                  <c:v>Доля учителей без категории</c:v>
                </c:pt>
                <c:pt idx="1">
                  <c:v>Доля учителей первой категории</c:v>
                </c:pt>
                <c:pt idx="2">
                  <c:v>Доля учителей высшей категории</c:v>
                </c:pt>
              </c:strCache>
            </c:strRef>
          </c:cat>
          <c:val>
            <c:numRef>
              <c:f>кадры!$B$2:$D$2</c:f>
              <c:numCache>
                <c:formatCode>0%</c:formatCode>
                <c:ptCount val="3"/>
                <c:pt idx="0">
                  <c:v>0.5</c:v>
                </c:pt>
                <c:pt idx="1">
                  <c:v>0.4</c:v>
                </c:pt>
                <c:pt idx="2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426-439C-B745-64CC1EBB0D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7980926899559587E-2"/>
          <c:y val="0.17095135558898897"/>
          <c:w val="0.95201907310044043"/>
          <c:h val="0.6645465381238788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гиа!$A$7</c:f>
              <c:strCache>
                <c:ptCount val="1"/>
                <c:pt idx="0">
                  <c:v>2015 год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гиа!$B$6:$F$6</c:f>
              <c:strCache>
                <c:ptCount val="5"/>
                <c:pt idx="0">
                  <c:v>ЕГЭ русский язык</c:v>
                </c:pt>
                <c:pt idx="1">
                  <c:v>ЕГЭ профильная математика</c:v>
                </c:pt>
                <c:pt idx="2">
                  <c:v>ЕГЭ базовая математика</c:v>
                </c:pt>
                <c:pt idx="3">
                  <c:v>ОГЭ русский язык</c:v>
                </c:pt>
                <c:pt idx="4">
                  <c:v>ОГЭ математика</c:v>
                </c:pt>
              </c:strCache>
            </c:strRef>
          </c:cat>
          <c:val>
            <c:numRef>
              <c:f>гиа!$B$7:$F$7</c:f>
              <c:numCache>
                <c:formatCode>0.0</c:formatCode>
                <c:ptCount val="5"/>
                <c:pt idx="0">
                  <c:v>69.989999999999995</c:v>
                </c:pt>
                <c:pt idx="1">
                  <c:v>48.64</c:v>
                </c:pt>
                <c:pt idx="2">
                  <c:v>4.1399999999999997</c:v>
                </c:pt>
                <c:pt idx="3">
                  <c:v>4.1399999999999997</c:v>
                </c:pt>
                <c:pt idx="4">
                  <c:v>3.73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A32-419C-AA2A-41121D2984E9}"/>
            </c:ext>
          </c:extLst>
        </c:ser>
        <c:ser>
          <c:idx val="1"/>
          <c:order val="1"/>
          <c:tx>
            <c:strRef>
              <c:f>гиа!$A$8</c:f>
              <c:strCache>
                <c:ptCount val="1"/>
                <c:pt idx="0">
                  <c:v>2016 год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гиа!$B$6:$F$6</c:f>
              <c:strCache>
                <c:ptCount val="5"/>
                <c:pt idx="0">
                  <c:v>ЕГЭ русский язык</c:v>
                </c:pt>
                <c:pt idx="1">
                  <c:v>ЕГЭ профильная математика</c:v>
                </c:pt>
                <c:pt idx="2">
                  <c:v>ЕГЭ базовая математика</c:v>
                </c:pt>
                <c:pt idx="3">
                  <c:v>ОГЭ русский язык</c:v>
                </c:pt>
                <c:pt idx="4">
                  <c:v>ОГЭ математика</c:v>
                </c:pt>
              </c:strCache>
            </c:strRef>
          </c:cat>
          <c:val>
            <c:numRef>
              <c:f>гиа!$B$8:$F$8</c:f>
              <c:numCache>
                <c:formatCode>0.0</c:formatCode>
                <c:ptCount val="5"/>
                <c:pt idx="0">
                  <c:v>72.56</c:v>
                </c:pt>
                <c:pt idx="1">
                  <c:v>47.46</c:v>
                </c:pt>
                <c:pt idx="2">
                  <c:v>4.41</c:v>
                </c:pt>
                <c:pt idx="3">
                  <c:v>4.24</c:v>
                </c:pt>
                <c:pt idx="4">
                  <c:v>3.87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A32-419C-AA2A-41121D2984E9}"/>
            </c:ext>
          </c:extLst>
        </c:ser>
        <c:ser>
          <c:idx val="2"/>
          <c:order val="2"/>
          <c:tx>
            <c:strRef>
              <c:f>гиа!$A$9</c:f>
              <c:strCache>
                <c:ptCount val="1"/>
                <c:pt idx="0">
                  <c:v>2017 год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гиа!$B$6:$F$6</c:f>
              <c:strCache>
                <c:ptCount val="5"/>
                <c:pt idx="0">
                  <c:v>ЕГЭ русский язык</c:v>
                </c:pt>
                <c:pt idx="1">
                  <c:v>ЕГЭ профильная математика</c:v>
                </c:pt>
                <c:pt idx="2">
                  <c:v>ЕГЭ базовая математика</c:v>
                </c:pt>
                <c:pt idx="3">
                  <c:v>ОГЭ русский язык</c:v>
                </c:pt>
                <c:pt idx="4">
                  <c:v>ОГЭ математика</c:v>
                </c:pt>
              </c:strCache>
            </c:strRef>
          </c:cat>
          <c:val>
            <c:numRef>
              <c:f>гиа!$B$9:$F$9</c:f>
              <c:numCache>
                <c:formatCode>0.0</c:formatCode>
                <c:ptCount val="5"/>
                <c:pt idx="0">
                  <c:v>71.66</c:v>
                </c:pt>
                <c:pt idx="1">
                  <c:v>48.23</c:v>
                </c:pt>
                <c:pt idx="2">
                  <c:v>4.46</c:v>
                </c:pt>
                <c:pt idx="3">
                  <c:v>4.13</c:v>
                </c:pt>
                <c:pt idx="4">
                  <c:v>3.83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A32-419C-AA2A-41121D2984E9}"/>
            </c:ext>
          </c:extLst>
        </c:ser>
        <c:ser>
          <c:idx val="3"/>
          <c:order val="3"/>
          <c:tx>
            <c:strRef>
              <c:f>гиа!$A$10</c:f>
              <c:strCache>
                <c:ptCount val="1"/>
                <c:pt idx="0">
                  <c:v>2018 год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гиа!$B$6:$F$6</c:f>
              <c:strCache>
                <c:ptCount val="5"/>
                <c:pt idx="0">
                  <c:v>ЕГЭ русский язык</c:v>
                </c:pt>
                <c:pt idx="1">
                  <c:v>ЕГЭ профильная математика</c:v>
                </c:pt>
                <c:pt idx="2">
                  <c:v>ЕГЭ базовая математика</c:v>
                </c:pt>
                <c:pt idx="3">
                  <c:v>ОГЭ русский язык</c:v>
                </c:pt>
                <c:pt idx="4">
                  <c:v>ОГЭ математика</c:v>
                </c:pt>
              </c:strCache>
            </c:strRef>
          </c:cat>
          <c:val>
            <c:numRef>
              <c:f>гиа!$B$10:$F$10</c:f>
              <c:numCache>
                <c:formatCode>0.0</c:formatCode>
                <c:ptCount val="5"/>
                <c:pt idx="0">
                  <c:v>73.569999999999993</c:v>
                </c:pt>
                <c:pt idx="1">
                  <c:v>51.52</c:v>
                </c:pt>
                <c:pt idx="2">
                  <c:v>4.43</c:v>
                </c:pt>
                <c:pt idx="3">
                  <c:v>4.2</c:v>
                </c:pt>
                <c:pt idx="4">
                  <c:v>3.74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A32-419C-AA2A-41121D2984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08581560"/>
        <c:axId val="708581232"/>
      </c:barChart>
      <c:catAx>
        <c:axId val="708581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08581232"/>
        <c:crosses val="autoZero"/>
        <c:auto val="1"/>
        <c:lblAlgn val="ctr"/>
        <c:lblOffset val="100"/>
        <c:noMultiLvlLbl val="0"/>
      </c:catAx>
      <c:valAx>
        <c:axId val="7085812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085815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6443278715703966"/>
          <c:y val="2.6555113701070381E-2"/>
          <c:w val="0.22404609315607482"/>
          <c:h val="0.1186104701760609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600"/>
      </a:pPr>
      <a:endParaRPr lang="ru-RU"/>
    </a:p>
  </c:txPr>
  <c:externalData r:id="rId3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 dir="row">кадры!$B$69:$E$69</cx:f>
        <cx:lvl ptCount="4">
          <cx:pt idx="0">АУП</cx:pt>
          <cx:pt idx="1">Педагоги</cx:pt>
          <cx:pt idx="2">УВП</cx:pt>
          <cx:pt idx="3">Иные работники</cx:pt>
        </cx:lvl>
      </cx:strDim>
      <cx:numDim type="size">
        <cx:f dir="row">кадры!$B$70:$E$70</cx:f>
        <cx:lvl ptCount="4" formatCode="0%">
          <cx:pt idx="0">0.065231604888598305</cx:pt>
          <cx:pt idx="1">0.5804959010209727</cx:pt>
          <cx:pt idx="2">0.04722627370115174</cx:pt>
          <cx:pt idx="3">0.30704622038927726</cx:pt>
        </cx:lvl>
      </cx:numDim>
    </cx:data>
  </cx:chartData>
  <cx:chart>
    <cx:plotArea>
      <cx:plotAreaRegion>
        <cx:series layoutId="sunburst" uniqueId="{B7969B50-1C69-4478-A55D-60BA510877DF}">
          <cx:tx>
            <cx:txData>
              <cx:f>кадры!$A$70</cx:f>
              <cx:v>Тамбовская область</cx:v>
            </cx:txData>
          </cx:tx>
          <cx:dataId val="0"/>
        </cx:series>
      </cx:plotAreaRegion>
    </cx:plotArea>
  </cx:chart>
  <cx:spPr>
    <a:ln>
      <a:noFill/>
    </a:ln>
  </cx:spPr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0.19136</cdr:x>
      <cdr:y>0.27019</cdr:y>
    </cdr:from>
    <cdr:to>
      <cdr:x>0.40777</cdr:x>
      <cdr:y>0.44878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BF3A0AE1-38B9-4904-A0B7-FA1CB83C31B6}"/>
            </a:ext>
          </a:extLst>
        </cdr:cNvPr>
        <cdr:cNvSpPr txBox="1"/>
      </cdr:nvSpPr>
      <cdr:spPr>
        <a:xfrm xmlns:a="http://schemas.openxmlformats.org/drawingml/2006/main">
          <a:off x="661579" y="559980"/>
          <a:ext cx="748211" cy="3701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500" dirty="0"/>
            <a:t>58</a:t>
          </a:r>
        </a:p>
      </cdr:txBody>
    </cdr:sp>
  </cdr:relSizeAnchor>
  <cdr:relSizeAnchor xmlns:cdr="http://schemas.openxmlformats.org/drawingml/2006/chartDrawing">
    <cdr:from>
      <cdr:x>0.3877</cdr:x>
      <cdr:y>0.15903</cdr:y>
    </cdr:from>
    <cdr:to>
      <cdr:x>0.60411</cdr:x>
      <cdr:y>0.33762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A7FF437C-C4DE-4B83-BA7A-5B601092A10A}"/>
            </a:ext>
          </a:extLst>
        </cdr:cNvPr>
        <cdr:cNvSpPr txBox="1"/>
      </cdr:nvSpPr>
      <cdr:spPr>
        <a:xfrm xmlns:a="http://schemas.openxmlformats.org/drawingml/2006/main">
          <a:off x="1340393" y="329597"/>
          <a:ext cx="748211" cy="3701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500" dirty="0"/>
            <a:t>6</a:t>
          </a:r>
          <a:r>
            <a:rPr lang="ru-RU" sz="1500" dirty="0"/>
            <a:t>8</a:t>
          </a:r>
        </a:p>
      </cdr:txBody>
    </cdr:sp>
  </cdr:relSizeAnchor>
  <cdr:relSizeAnchor xmlns:cdr="http://schemas.openxmlformats.org/drawingml/2006/chartDrawing">
    <cdr:from>
      <cdr:x>0.58598</cdr:x>
      <cdr:y>0.08268</cdr:y>
    </cdr:from>
    <cdr:to>
      <cdr:x>0.8024</cdr:x>
      <cdr:y>0.26127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5A766555-94C1-4C7B-A033-04734CB0F5AD}"/>
            </a:ext>
          </a:extLst>
        </cdr:cNvPr>
        <cdr:cNvSpPr txBox="1"/>
      </cdr:nvSpPr>
      <cdr:spPr>
        <a:xfrm xmlns:a="http://schemas.openxmlformats.org/drawingml/2006/main">
          <a:off x="2025923" y="171363"/>
          <a:ext cx="748211" cy="3701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500" dirty="0"/>
            <a:t>82</a:t>
          </a:r>
        </a:p>
      </cdr:txBody>
    </cdr:sp>
  </cdr:relSizeAnchor>
  <cdr:relSizeAnchor xmlns:cdr="http://schemas.openxmlformats.org/drawingml/2006/chartDrawing">
    <cdr:from>
      <cdr:x>0.78359</cdr:x>
      <cdr:y>0</cdr:y>
    </cdr:from>
    <cdr:to>
      <cdr:x>1</cdr:x>
      <cdr:y>0.17858</cdr:y>
    </cdr:to>
    <cdr:sp macro="" textlink="">
      <cdr:nvSpPr>
        <cdr:cNvPr id="5" name="TextBox 1">
          <a:extLst xmlns:a="http://schemas.openxmlformats.org/drawingml/2006/main">
            <a:ext uri="{FF2B5EF4-FFF2-40B4-BE49-F238E27FC236}">
              <a16:creationId xmlns:a16="http://schemas.microsoft.com/office/drawing/2014/main" id="{AA609769-AB58-4D9E-9057-99749096BEB2}"/>
            </a:ext>
          </a:extLst>
        </cdr:cNvPr>
        <cdr:cNvSpPr txBox="1"/>
      </cdr:nvSpPr>
      <cdr:spPr>
        <a:xfrm xmlns:a="http://schemas.openxmlformats.org/drawingml/2006/main">
          <a:off x="2709092" y="-2452720"/>
          <a:ext cx="748211" cy="3701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500" dirty="0"/>
            <a:t>101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E31C38-4F34-42FE-ABDF-9E898D62DF21}" type="datetimeFigureOut">
              <a:rPr lang="ru-RU" smtClean="0"/>
              <a:t>24.09.2018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80BB5A-D784-4B87-8459-7F07859ECF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34062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06D22-0D84-4C1A-A5CC-FEC5CE20B5C4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61182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B3BD19-9D27-4BF8-9B64-0781D5096F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3829AF6-C996-4935-8DCD-56BB113BBD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DB7B460-CB80-447E-B298-B9F5560DF8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4F184-6A63-48D7-9D5E-704587918FA2}" type="datetimeFigureOut">
              <a:rPr lang="ru-RU" smtClean="0"/>
              <a:t>24.09.2018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C85F8AA-7FD4-4801-B44E-6B365E83B4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3C6498D-756E-4FCF-9523-FDE1ABDC3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0CA02-6B76-4200-A2E7-BDB864499D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2284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280FC9-3902-4A53-ACA7-C39A8AF770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FEC0102-7372-4A99-9D58-63CA60B53E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10798CA-9463-43E0-9F75-E17B3097B0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4F184-6A63-48D7-9D5E-704587918FA2}" type="datetimeFigureOut">
              <a:rPr lang="ru-RU" smtClean="0"/>
              <a:t>24.09.2018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754873E-FD06-4659-87CD-CA8759482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4B52186-DFDA-4E9D-B729-0CF7AFA4F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0CA02-6B76-4200-A2E7-BDB864499D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6323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CC0D79B-ECED-46A0-8704-EEF9CE8FC4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1E37FA4-4758-47BD-93CF-0C08F8EF3A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41A9E73-BE06-4003-BF75-BA73FED98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4F184-6A63-48D7-9D5E-704587918FA2}" type="datetimeFigureOut">
              <a:rPr lang="ru-RU" smtClean="0"/>
              <a:t>24.09.2018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A121CD2-1A91-441B-BA83-BE2351D1E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BB74B68-1D6D-4959-A06A-4B3184B38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0CA02-6B76-4200-A2E7-BDB864499D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403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3E1E46-295A-4A77-A384-9C44BD216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6563035-7541-4ECB-9CA1-EB64EB17CA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2C01492-BE90-42CE-9E75-2797B5EC9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4F184-6A63-48D7-9D5E-704587918FA2}" type="datetimeFigureOut">
              <a:rPr lang="ru-RU" smtClean="0"/>
              <a:t>24.09.2018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18F1AC2-B936-4AC4-85FA-90F3D0196C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B5D2AB9-9B7A-477A-81F0-06F5C32F0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0CA02-6B76-4200-A2E7-BDB864499D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7652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A7963B-C0CE-4C0E-8B89-F755A5F001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1670782-27A9-42E4-80BF-1621848EDA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E6F53E2-EDDB-4684-8698-21CF517847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4F184-6A63-48D7-9D5E-704587918FA2}" type="datetimeFigureOut">
              <a:rPr lang="ru-RU" smtClean="0"/>
              <a:t>24.09.2018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423F7A-347E-4FC3-A802-5D6BEA3E3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39914F7-D362-4655-8399-ED1A89275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0CA02-6B76-4200-A2E7-BDB864499D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575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A57CBC-8DBC-4E96-82B6-5A1A008EBE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55BFD56-EB34-4BEC-819E-2D4A75F89B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B52E818-8A81-41EE-8C2E-8C6B9FC3E0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760A22C-B6E8-426D-BA21-1D710CDD4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4F184-6A63-48D7-9D5E-704587918FA2}" type="datetimeFigureOut">
              <a:rPr lang="ru-RU" smtClean="0"/>
              <a:t>24.09.2018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9385F2C-C206-4154-966D-A2C16E646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F2BD98C-223A-4601-80EC-AB88C7540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0CA02-6B76-4200-A2E7-BDB864499D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794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E49D48-A046-4518-8F21-0981D2D46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5CB035D-7106-4DCC-A08F-19AAE22C9E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F0F0A04-20FC-4287-98D7-0B6E553D17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DDB3437-09C3-44DD-967D-D44E26834F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2613020-CF1A-4C48-9577-B3448D127C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5F9BE24-AE58-42D8-B267-6C19BE740C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4F184-6A63-48D7-9D5E-704587918FA2}" type="datetimeFigureOut">
              <a:rPr lang="ru-RU" smtClean="0"/>
              <a:t>24.09.2018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1832391-B1B6-4E35-8444-D1EDFEF4C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E7B8F3D-CD93-4A61-B185-82690C26F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0CA02-6B76-4200-A2E7-BDB864499D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7370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5BEAFB-4F28-48C7-879E-9A6346B4C3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6A4E9BD-7874-4BFC-9056-05EFE1C36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4F184-6A63-48D7-9D5E-704587918FA2}" type="datetimeFigureOut">
              <a:rPr lang="ru-RU" smtClean="0"/>
              <a:t>24.09.2018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A019E4C-7012-4FB3-9DF2-6BAB1A1339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31173A9-E0FD-495C-B576-9412D6F56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0CA02-6B76-4200-A2E7-BDB864499D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7274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CF192B4-3F33-4E8A-A618-AEDD881F8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4F184-6A63-48D7-9D5E-704587918FA2}" type="datetimeFigureOut">
              <a:rPr lang="ru-RU" smtClean="0"/>
              <a:t>24.09.2018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016A4FB-BA6F-4531-A724-F373BD8B8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02E3199-5731-4AA4-B6DD-753CE12B6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0CA02-6B76-4200-A2E7-BDB864499D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5840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4F869A-9F58-447E-AE51-B79AC11ADF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FEFFF08-144A-45F7-91BA-2F754A662A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0F449FB-A0AE-43BB-AA9F-1136294418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2433064-FE94-424C-8876-53000BEB27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4F184-6A63-48D7-9D5E-704587918FA2}" type="datetimeFigureOut">
              <a:rPr lang="ru-RU" smtClean="0"/>
              <a:t>24.09.2018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CEA01F8-2C9D-406D-8BDB-DBB40F8EA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CC8F017-C7A7-456D-A1E9-1E5885C6D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0CA02-6B76-4200-A2E7-BDB864499D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6107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425D17-2E13-4CC9-82AE-119FF56D9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428CA10-6E7F-4691-A913-9F949CF412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35AC417-2C6F-4D5A-9D2B-0B738CC96F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6921543-F748-4063-BA19-6065FF8A5B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4F184-6A63-48D7-9D5E-704587918FA2}" type="datetimeFigureOut">
              <a:rPr lang="ru-RU" smtClean="0"/>
              <a:t>24.09.2018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A9560B7-EA4B-4C02-9943-DC72832CFF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0B28FBB-DE31-46DC-8764-813C68151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0CA02-6B76-4200-A2E7-BDB864499D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0157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288625-AD35-401D-9E2E-210F8289C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7A8E8FE-911B-4378-88A1-0EE51AB243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5C00530-32BB-4D4F-B170-8C5D1D7AED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94F184-6A63-48D7-9D5E-704587918FA2}" type="datetimeFigureOut">
              <a:rPr lang="ru-RU" smtClean="0"/>
              <a:t>24.09.2018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5E2079A-EB1F-467E-8AFC-919B8172B2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F023F48-0CD7-484B-9951-771CD6D0D9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50CA02-6B76-4200-A2E7-BDB864499D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5909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microsoft.com/office/2014/relationships/chartEx" Target="../charts/chartEx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2.xml"/><Relationship Id="rId4" Type="http://schemas.openxmlformats.org/officeDocument/2006/relationships/chart" Target="../charts/char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chart" Target="../charts/chart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chart" Target="../charts/char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7" Type="http://schemas.openxmlformats.org/officeDocument/2006/relationships/chart" Target="../charts/chart26.xml"/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25.xml"/><Relationship Id="rId5" Type="http://schemas.openxmlformats.org/officeDocument/2006/relationships/chart" Target="../charts/chart24.xml"/><Relationship Id="rId4" Type="http://schemas.openxmlformats.org/officeDocument/2006/relationships/chart" Target="../charts/chart23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1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emf"/><Relationship Id="rId4" Type="http://schemas.openxmlformats.org/officeDocument/2006/relationships/image" Target="../media/image6.png"/><Relationship Id="rId9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CD46698-2EFA-4394-BDC0-BCD0857019C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"/>
                    </a14:imgEffect>
                    <a14:imgEffect>
                      <a14:brightnessContrast bright="-14000" contrast="-20000"/>
                    </a14:imgEffect>
                  </a14:imgLayer>
                </a14:imgProps>
              </a:ext>
            </a:extLst>
          </a:blip>
          <a:srcRect t="6250" r="442"/>
          <a:stretch/>
        </p:blipFill>
        <p:spPr>
          <a:xfrm>
            <a:off x="1" y="-27480"/>
            <a:ext cx="12192001" cy="6858000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7946136" y="5779910"/>
            <a:ext cx="3737865" cy="1078090"/>
          </a:xfrm>
          <a:prstGeom prst="rect">
            <a:avLst/>
          </a:prstGeom>
          <a:solidFill>
            <a:srgbClr val="E7E6E6">
              <a:alpha val="69804"/>
            </a:srgbClr>
          </a:solidFill>
        </p:spPr>
        <p:txBody>
          <a:bodyPr wrap="square" lIns="96000" tIns="96000" rIns="192000" bIns="96000" anchor="ctr">
            <a:noAutofit/>
          </a:bodyPr>
          <a:lstStyle/>
          <a:p>
            <a:pPr algn="r"/>
            <a:r>
              <a:rPr lang="ru-RU" sz="1467" dirty="0">
                <a:latin typeface="Calibri Light" pitchFamily="34" charset="0"/>
              </a:rPr>
              <a:t>Марина Сергеевна Лихошерстных, аналитик Института проблем</a:t>
            </a:r>
            <a:br>
              <a:rPr lang="ru-RU" sz="1467" dirty="0">
                <a:latin typeface="Calibri Light" pitchFamily="34" charset="0"/>
              </a:rPr>
            </a:br>
            <a:r>
              <a:rPr lang="ru-RU" sz="1467" dirty="0">
                <a:latin typeface="Calibri Light" pitchFamily="34" charset="0"/>
              </a:rPr>
              <a:t>образовательной политики «Эврика»</a:t>
            </a:r>
          </a:p>
        </p:txBody>
      </p:sp>
      <p:cxnSp>
        <p:nvCxnSpPr>
          <p:cNvPr id="17" name="Прямая соединительная линия 16"/>
          <p:cNvCxnSpPr>
            <a:cxnSpLocks/>
          </p:cNvCxnSpPr>
          <p:nvPr/>
        </p:nvCxnSpPr>
        <p:spPr>
          <a:xfrm>
            <a:off x="16750880" y="4810063"/>
            <a:ext cx="0" cy="653179"/>
          </a:xfrm>
          <a:prstGeom prst="line">
            <a:avLst/>
          </a:prstGeom>
          <a:ln w="19050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Заголовок 1">
            <a:extLst>
              <a:ext uri="{FF2B5EF4-FFF2-40B4-BE49-F238E27FC236}">
                <a16:creationId xmlns:a16="http://schemas.microsoft.com/office/drawing/2014/main" id="{94CBFDC8-1029-41DE-8D21-E6B13D2DC20B}"/>
              </a:ext>
            </a:extLst>
          </p:cNvPr>
          <p:cNvSpPr txBox="1">
            <a:spLocks/>
          </p:cNvSpPr>
          <p:nvPr/>
        </p:nvSpPr>
        <p:spPr bwMode="auto">
          <a:xfrm>
            <a:off x="796045" y="3052629"/>
            <a:ext cx="2840533" cy="663335"/>
          </a:xfrm>
          <a:prstGeom prst="rect">
            <a:avLst/>
          </a:prstGeom>
          <a:solidFill>
            <a:srgbClr val="002060">
              <a:alpha val="80000"/>
            </a:srgbClr>
          </a:solidFill>
          <a:ln>
            <a:noFill/>
          </a:ln>
        </p:spPr>
        <p:txBody>
          <a:bodyPr vert="horz" wrap="square" lIns="144000" tIns="72000" rIns="72000" bIns="72000" numCol="1" rtlCol="0" anchor="ctr" anchorCtr="0" compatLnSpc="1">
            <a:prstTxWarp prst="textNoShape">
              <a:avLst/>
            </a:prstTxWarp>
            <a:noAutofit/>
          </a:bodyPr>
          <a:lstStyle>
            <a:lvl1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marL="124881" algn="l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ru-RU" sz="3200" b="1" spc="100" dirty="0">
                <a:solidFill>
                  <a:schemeClr val="bg1"/>
                </a:solidFill>
                <a:latin typeface="+mn-lt"/>
              </a:rPr>
              <a:t>Мониторинг</a:t>
            </a:r>
          </a:p>
        </p:txBody>
      </p:sp>
      <p:sp>
        <p:nvSpPr>
          <p:cNvPr id="29" name="Заголовок 1">
            <a:extLst>
              <a:ext uri="{FF2B5EF4-FFF2-40B4-BE49-F238E27FC236}">
                <a16:creationId xmlns:a16="http://schemas.microsoft.com/office/drawing/2014/main" id="{45606C85-3A73-4F20-9C29-98D92460515E}"/>
              </a:ext>
            </a:extLst>
          </p:cNvPr>
          <p:cNvSpPr txBox="1">
            <a:spLocks/>
          </p:cNvSpPr>
          <p:nvPr/>
        </p:nvSpPr>
        <p:spPr bwMode="auto">
          <a:xfrm>
            <a:off x="796045" y="4530156"/>
            <a:ext cx="7072311" cy="670719"/>
          </a:xfrm>
          <a:prstGeom prst="rect">
            <a:avLst/>
          </a:prstGeom>
          <a:solidFill>
            <a:srgbClr val="002060">
              <a:alpha val="80000"/>
            </a:srgbClr>
          </a:solidFill>
          <a:ln>
            <a:noFill/>
          </a:ln>
        </p:spPr>
        <p:txBody>
          <a:bodyPr vert="horz" wrap="square" lIns="144000" tIns="72000" rIns="72000" bIns="72000" numCol="1" rtlCol="0" anchor="ctr" anchorCtr="0" compatLnSpc="1">
            <a:prstTxWarp prst="textNoShape">
              <a:avLst/>
            </a:prstTxWarp>
            <a:noAutofit/>
          </a:bodyPr>
          <a:lstStyle>
            <a:lvl1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marL="124881" algn="l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ru-RU" sz="3200" b="1" spc="100" dirty="0">
                <a:solidFill>
                  <a:schemeClr val="bg1"/>
                </a:solidFill>
                <a:latin typeface="+mn-lt"/>
              </a:rPr>
              <a:t>управления образованием</a:t>
            </a:r>
          </a:p>
        </p:txBody>
      </p:sp>
      <p:sp>
        <p:nvSpPr>
          <p:cNvPr id="30" name="Заголовок 1">
            <a:extLst>
              <a:ext uri="{FF2B5EF4-FFF2-40B4-BE49-F238E27FC236}">
                <a16:creationId xmlns:a16="http://schemas.microsoft.com/office/drawing/2014/main" id="{B89128AE-7638-490A-AAF9-66DD1737AFE7}"/>
              </a:ext>
            </a:extLst>
          </p:cNvPr>
          <p:cNvSpPr txBox="1">
            <a:spLocks/>
          </p:cNvSpPr>
          <p:nvPr/>
        </p:nvSpPr>
        <p:spPr bwMode="auto">
          <a:xfrm>
            <a:off x="796045" y="3754574"/>
            <a:ext cx="4870977" cy="733777"/>
          </a:xfrm>
          <a:prstGeom prst="rect">
            <a:avLst/>
          </a:prstGeom>
          <a:solidFill>
            <a:srgbClr val="002060">
              <a:alpha val="80000"/>
            </a:srgbClr>
          </a:solidFill>
          <a:ln>
            <a:noFill/>
          </a:ln>
        </p:spPr>
        <p:txBody>
          <a:bodyPr vert="horz" wrap="square" lIns="144000" tIns="72000" rIns="72000" bIns="72000" numCol="1" rtlCol="0" anchor="ctr" anchorCtr="0" compatLnSpc="1">
            <a:prstTxWarp prst="textNoShape">
              <a:avLst/>
            </a:prstTxWarp>
            <a:noAutofit/>
          </a:bodyPr>
          <a:lstStyle>
            <a:lvl1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marL="124881" algn="l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ru-RU" sz="3200" b="1" spc="100" dirty="0">
                <a:solidFill>
                  <a:schemeClr val="bg1"/>
                </a:solidFill>
                <a:latin typeface="+mn-lt"/>
              </a:rPr>
              <a:t>региональных систем</a:t>
            </a:r>
          </a:p>
        </p:txBody>
      </p:sp>
      <p:pic>
        <p:nvPicPr>
          <p:cNvPr id="31" name="Рисунок 30" descr="Изображение выглядит как объект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B533DFD6-3437-481C-A81E-5FFF45BDCAF4}"/>
              </a:ext>
            </a:extLst>
          </p:cNvPr>
          <p:cNvPicPr>
            <a:picLocks noChangeAspect="1"/>
          </p:cNvPicPr>
          <p:nvPr/>
        </p:nvPicPr>
        <p:blipFill>
          <a:blip r:embed="rId5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5436" y="902731"/>
            <a:ext cx="5635259" cy="3980196"/>
          </a:xfrm>
          <a:prstGeom prst="rect">
            <a:avLst/>
          </a:prstGeom>
        </p:spPr>
      </p:pic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94CBFDC8-1029-41DE-8D21-E6B13D2DC20B}"/>
              </a:ext>
            </a:extLst>
          </p:cNvPr>
          <p:cNvSpPr txBox="1">
            <a:spLocks/>
          </p:cNvSpPr>
          <p:nvPr/>
        </p:nvSpPr>
        <p:spPr bwMode="auto">
          <a:xfrm>
            <a:off x="2216311" y="5463242"/>
            <a:ext cx="4064559" cy="663335"/>
          </a:xfrm>
          <a:prstGeom prst="rect">
            <a:avLst/>
          </a:prstGeom>
          <a:solidFill>
            <a:srgbClr val="002060">
              <a:alpha val="80000"/>
            </a:srgbClr>
          </a:solidFill>
          <a:ln>
            <a:noFill/>
          </a:ln>
        </p:spPr>
        <p:txBody>
          <a:bodyPr vert="horz" wrap="square" lIns="144000" tIns="72000" rIns="72000" bIns="72000" numCol="1" rtlCol="0" anchor="ctr" anchorCtr="0" compatLnSpc="1">
            <a:prstTxWarp prst="textNoShape">
              <a:avLst/>
            </a:prstTxWarp>
            <a:noAutofit/>
          </a:bodyPr>
          <a:lstStyle>
            <a:lvl1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marL="124881" algn="r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ru-RU" sz="3200" b="1" spc="100" dirty="0">
                <a:solidFill>
                  <a:schemeClr val="bg1"/>
                </a:solidFill>
                <a:latin typeface="+mn-lt"/>
              </a:rPr>
              <a:t>Кировская область</a:t>
            </a:r>
          </a:p>
        </p:txBody>
      </p:sp>
    </p:spTree>
    <p:extLst>
      <p:ext uri="{BB962C8B-B14F-4D97-AF65-F5344CB8AC3E}">
        <p14:creationId xmlns:p14="http://schemas.microsoft.com/office/powerpoint/2010/main" val="4903615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CDE43301-3DB0-42BA-A20A-042F7EECFD95}"/>
              </a:ext>
            </a:extLst>
          </p:cNvPr>
          <p:cNvSpPr/>
          <p:nvPr/>
        </p:nvSpPr>
        <p:spPr>
          <a:xfrm>
            <a:off x="1078335" y="1782364"/>
            <a:ext cx="4485389" cy="3128848"/>
          </a:xfrm>
          <a:prstGeom prst="roundRect">
            <a:avLst>
              <a:gd name="adj" fmla="val 6603"/>
            </a:avLst>
          </a:prstGeom>
          <a:solidFill>
            <a:srgbClr val="B4C7E7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1"/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8BCD8460-DBBC-412C-8E97-9B5A0F668DDF}"/>
              </a:ext>
            </a:extLst>
          </p:cNvPr>
          <p:cNvSpPr/>
          <p:nvPr/>
        </p:nvSpPr>
        <p:spPr>
          <a:xfrm>
            <a:off x="5559199" y="2917452"/>
            <a:ext cx="6328002" cy="3755492"/>
          </a:xfrm>
          <a:prstGeom prst="roundRect">
            <a:avLst>
              <a:gd name="adj" fmla="val 5306"/>
            </a:avLst>
          </a:prstGeom>
          <a:solidFill>
            <a:srgbClr val="FFF2CC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1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9FC2F99-0C99-4BE0-827A-42E084BE8175}"/>
              </a:ext>
            </a:extLst>
          </p:cNvPr>
          <p:cNvSpPr txBox="1"/>
          <p:nvPr/>
        </p:nvSpPr>
        <p:spPr>
          <a:xfrm>
            <a:off x="8462824" y="3641017"/>
            <a:ext cx="1969080" cy="1077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133" b="1" dirty="0"/>
              <a:t>Кадровое обеспечение 79%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410CC57-D5DF-4B69-B213-DCFB68A32996}"/>
              </a:ext>
            </a:extLst>
          </p:cNvPr>
          <p:cNvSpPr txBox="1"/>
          <p:nvPr/>
        </p:nvSpPr>
        <p:spPr>
          <a:xfrm>
            <a:off x="1168802" y="1840507"/>
            <a:ext cx="2152227" cy="1077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133" b="1" dirty="0"/>
              <a:t>Материальное обеспечение</a:t>
            </a:r>
          </a:p>
          <a:p>
            <a:r>
              <a:rPr lang="ru-RU" sz="2133" b="1" dirty="0"/>
              <a:t>21%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D147CC6-DC46-4959-8F9A-77E1C6A244F3}"/>
              </a:ext>
            </a:extLst>
          </p:cNvPr>
          <p:cNvSpPr txBox="1"/>
          <p:nvPr/>
        </p:nvSpPr>
        <p:spPr>
          <a:xfrm>
            <a:off x="1" y="-1"/>
            <a:ext cx="3243417" cy="1267884"/>
          </a:xfrm>
          <a:prstGeom prst="rect">
            <a:avLst/>
          </a:prstGeom>
          <a:solidFill>
            <a:schemeClr val="accent6">
              <a:lumMod val="60000"/>
              <a:lumOff val="40000"/>
              <a:alpha val="8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>
            <a:defPPr>
              <a:defRPr lang="en-US"/>
            </a:defPPr>
            <a:lvl1pPr algn="ctr">
              <a:spcAft>
                <a:spcPts val="600"/>
              </a:spcAft>
              <a:defRPr sz="1300" b="1">
                <a:solidFill>
                  <a:schemeClr val="tx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sz="3200" dirty="0"/>
              <a:t>Финансы</a:t>
            </a:r>
          </a:p>
        </p:txBody>
      </p:sp>
      <p:sp>
        <p:nvSpPr>
          <p:cNvPr id="14" name="Заголовок 2">
            <a:extLst>
              <a:ext uri="{FF2B5EF4-FFF2-40B4-BE49-F238E27FC236}">
                <a16:creationId xmlns:a16="http://schemas.microsoft.com/office/drawing/2014/main" id="{E254E63A-E74E-4FEC-BF79-036D67E496BA}"/>
              </a:ext>
            </a:extLst>
          </p:cNvPr>
          <p:cNvSpPr txBox="1">
            <a:spLocks/>
          </p:cNvSpPr>
          <p:nvPr/>
        </p:nvSpPr>
        <p:spPr>
          <a:xfrm>
            <a:off x="3230563" y="2"/>
            <a:ext cx="8961439" cy="1267881"/>
          </a:xfrm>
          <a:prstGeom prst="rect">
            <a:avLst/>
          </a:prstGeom>
          <a:solidFill>
            <a:srgbClr val="002060">
              <a:alpha val="80000"/>
            </a:srgbClr>
          </a:solidFill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61942" indent="-4233">
              <a:lnSpc>
                <a:spcPct val="88000"/>
              </a:lnSpc>
            </a:pPr>
            <a:r>
              <a:rPr lang="ru-RU" sz="3733" dirty="0">
                <a:solidFill>
                  <a:schemeClr val="bg1"/>
                </a:solidFill>
                <a:latin typeface="+mn-lt"/>
              </a:rPr>
              <a:t>Структура расходов организаций</a:t>
            </a:r>
          </a:p>
        </p:txBody>
      </p:sp>
      <p:sp>
        <p:nvSpPr>
          <p:cNvPr id="18" name="Облачко с текстом: прямоугольное 17">
            <a:extLst>
              <a:ext uri="{FF2B5EF4-FFF2-40B4-BE49-F238E27FC236}">
                <a16:creationId xmlns:a16="http://schemas.microsoft.com/office/drawing/2014/main" id="{F35CAAED-E0CC-4F18-8E6E-32F9A007CA3C}"/>
              </a:ext>
            </a:extLst>
          </p:cNvPr>
          <p:cNvSpPr/>
          <p:nvPr/>
        </p:nvSpPr>
        <p:spPr>
          <a:xfrm>
            <a:off x="7007528" y="1388297"/>
            <a:ext cx="4879672" cy="1408741"/>
          </a:xfrm>
          <a:prstGeom prst="wedgeRectCallout">
            <a:avLst>
              <a:gd name="adj1" fmla="val -48831"/>
              <a:gd name="adj2" fmla="val 90331"/>
            </a:avLst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  <a:prstDash val="sysDash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6000" tIns="96000" rIns="144000" bIns="96000" rtlCol="0" anchor="ctr"/>
          <a:lstStyle/>
          <a:p>
            <a:pPr marL="124881"/>
            <a:r>
              <a:rPr lang="ru-RU" altLang="ru-RU" sz="1600" dirty="0">
                <a:solidFill>
                  <a:schemeClr val="tx1"/>
                </a:solidFill>
              </a:rPr>
              <a:t>Основные факторы качества организации образовательной среды: </a:t>
            </a:r>
          </a:p>
          <a:p>
            <a:pPr marL="124881"/>
            <a:r>
              <a:rPr lang="ru-RU" altLang="ru-RU" sz="1600" dirty="0">
                <a:solidFill>
                  <a:schemeClr val="tx1"/>
                </a:solidFill>
              </a:rPr>
              <a:t>кадровая и материальная обеспеченность образовательного процесса. </a:t>
            </a:r>
          </a:p>
        </p:txBody>
      </p:sp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id="{D0C99AA0-F4C0-4B9E-BDA9-DE6F50C99F7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24968193"/>
              </p:ext>
            </p:extLst>
          </p:nvPr>
        </p:nvGraphicFramePr>
        <p:xfrm>
          <a:off x="2525486" y="1999547"/>
          <a:ext cx="5937338" cy="43599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892832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576F3DD4-0D2C-443D-953A-8C7C8A3B642C}"/>
              </a:ext>
            </a:extLst>
          </p:cNvPr>
          <p:cNvSpPr/>
          <p:nvPr/>
        </p:nvSpPr>
        <p:spPr>
          <a:xfrm>
            <a:off x="7796189" y="3614725"/>
            <a:ext cx="4395811" cy="3238582"/>
          </a:xfrm>
          <a:prstGeom prst="rect">
            <a:avLst/>
          </a:prstGeom>
          <a:solidFill>
            <a:schemeClr val="bg1">
              <a:lumMod val="65000"/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7577B8E-BC89-4DA4-99A9-2586DB4BEF2F}"/>
              </a:ext>
            </a:extLst>
          </p:cNvPr>
          <p:cNvSpPr/>
          <p:nvPr/>
        </p:nvSpPr>
        <p:spPr>
          <a:xfrm>
            <a:off x="7796188" y="3802855"/>
            <a:ext cx="439581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/>
              <a:t>Скорость Интернет в КО</a:t>
            </a:r>
          </a:p>
          <a:p>
            <a:endParaRPr lang="ru-RU" sz="2200" b="1" dirty="0"/>
          </a:p>
          <a:p>
            <a:r>
              <a:rPr lang="ru-RU" sz="2400" dirty="0"/>
              <a:t>В 60% ОУ максимальная скорость –    1 Мбит</a:t>
            </a:r>
            <a:r>
              <a:rPr lang="en-GB" sz="2400" dirty="0"/>
              <a:t>/</a:t>
            </a:r>
            <a:r>
              <a:rPr lang="ru-RU" sz="2400" dirty="0"/>
              <a:t>сек и выше</a:t>
            </a:r>
          </a:p>
          <a:p>
            <a:endParaRPr lang="ru-RU" sz="2000" dirty="0"/>
          </a:p>
          <a:p>
            <a:r>
              <a:rPr lang="ru-RU" sz="2400" dirty="0"/>
              <a:t>В 8% ОУ максимальная скорость выше 30 Мбит</a:t>
            </a:r>
            <a:r>
              <a:rPr lang="en-GB" sz="2400" dirty="0"/>
              <a:t>/</a:t>
            </a:r>
            <a:r>
              <a:rPr lang="ru-RU" sz="2400" dirty="0"/>
              <a:t>сек</a:t>
            </a:r>
          </a:p>
          <a:p>
            <a:endParaRPr lang="ru-RU" sz="2000" dirty="0"/>
          </a:p>
        </p:txBody>
      </p:sp>
      <p:pic>
        <p:nvPicPr>
          <p:cNvPr id="5" name="Picture 4" descr="http://crimeangazette.ru/uploads/posts/2017-09/1505831697_111.jpg">
            <a:extLst>
              <a:ext uri="{FF2B5EF4-FFF2-40B4-BE49-F238E27FC236}">
                <a16:creationId xmlns:a16="http://schemas.microsoft.com/office/drawing/2014/main" id="{ACBA372D-A839-4EE4-931E-0623178AAD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1" y="-1"/>
            <a:ext cx="4876799" cy="3276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29A7FF6C-63C5-4BA6-B4C0-2FD426FAF423}"/>
              </a:ext>
            </a:extLst>
          </p:cNvPr>
          <p:cNvSpPr txBox="1"/>
          <p:nvPr/>
        </p:nvSpPr>
        <p:spPr>
          <a:xfrm>
            <a:off x="-12854" y="-1"/>
            <a:ext cx="3696831" cy="1267884"/>
          </a:xfrm>
          <a:prstGeom prst="rect">
            <a:avLst/>
          </a:prstGeom>
          <a:solidFill>
            <a:schemeClr val="accent2">
              <a:lumMod val="60000"/>
              <a:lumOff val="40000"/>
              <a:alpha val="8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>
            <a:defPPr>
              <a:defRPr lang="en-US"/>
            </a:defPPr>
            <a:lvl1pPr algn="ctr">
              <a:spcAft>
                <a:spcPts val="600"/>
              </a:spcAft>
              <a:defRPr sz="1300" b="1">
                <a:solidFill>
                  <a:schemeClr val="tx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sz="3200" dirty="0"/>
              <a:t>Современные технологии</a:t>
            </a:r>
          </a:p>
        </p:txBody>
      </p:sp>
      <p:sp>
        <p:nvSpPr>
          <p:cNvPr id="22" name="Скругленный прямоугольник 9">
            <a:extLst>
              <a:ext uri="{FF2B5EF4-FFF2-40B4-BE49-F238E27FC236}">
                <a16:creationId xmlns:a16="http://schemas.microsoft.com/office/drawing/2014/main" id="{E8AF76F2-5DD4-4F54-AB4B-34F99307DAC0}"/>
              </a:ext>
            </a:extLst>
          </p:cNvPr>
          <p:cNvSpPr/>
          <p:nvPr/>
        </p:nvSpPr>
        <p:spPr>
          <a:xfrm>
            <a:off x="161582" y="1638409"/>
            <a:ext cx="7044789" cy="3335102"/>
          </a:xfrm>
          <a:prstGeom prst="roundRect">
            <a:avLst>
              <a:gd name="adj" fmla="val 6699"/>
            </a:avLst>
          </a:prstGeom>
          <a:solidFill>
            <a:schemeClr val="accent1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t"/>
          <a:lstStyle/>
          <a:p>
            <a:endParaRPr lang="ru-RU" sz="1500" dirty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chemeClr val="tx1"/>
                </a:solidFill>
              </a:rPr>
              <a:t>Современные технологии в образовании России – в фокусе внимания уже сейчас и в будущем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chemeClr val="tx1"/>
                </a:solidFill>
              </a:rPr>
              <a:t>Пока сетевая форма реализуется для 2% учащихся Кировской области, дистанционное обучение – для 0,2% учащихся.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1" name="Стрелка: вправо 20">
            <a:extLst>
              <a:ext uri="{FF2B5EF4-FFF2-40B4-BE49-F238E27FC236}">
                <a16:creationId xmlns:a16="http://schemas.microsoft.com/office/drawing/2014/main" id="{D951683F-5908-4EE0-86FB-35481578BE24}"/>
              </a:ext>
            </a:extLst>
          </p:cNvPr>
          <p:cNvSpPr/>
          <p:nvPr/>
        </p:nvSpPr>
        <p:spPr>
          <a:xfrm rot="10800000">
            <a:off x="6855642" y="3999943"/>
            <a:ext cx="810289" cy="6546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41211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4F63EC-D1F2-448E-9C77-6779A15F0C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147" y="224448"/>
            <a:ext cx="10515600" cy="1325563"/>
          </a:xfrm>
        </p:spPr>
        <p:txBody>
          <a:bodyPr/>
          <a:lstStyle/>
          <a:p>
            <a:r>
              <a:rPr lang="ru-RU" b="1" dirty="0"/>
              <a:t>Условия развития сетевых форм обучения</a:t>
            </a:r>
          </a:p>
        </p:txBody>
      </p:sp>
      <p:pic>
        <p:nvPicPr>
          <p:cNvPr id="4" name="Picture 6" descr="https://img2.okidoker.com/c/6/1/3/513049/6015241/12784604_2.jpg">
            <a:extLst>
              <a:ext uri="{FF2B5EF4-FFF2-40B4-BE49-F238E27FC236}">
                <a16:creationId xmlns:a16="http://schemas.microsoft.com/office/drawing/2014/main" id="{BEC2A3B2-49B7-4871-B9FA-FD1D646628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817" y="1954458"/>
            <a:ext cx="5066676" cy="3800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бъект 2">
            <a:extLst>
              <a:ext uri="{FF2B5EF4-FFF2-40B4-BE49-F238E27FC236}">
                <a16:creationId xmlns:a16="http://schemas.microsoft.com/office/drawing/2014/main" id="{24C77EC3-C9F3-469D-B389-717AE7A929EA}"/>
              </a:ext>
            </a:extLst>
          </p:cNvPr>
          <p:cNvSpPr txBox="1">
            <a:spLocks/>
          </p:cNvSpPr>
          <p:nvPr/>
        </p:nvSpPr>
        <p:spPr>
          <a:xfrm>
            <a:off x="1436914" y="3935736"/>
            <a:ext cx="5251293" cy="67545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108000" tIns="108000" rIns="108000" bIns="108000" rtlCol="0" anchor="ctr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ru-RU" sz="2600" dirty="0"/>
              <a:t>Высокая скорость Интернет</a:t>
            </a:r>
          </a:p>
          <a:p>
            <a:pPr>
              <a:lnSpc>
                <a:spcPct val="150000"/>
              </a:lnSpc>
            </a:pPr>
            <a:endParaRPr lang="ru-RU" sz="2000" dirty="0"/>
          </a:p>
          <a:p>
            <a:r>
              <a:rPr lang="ru-RU" sz="2400" dirty="0">
                <a:solidFill>
                  <a:schemeClr val="tx1"/>
                </a:solidFill>
              </a:rPr>
              <a:t>Обучение кадров, повышение квалификации, навыки работы в цифровой среде</a:t>
            </a:r>
            <a:endParaRPr lang="ru-RU" sz="2400" dirty="0"/>
          </a:p>
          <a:p>
            <a:pPr>
              <a:lnSpc>
                <a:spcPct val="150000"/>
              </a:lnSpc>
            </a:pPr>
            <a:endParaRPr lang="ru-RU" sz="2000" dirty="0"/>
          </a:p>
          <a:p>
            <a:r>
              <a:rPr lang="ru-RU" sz="2400" dirty="0"/>
              <a:t>Сетевой норматив финансирования</a:t>
            </a:r>
          </a:p>
          <a:p>
            <a:pPr>
              <a:lnSpc>
                <a:spcPct val="150000"/>
              </a:lnSpc>
            </a:pPr>
            <a:endParaRPr lang="ru-RU" sz="2000" dirty="0"/>
          </a:p>
          <a:p>
            <a:r>
              <a:rPr lang="ru-RU" sz="2400" dirty="0"/>
              <a:t>Государственное (муниципальное) задание школе на </a:t>
            </a:r>
            <a:r>
              <a:rPr lang="ru-RU" sz="2400" dirty="0">
                <a:solidFill>
                  <a:schemeClr val="tx1"/>
                </a:solidFill>
              </a:rPr>
              <a:t>реализацию сетевой формы обучения</a:t>
            </a:r>
          </a:p>
          <a:p>
            <a:pPr>
              <a:lnSpc>
                <a:spcPct val="150000"/>
              </a:lnSpc>
            </a:pPr>
            <a:endParaRPr lang="ru-RU" sz="200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endParaRPr lang="ru-RU" sz="2000" dirty="0"/>
          </a:p>
        </p:txBody>
      </p:sp>
      <p:pic>
        <p:nvPicPr>
          <p:cNvPr id="8" name="Picture 2" descr="D:\0_ZA!7\02_MIN_OBR\PREZY\01_24J_preza\IMA2\icons8-Ruble-100.png">
            <a:extLst>
              <a:ext uri="{FF2B5EF4-FFF2-40B4-BE49-F238E27FC236}">
                <a16:creationId xmlns:a16="http://schemas.microsoft.com/office/drawing/2014/main" id="{A26059CF-03EF-495D-A243-4080F9DC7E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1545" y="3854462"/>
            <a:ext cx="704478" cy="704478"/>
          </a:xfrm>
          <a:prstGeom prst="rect">
            <a:avLst/>
          </a:prstGeom>
          <a:noFill/>
        </p:spPr>
      </p:pic>
      <p:pic>
        <p:nvPicPr>
          <p:cNvPr id="9" name="Picture 1" descr="D:\0_ZA!7\02_MIN_OBR\PREZY\01_24J_preza\IMA2\icons8-Centre of Gravity-100.png">
            <a:extLst>
              <a:ext uri="{FF2B5EF4-FFF2-40B4-BE49-F238E27FC236}">
                <a16:creationId xmlns:a16="http://schemas.microsoft.com/office/drawing/2014/main" id="{294B424E-67C7-4729-B626-8BE3474D04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1545" y="4842245"/>
            <a:ext cx="704479" cy="704479"/>
          </a:xfrm>
          <a:prstGeom prst="rect">
            <a:avLst/>
          </a:prstGeom>
          <a:noFill/>
        </p:spPr>
      </p:pic>
      <p:pic>
        <p:nvPicPr>
          <p:cNvPr id="10" name="Picture 4" descr="D:\0_ZA!7\02_MIN_OBR\PREZY\01_24J_preza\IMA2\icons8-Global Citizen-100.png">
            <a:extLst>
              <a:ext uri="{FF2B5EF4-FFF2-40B4-BE49-F238E27FC236}">
                <a16:creationId xmlns:a16="http://schemas.microsoft.com/office/drawing/2014/main" id="{074D73B8-F295-4841-A692-0E060891B4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3796" y="1706264"/>
            <a:ext cx="598634" cy="598634"/>
          </a:xfrm>
          <a:prstGeom prst="rect">
            <a:avLst/>
          </a:prstGeom>
          <a:noFill/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4210F03C-5D02-44AF-BEE1-4699834C441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8084" y="2779213"/>
            <a:ext cx="574647" cy="49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4133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D68D25DF-8D3A-4349-BE50-3EFB0AB92C76}"/>
              </a:ext>
            </a:extLst>
          </p:cNvPr>
          <p:cNvSpPr/>
          <p:nvPr/>
        </p:nvSpPr>
        <p:spPr>
          <a:xfrm>
            <a:off x="542781" y="1180204"/>
            <a:ext cx="5260881" cy="114853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1" name="Диаграмма 10">
            <a:extLst>
              <a:ext uri="{FF2B5EF4-FFF2-40B4-BE49-F238E27FC236}">
                <a16:creationId xmlns:a16="http://schemas.microsoft.com/office/drawing/2014/main" id="{A5188F25-FBE4-40F1-A1E7-DF61E58FB308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5931096" y="2552398"/>
          <a:ext cx="5999956" cy="40944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Объект 2">
            <a:extLst>
              <a:ext uri="{FF2B5EF4-FFF2-40B4-BE49-F238E27FC236}">
                <a16:creationId xmlns:a16="http://schemas.microsoft.com/office/drawing/2014/main" id="{BD9A6715-77C8-478E-A67D-A0F00228EC05}"/>
              </a:ext>
            </a:extLst>
          </p:cNvPr>
          <p:cNvSpPr txBox="1">
            <a:spLocks/>
          </p:cNvSpPr>
          <p:nvPr/>
        </p:nvSpPr>
        <p:spPr>
          <a:xfrm>
            <a:off x="565278" y="2530382"/>
            <a:ext cx="5866921" cy="3907270"/>
          </a:xfrm>
          <a:prstGeom prst="rect">
            <a:avLst/>
          </a:prstGeom>
          <a:noFill/>
        </p:spPr>
        <p:txBody>
          <a:bodyPr vert="horz" lIns="144000" tIns="144000" rIns="144000" bIns="144000" rtlCol="0" anchor="t" anchorCtr="0">
            <a:noAutofit/>
          </a:bodyPr>
          <a:lstStyle/>
          <a:p>
            <a:pPr>
              <a:spcAft>
                <a:spcPts val="1200"/>
              </a:spcAft>
            </a:pPr>
            <a:r>
              <a:rPr lang="ru-RU" sz="2000" dirty="0"/>
              <a:t>В 66 регионах - должностной  оклад, рассчитанный на основе </a:t>
            </a:r>
            <a:r>
              <a:rPr lang="ru-RU" sz="2000" b="1" dirty="0">
                <a:solidFill>
                  <a:srgbClr val="C00000"/>
                </a:solidFill>
              </a:rPr>
              <a:t>профессионально-квалификационных групп</a:t>
            </a:r>
            <a:r>
              <a:rPr lang="ru-RU" sz="2000" dirty="0"/>
              <a:t>, к которому добавляются повышающие коэффициенты</a:t>
            </a:r>
          </a:p>
          <a:p>
            <a:pPr>
              <a:spcAft>
                <a:spcPts val="1200"/>
              </a:spcAft>
            </a:pPr>
            <a:endParaRPr lang="ru-RU" sz="2000" dirty="0"/>
          </a:p>
          <a:p>
            <a:pPr>
              <a:spcAft>
                <a:spcPts val="1200"/>
              </a:spcAft>
            </a:pPr>
            <a:r>
              <a:rPr lang="ru-RU" sz="2000" dirty="0"/>
              <a:t>В 9 регионах - </a:t>
            </a:r>
            <a:r>
              <a:rPr lang="ru-RU" sz="2000" dirty="0">
                <a:cs typeface="Calibri" panose="020F0502020204030204" pitchFamily="34" charset="0"/>
              </a:rPr>
              <a:t>д</a:t>
            </a:r>
            <a:r>
              <a:rPr lang="ru-RU" sz="2000" dirty="0"/>
              <a:t>олжностной оклад, рассчитанный на основе </a:t>
            </a:r>
            <a:r>
              <a:rPr lang="ru-RU" sz="2000" b="1" dirty="0" err="1">
                <a:solidFill>
                  <a:srgbClr val="C00000"/>
                </a:solidFill>
              </a:rPr>
              <a:t>ученико</a:t>
            </a:r>
            <a:r>
              <a:rPr lang="ru-RU" sz="2000" b="1" dirty="0">
                <a:solidFill>
                  <a:srgbClr val="C00000"/>
                </a:solidFill>
              </a:rPr>
              <a:t>-часа</a:t>
            </a:r>
            <a:r>
              <a:rPr lang="ru-RU" sz="2000" dirty="0"/>
              <a:t> и численности учащихся</a:t>
            </a:r>
          </a:p>
          <a:p>
            <a:pPr>
              <a:spcAft>
                <a:spcPts val="1200"/>
              </a:spcAft>
            </a:pPr>
            <a:endParaRPr lang="ru-RU" sz="2000" dirty="0">
              <a:cs typeface="Calibri" panose="020F0502020204030204" pitchFamily="34" charset="0"/>
            </a:endParaRPr>
          </a:p>
          <a:p>
            <a:pPr>
              <a:spcAft>
                <a:spcPts val="1200"/>
              </a:spcAft>
            </a:pPr>
            <a:r>
              <a:rPr lang="ru-RU" sz="2000" dirty="0">
                <a:cs typeface="Calibri" panose="020F0502020204030204" pitchFamily="34" charset="0"/>
              </a:rPr>
              <a:t>В</a:t>
            </a:r>
            <a:r>
              <a:rPr lang="ru-RU" sz="2000" b="1" dirty="0"/>
              <a:t> </a:t>
            </a:r>
            <a:r>
              <a:rPr lang="ru-RU" sz="2000" dirty="0"/>
              <a:t>10 регионах </a:t>
            </a:r>
            <a:r>
              <a:rPr lang="ru-RU" sz="2000" dirty="0">
                <a:cs typeface="Calibri" panose="020F0502020204030204" pitchFamily="34" charset="0"/>
              </a:rPr>
              <a:t>- д</a:t>
            </a:r>
            <a:r>
              <a:rPr lang="ru-RU" sz="2000" dirty="0"/>
              <a:t>олжностной оклад, включающий </a:t>
            </a:r>
            <a:r>
              <a:rPr lang="ru-RU" sz="2000" b="1" dirty="0">
                <a:solidFill>
                  <a:srgbClr val="C00000"/>
                </a:solidFill>
              </a:rPr>
              <a:t>все виды деятельности </a:t>
            </a:r>
            <a:r>
              <a:rPr lang="ru-RU" sz="2000" dirty="0"/>
              <a:t>работника за 36 рабочих часов в неделю</a:t>
            </a:r>
            <a:endParaRPr lang="ru-RU" sz="2000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2AEDE65-6571-47ED-8390-A8E48CE81B27}"/>
              </a:ext>
            </a:extLst>
          </p:cNvPr>
          <p:cNvSpPr txBox="1"/>
          <p:nvPr/>
        </p:nvSpPr>
        <p:spPr>
          <a:xfrm>
            <a:off x="10342785" y="2530382"/>
            <a:ext cx="20828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/>
              <a:t>Ученико</a:t>
            </a:r>
            <a:r>
              <a:rPr lang="ru-RU" sz="2400" dirty="0"/>
              <a:t>-час</a:t>
            </a:r>
          </a:p>
          <a:p>
            <a:r>
              <a:rPr lang="ru-RU" sz="2400" dirty="0"/>
              <a:t> 9 регионов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6211F5C-F5F7-4CC3-913A-4C38171425EC}"/>
              </a:ext>
            </a:extLst>
          </p:cNvPr>
          <p:cNvSpPr txBox="1"/>
          <p:nvPr/>
        </p:nvSpPr>
        <p:spPr>
          <a:xfrm>
            <a:off x="7740454" y="4968963"/>
            <a:ext cx="21996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ПКГ</a:t>
            </a:r>
          </a:p>
          <a:p>
            <a:pPr algn="ctr"/>
            <a:r>
              <a:rPr lang="en-US" sz="2400" dirty="0"/>
              <a:t> 6</a:t>
            </a:r>
            <a:r>
              <a:rPr lang="ru-RU" sz="2400" dirty="0"/>
              <a:t>6</a:t>
            </a:r>
            <a:r>
              <a:rPr lang="en-US" sz="2400" dirty="0"/>
              <a:t> </a:t>
            </a:r>
            <a:r>
              <a:rPr lang="ru-RU" sz="2400" dirty="0"/>
              <a:t>регионов</a:t>
            </a:r>
          </a:p>
        </p:txBody>
      </p:sp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id="{A9F5FB83-FB11-4423-8233-506E23B76786}"/>
              </a:ext>
            </a:extLst>
          </p:cNvPr>
          <p:cNvCxnSpPr>
            <a:cxnSpLocks/>
          </p:cNvCxnSpPr>
          <p:nvPr/>
        </p:nvCxnSpPr>
        <p:spPr>
          <a:xfrm flipH="1">
            <a:off x="9491679" y="2303320"/>
            <a:ext cx="217061" cy="42237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id="{81B58584-D551-49A9-8B03-CBFB3A4919FE}"/>
              </a:ext>
            </a:extLst>
          </p:cNvPr>
          <p:cNvCxnSpPr>
            <a:cxnSpLocks/>
          </p:cNvCxnSpPr>
          <p:nvPr/>
        </p:nvCxnSpPr>
        <p:spPr>
          <a:xfrm flipH="1">
            <a:off x="10690125" y="3447430"/>
            <a:ext cx="384319" cy="20797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14B1AC37-3BE1-4D47-9CE0-58B0144EDF35}"/>
              </a:ext>
            </a:extLst>
          </p:cNvPr>
          <p:cNvSpPr txBox="1"/>
          <p:nvPr/>
        </p:nvSpPr>
        <p:spPr>
          <a:xfrm>
            <a:off x="8438731" y="1102991"/>
            <a:ext cx="38081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Оклад за все виды деятельности 36-часов</a:t>
            </a:r>
          </a:p>
          <a:p>
            <a:r>
              <a:rPr lang="ru-RU" sz="2400" dirty="0"/>
              <a:t>           10 регионов</a:t>
            </a:r>
          </a:p>
        </p:txBody>
      </p: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853B558D-03C0-47EE-A8F6-07BDFA867EB4}"/>
              </a:ext>
            </a:extLst>
          </p:cNvPr>
          <p:cNvCxnSpPr>
            <a:cxnSpLocks/>
          </p:cNvCxnSpPr>
          <p:nvPr/>
        </p:nvCxnSpPr>
        <p:spPr>
          <a:xfrm>
            <a:off x="652364" y="5406630"/>
            <a:ext cx="497874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F6D49004-7FDD-4D0F-A22C-2A1225FD65EA}"/>
              </a:ext>
            </a:extLst>
          </p:cNvPr>
          <p:cNvCxnSpPr>
            <a:cxnSpLocks/>
          </p:cNvCxnSpPr>
          <p:nvPr/>
        </p:nvCxnSpPr>
        <p:spPr>
          <a:xfrm>
            <a:off x="652364" y="4233098"/>
            <a:ext cx="497874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2EABB767-229B-47A2-8A16-1106D7DDEF48}"/>
              </a:ext>
            </a:extLst>
          </p:cNvPr>
          <p:cNvSpPr txBox="1"/>
          <p:nvPr/>
        </p:nvSpPr>
        <p:spPr>
          <a:xfrm>
            <a:off x="441296" y="-135486"/>
            <a:ext cx="10440988" cy="144938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>
              <a:lnSpc>
                <a:spcPct val="88000"/>
              </a:lnSpc>
              <a:spcBef>
                <a:spcPct val="0"/>
              </a:spcBef>
            </a:pPr>
            <a:r>
              <a:rPr lang="ru-RU" sz="3600" dirty="0">
                <a:solidFill>
                  <a:prstClr val="black"/>
                </a:solidFill>
              </a:rPr>
              <a:t>Модель системы оплаты труда педагогов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54FC6A6-928D-4337-BFDD-7B7C54C052DE}"/>
              </a:ext>
            </a:extLst>
          </p:cNvPr>
          <p:cNvSpPr/>
          <p:nvPr/>
        </p:nvSpPr>
        <p:spPr>
          <a:xfrm>
            <a:off x="754312" y="1382783"/>
            <a:ext cx="487679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ru-RU" sz="2200" dirty="0"/>
              <a:t>Основа формирования условно гарантированной части оплаты труда:</a:t>
            </a: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DF96A88B-2B2C-4934-BE04-6A4B522B97B4}"/>
              </a:ext>
            </a:extLst>
          </p:cNvPr>
          <p:cNvCxnSpPr>
            <a:cxnSpLocks/>
          </p:cNvCxnSpPr>
          <p:nvPr/>
        </p:nvCxnSpPr>
        <p:spPr>
          <a:xfrm>
            <a:off x="6546236" y="1197489"/>
            <a:ext cx="0" cy="5332412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9EAB4035-F7A2-46B1-98C6-EF03846E6C19}"/>
              </a:ext>
            </a:extLst>
          </p:cNvPr>
          <p:cNvSpPr txBox="1"/>
          <p:nvPr/>
        </p:nvSpPr>
        <p:spPr>
          <a:xfrm>
            <a:off x="7174773" y="3655408"/>
            <a:ext cx="17818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 т.ч. Кировская</a:t>
            </a:r>
          </a:p>
          <a:p>
            <a:r>
              <a:rPr lang="ru-RU" dirty="0"/>
              <a:t>область</a:t>
            </a:r>
          </a:p>
        </p:txBody>
      </p:sp>
    </p:spTree>
    <p:extLst>
      <p:ext uri="{BB962C8B-B14F-4D97-AF65-F5344CB8AC3E}">
        <p14:creationId xmlns:p14="http://schemas.microsoft.com/office/powerpoint/2010/main" val="5373223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14" name="Диаграмма 13">
                <a:extLst>
                  <a:ext uri="{FF2B5EF4-FFF2-40B4-BE49-F238E27FC236}">
                    <a16:creationId xmlns:a16="http://schemas.microsoft.com/office/drawing/2014/main" id="{E531939D-95F9-4A5A-BD96-8E9BBF49D8B6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384142283"/>
                  </p:ext>
                </p:extLst>
              </p:nvPr>
            </p:nvGraphicFramePr>
            <p:xfrm>
              <a:off x="460327" y="2502822"/>
              <a:ext cx="4851902" cy="3223063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14" name="Диаграмма 13">
                <a:extLst>
                  <a:ext uri="{FF2B5EF4-FFF2-40B4-BE49-F238E27FC236}">
                    <a16:creationId xmlns:a16="http://schemas.microsoft.com/office/drawing/2014/main" id="{E531939D-95F9-4A5A-BD96-8E9BBF49D8B6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60327" y="2502822"/>
                <a:ext cx="4851902" cy="3223063"/>
              </a:xfrm>
              <a:prstGeom prst="rect">
                <a:avLst/>
              </a:prstGeom>
            </p:spPr>
          </p:pic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FEB552E5-50B2-4637-8D88-08721BF84DB1}"/>
              </a:ext>
            </a:extLst>
          </p:cNvPr>
          <p:cNvSpPr txBox="1"/>
          <p:nvPr/>
        </p:nvSpPr>
        <p:spPr>
          <a:xfrm>
            <a:off x="1" y="-1"/>
            <a:ext cx="3243417" cy="1267885"/>
          </a:xfrm>
          <a:prstGeom prst="rect">
            <a:avLst/>
          </a:prstGeom>
          <a:solidFill>
            <a:srgbClr val="00B0F0">
              <a:alpha val="4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>
            <a:defPPr>
              <a:defRPr lang="en-US"/>
            </a:defPPr>
            <a:lvl1pPr algn="ctr">
              <a:spcAft>
                <a:spcPts val="600"/>
              </a:spcAft>
              <a:defRPr sz="1300" b="1">
                <a:solidFill>
                  <a:schemeClr val="tx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sz="3733" dirty="0"/>
              <a:t>Кадры</a:t>
            </a:r>
          </a:p>
        </p:txBody>
      </p:sp>
      <p:sp>
        <p:nvSpPr>
          <p:cNvPr id="6" name="Заголовок 2">
            <a:extLst>
              <a:ext uri="{FF2B5EF4-FFF2-40B4-BE49-F238E27FC236}">
                <a16:creationId xmlns:a16="http://schemas.microsoft.com/office/drawing/2014/main" id="{5E02C5EA-FE3E-4545-B2FE-B58AC1CD533B}"/>
              </a:ext>
            </a:extLst>
          </p:cNvPr>
          <p:cNvSpPr txBox="1">
            <a:spLocks/>
          </p:cNvSpPr>
          <p:nvPr/>
        </p:nvSpPr>
        <p:spPr>
          <a:xfrm>
            <a:off x="3230562" y="-1"/>
            <a:ext cx="8961439" cy="1267884"/>
          </a:xfrm>
          <a:prstGeom prst="rect">
            <a:avLst/>
          </a:prstGeom>
          <a:solidFill>
            <a:srgbClr val="002060">
              <a:alpha val="80000"/>
            </a:srgbClr>
          </a:solidFill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61942" indent="-4233">
              <a:lnSpc>
                <a:spcPct val="88000"/>
              </a:lnSpc>
            </a:pPr>
            <a:r>
              <a:rPr lang="ru-RU" sz="3200" dirty="0">
                <a:solidFill>
                  <a:schemeClr val="bg1"/>
                </a:solidFill>
                <a:latin typeface="+mn-lt"/>
              </a:rPr>
              <a:t>Кадровый состав школ Кировской области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3F023584-4A50-4E55-ACAE-C2668AA7D467}"/>
              </a:ext>
            </a:extLst>
          </p:cNvPr>
          <p:cNvSpPr/>
          <p:nvPr/>
        </p:nvSpPr>
        <p:spPr>
          <a:xfrm>
            <a:off x="4805763" y="1575196"/>
            <a:ext cx="7386237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i="1" dirty="0"/>
              <a:t>Проблема ротации кадров будет нарастать в перспективе:</a:t>
            </a:r>
          </a:p>
          <a:p>
            <a:pPr>
              <a:spcBef>
                <a:spcPts val="600"/>
              </a:spcBef>
            </a:pPr>
            <a:endParaRPr lang="ru-RU" sz="2000" dirty="0">
              <a:solidFill>
                <a:srgbClr val="C00000"/>
              </a:solidFill>
            </a:endParaRPr>
          </a:p>
          <a:p>
            <a:pPr>
              <a:spcBef>
                <a:spcPts val="600"/>
              </a:spcBef>
            </a:pPr>
            <a:r>
              <a:rPr lang="ru-RU" sz="2500" b="1" dirty="0">
                <a:latin typeface="Corbel" pitchFamily="34" charset="0"/>
              </a:rPr>
              <a:t>18% учителей </a:t>
            </a:r>
            <a:r>
              <a:rPr lang="ru-RU" sz="2000" dirty="0"/>
              <a:t>в возрасте </a:t>
            </a:r>
            <a:r>
              <a:rPr lang="ru-RU" sz="2500" b="1" dirty="0">
                <a:latin typeface="Corbel" pitchFamily="34" charset="0"/>
              </a:rPr>
              <a:t>до 35 лет </a:t>
            </a:r>
            <a:r>
              <a:rPr lang="ru-RU" sz="2000" dirty="0"/>
              <a:t> (по РФ – 23%)</a:t>
            </a:r>
          </a:p>
          <a:p>
            <a:pPr>
              <a:spcBef>
                <a:spcPts val="600"/>
              </a:spcBef>
            </a:pPr>
            <a:r>
              <a:rPr lang="ru-RU" sz="2500" b="1" dirty="0">
                <a:latin typeface="Corbel" pitchFamily="34" charset="0"/>
              </a:rPr>
              <a:t>65% </a:t>
            </a:r>
            <a:r>
              <a:rPr lang="ru-RU" sz="2000" dirty="0"/>
              <a:t>учителей</a:t>
            </a:r>
            <a:r>
              <a:rPr lang="ru-RU" sz="2500" b="1" dirty="0">
                <a:latin typeface="Corbel" pitchFamily="34" charset="0"/>
              </a:rPr>
              <a:t> со стажем более 20 лет </a:t>
            </a:r>
            <a:r>
              <a:rPr lang="ru-RU" sz="2000" dirty="0"/>
              <a:t>(по РФ - 57%)</a:t>
            </a:r>
          </a:p>
          <a:p>
            <a:pPr>
              <a:spcBef>
                <a:spcPts val="600"/>
              </a:spcBef>
            </a:pPr>
            <a:endParaRPr lang="ru-RU" sz="2000" dirty="0"/>
          </a:p>
          <a:p>
            <a:pPr>
              <a:spcBef>
                <a:spcPts val="600"/>
              </a:spcBef>
            </a:pPr>
            <a:endParaRPr lang="ru-RU" sz="2000" dirty="0"/>
          </a:p>
          <a:p>
            <a:pPr>
              <a:spcBef>
                <a:spcPts val="600"/>
              </a:spcBef>
            </a:pPr>
            <a:r>
              <a:rPr lang="ru-RU" sz="2500" b="1" dirty="0">
                <a:latin typeface="Corbel" pitchFamily="34" charset="0"/>
              </a:rPr>
              <a:t>4% молодых руководителей</a:t>
            </a:r>
            <a:r>
              <a:rPr lang="ru-RU" sz="3000" b="1" dirty="0">
                <a:latin typeface="Corbel" pitchFamily="34" charset="0"/>
              </a:rPr>
              <a:t> </a:t>
            </a:r>
            <a:r>
              <a:rPr lang="ru-RU" sz="2000" dirty="0"/>
              <a:t>школ, с общим стажем деятельности менее 10 лет (по РФ – 9%)</a:t>
            </a:r>
          </a:p>
          <a:p>
            <a:pPr>
              <a:spcBef>
                <a:spcPts val="600"/>
              </a:spcBef>
            </a:pPr>
            <a:r>
              <a:rPr lang="ru-RU" sz="2500" b="1" dirty="0">
                <a:latin typeface="Corbel" pitchFamily="34" charset="0"/>
              </a:rPr>
              <a:t>78% руководителей </a:t>
            </a:r>
            <a:r>
              <a:rPr lang="ru-RU" sz="2000" dirty="0"/>
              <a:t>со стажем более 20 лет (по РФ – 70%)</a:t>
            </a:r>
          </a:p>
          <a:p>
            <a:pPr>
              <a:spcBef>
                <a:spcPts val="600"/>
              </a:spcBef>
            </a:pPr>
            <a:endParaRPr lang="ru-RU" sz="2000" dirty="0"/>
          </a:p>
          <a:p>
            <a:pPr>
              <a:spcBef>
                <a:spcPts val="600"/>
              </a:spcBef>
            </a:pPr>
            <a:r>
              <a:rPr lang="ru-RU" sz="2500" b="1" dirty="0">
                <a:latin typeface="Corbel" pitchFamily="34" charset="0"/>
              </a:rPr>
              <a:t>10% мужчин </a:t>
            </a:r>
            <a:r>
              <a:rPr lang="ru-RU" sz="2000" dirty="0"/>
              <a:t>среди учителей</a:t>
            </a:r>
            <a:r>
              <a:rPr lang="ru-RU" sz="2400" dirty="0"/>
              <a:t>(по РФ – 12%)</a:t>
            </a:r>
          </a:p>
          <a:p>
            <a:pPr>
              <a:spcBef>
                <a:spcPts val="600"/>
              </a:spcBef>
            </a:pPr>
            <a:endParaRPr lang="ru-RU" sz="2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D3AC463-BD16-4C6F-9852-7C2FC24AE392}"/>
              </a:ext>
            </a:extLst>
          </p:cNvPr>
          <p:cNvSpPr txBox="1"/>
          <p:nvPr/>
        </p:nvSpPr>
        <p:spPr>
          <a:xfrm>
            <a:off x="3622285" y="2160402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Педагоги </a:t>
            </a:r>
          </a:p>
          <a:p>
            <a:r>
              <a:rPr lang="ru-RU" dirty="0"/>
              <a:t>58%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499482-38A1-489E-A48C-4FBF51B16405}"/>
              </a:ext>
            </a:extLst>
          </p:cNvPr>
          <p:cNvSpPr txBox="1"/>
          <p:nvPr/>
        </p:nvSpPr>
        <p:spPr>
          <a:xfrm>
            <a:off x="390702" y="2402076"/>
            <a:ext cx="160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Иные работники </a:t>
            </a:r>
          </a:p>
          <a:p>
            <a:r>
              <a:rPr lang="ru-RU" dirty="0"/>
              <a:t>31%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B3E942D-0AA4-4AC5-8B2F-B72AA50CF92D}"/>
              </a:ext>
            </a:extLst>
          </p:cNvPr>
          <p:cNvSpPr txBox="1"/>
          <p:nvPr/>
        </p:nvSpPr>
        <p:spPr>
          <a:xfrm>
            <a:off x="2747857" y="1843228"/>
            <a:ext cx="5822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АУП</a:t>
            </a:r>
          </a:p>
          <a:p>
            <a:r>
              <a:rPr lang="ru-RU" dirty="0"/>
              <a:t>7%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12D0F12-4753-4BD8-9A72-BBEFF773BEFF}"/>
              </a:ext>
            </a:extLst>
          </p:cNvPr>
          <p:cNvSpPr txBox="1"/>
          <p:nvPr/>
        </p:nvSpPr>
        <p:spPr>
          <a:xfrm>
            <a:off x="608572" y="4522707"/>
            <a:ext cx="5822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УВП</a:t>
            </a:r>
          </a:p>
          <a:p>
            <a:r>
              <a:rPr lang="ru-RU" dirty="0"/>
              <a:t>5%</a:t>
            </a:r>
          </a:p>
        </p:txBody>
      </p:sp>
    </p:spTree>
    <p:extLst>
      <p:ext uri="{BB962C8B-B14F-4D97-AF65-F5344CB8AC3E}">
        <p14:creationId xmlns:p14="http://schemas.microsoft.com/office/powerpoint/2010/main" val="7257692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Диаграмма 12">
            <a:extLst>
              <a:ext uri="{FF2B5EF4-FFF2-40B4-BE49-F238E27FC236}">
                <a16:creationId xmlns:a16="http://schemas.microsoft.com/office/drawing/2014/main" id="{39005074-1783-4A19-93C6-D94D3EB36EC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73989079"/>
              </p:ext>
            </p:extLst>
          </p:nvPr>
        </p:nvGraphicFramePr>
        <p:xfrm>
          <a:off x="5020416" y="2981364"/>
          <a:ext cx="6801469" cy="37467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8" name="Заголовок 2">
            <a:extLst>
              <a:ext uri="{FF2B5EF4-FFF2-40B4-BE49-F238E27FC236}">
                <a16:creationId xmlns:a16="http://schemas.microsoft.com/office/drawing/2014/main" id="{4C9920F3-E884-43E6-B8D1-DEEB43EB06D2}"/>
              </a:ext>
            </a:extLst>
          </p:cNvPr>
          <p:cNvSpPr txBox="1">
            <a:spLocks/>
          </p:cNvSpPr>
          <p:nvPr/>
        </p:nvSpPr>
        <p:spPr>
          <a:xfrm>
            <a:off x="3230562" y="-1"/>
            <a:ext cx="8961439" cy="1267884"/>
          </a:xfrm>
          <a:prstGeom prst="rect">
            <a:avLst/>
          </a:prstGeom>
          <a:solidFill>
            <a:srgbClr val="002060">
              <a:alpha val="80000"/>
            </a:srgbClr>
          </a:solidFill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61942" indent="-4233">
              <a:lnSpc>
                <a:spcPct val="88000"/>
              </a:lnSpc>
            </a:pPr>
            <a:r>
              <a:rPr lang="ru-RU" sz="3200" dirty="0">
                <a:solidFill>
                  <a:schemeClr val="bg1"/>
                </a:solidFill>
                <a:latin typeface="+mn-lt"/>
              </a:rPr>
              <a:t>Структура квалификационных категорий учителей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6709D78-B80B-49FF-BABD-5F1BDC28B877}"/>
              </a:ext>
            </a:extLst>
          </p:cNvPr>
          <p:cNvSpPr txBox="1"/>
          <p:nvPr/>
        </p:nvSpPr>
        <p:spPr>
          <a:xfrm>
            <a:off x="1" y="-1"/>
            <a:ext cx="3243417" cy="1267885"/>
          </a:xfrm>
          <a:prstGeom prst="rect">
            <a:avLst/>
          </a:prstGeom>
          <a:solidFill>
            <a:srgbClr val="00B0F0">
              <a:alpha val="4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>
            <a:defPPr>
              <a:defRPr lang="en-US"/>
            </a:defPPr>
            <a:lvl1pPr algn="ctr">
              <a:spcAft>
                <a:spcPts val="600"/>
              </a:spcAft>
              <a:defRPr sz="1300" b="1">
                <a:solidFill>
                  <a:schemeClr val="tx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sz="3733" dirty="0"/>
              <a:t>Кадры</a:t>
            </a:r>
          </a:p>
        </p:txBody>
      </p:sp>
      <p:graphicFrame>
        <p:nvGraphicFramePr>
          <p:cNvPr id="11" name="Диаграмма 10">
            <a:extLst>
              <a:ext uri="{FF2B5EF4-FFF2-40B4-BE49-F238E27FC236}">
                <a16:creationId xmlns:a16="http://schemas.microsoft.com/office/drawing/2014/main" id="{F093DD7E-DCE2-4E9C-B208-AC6781826B9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70687176"/>
              </p:ext>
            </p:extLst>
          </p:nvPr>
        </p:nvGraphicFramePr>
        <p:xfrm>
          <a:off x="549412" y="3057683"/>
          <a:ext cx="5413131" cy="37181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D81D8E77-585F-4B70-9031-0ECB938BE857}"/>
              </a:ext>
            </a:extLst>
          </p:cNvPr>
          <p:cNvSpPr txBox="1"/>
          <p:nvPr/>
        </p:nvSpPr>
        <p:spPr>
          <a:xfrm>
            <a:off x="8068408" y="1753059"/>
            <a:ext cx="4123592" cy="1767529"/>
          </a:xfrm>
          <a:prstGeom prst="rect">
            <a:avLst/>
          </a:prstGeom>
          <a:noFill/>
        </p:spPr>
        <p:txBody>
          <a:bodyPr wrap="square" lIns="96000" tIns="96000" rIns="96000" bIns="96000" rtlCol="0">
            <a:noAutofit/>
          </a:bodyPr>
          <a:lstStyle/>
          <a:p>
            <a:endParaRPr lang="ru-RU" sz="1600" dirty="0"/>
          </a:p>
        </p:txBody>
      </p:sp>
      <p:sp>
        <p:nvSpPr>
          <p:cNvPr id="10" name="Облачко с текстом: прямоугольное 9">
            <a:extLst>
              <a:ext uri="{FF2B5EF4-FFF2-40B4-BE49-F238E27FC236}">
                <a16:creationId xmlns:a16="http://schemas.microsoft.com/office/drawing/2014/main" id="{84D375AD-CB4D-4906-B9F9-B9CCF8D24579}"/>
              </a:ext>
            </a:extLst>
          </p:cNvPr>
          <p:cNvSpPr/>
          <p:nvPr/>
        </p:nvSpPr>
        <p:spPr>
          <a:xfrm>
            <a:off x="6054771" y="1671821"/>
            <a:ext cx="5952389" cy="905752"/>
          </a:xfrm>
          <a:prstGeom prst="wedgeRectCallout">
            <a:avLst>
              <a:gd name="adj1" fmla="val 28718"/>
              <a:gd name="adj2" fmla="val 67075"/>
            </a:avLst>
          </a:prstGeom>
          <a:solidFill>
            <a:schemeClr val="bg1"/>
          </a:solidFill>
          <a:ln w="19050">
            <a:solidFill>
              <a:schemeClr val="accent1">
                <a:lumMod val="40000"/>
                <a:lumOff val="60000"/>
              </a:schemeClr>
            </a:solidFill>
            <a:prstDash val="sysDash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6000" tIns="96000" rIns="96000" bIns="96000" rtlCol="0" anchor="ctr"/>
          <a:lstStyle/>
          <a:p>
            <a:r>
              <a:rPr lang="ru-RU" sz="2000" dirty="0">
                <a:solidFill>
                  <a:schemeClr val="tx1"/>
                </a:solidFill>
              </a:rPr>
              <a:t>Нет дифференциации, </a:t>
            </a:r>
          </a:p>
          <a:p>
            <a:r>
              <a:rPr lang="ru-RU" sz="2000" dirty="0">
                <a:solidFill>
                  <a:schemeClr val="tx1"/>
                </a:solidFill>
              </a:rPr>
              <a:t>группы примерно похожи по численности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1BC9854-E72C-413C-A3E7-C1FE24DB3D68}"/>
              </a:ext>
            </a:extLst>
          </p:cNvPr>
          <p:cNvSpPr txBox="1"/>
          <p:nvPr/>
        </p:nvSpPr>
        <p:spPr>
          <a:xfrm>
            <a:off x="9745571" y="4286223"/>
            <a:ext cx="1635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Учителя без категории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16529BE-00AA-46B6-BDDB-256304605287}"/>
              </a:ext>
            </a:extLst>
          </p:cNvPr>
          <p:cNvSpPr txBox="1"/>
          <p:nvPr/>
        </p:nvSpPr>
        <p:spPr>
          <a:xfrm>
            <a:off x="5737961" y="5830246"/>
            <a:ext cx="23304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Учителя первой категории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9B2D603-161B-49BB-9037-2A7B8216E3F8}"/>
              </a:ext>
            </a:extLst>
          </p:cNvPr>
          <p:cNvSpPr txBox="1"/>
          <p:nvPr/>
        </p:nvSpPr>
        <p:spPr>
          <a:xfrm>
            <a:off x="5850252" y="3800317"/>
            <a:ext cx="23304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Учителя высшей категории</a:t>
            </a:r>
          </a:p>
        </p:txBody>
      </p:sp>
      <p:sp>
        <p:nvSpPr>
          <p:cNvPr id="20" name="Облачко с текстом: прямоугольное 19">
            <a:extLst>
              <a:ext uri="{FF2B5EF4-FFF2-40B4-BE49-F238E27FC236}">
                <a16:creationId xmlns:a16="http://schemas.microsoft.com/office/drawing/2014/main" id="{181CFCBD-A07C-4409-B043-9F5D33E9F33C}"/>
              </a:ext>
            </a:extLst>
          </p:cNvPr>
          <p:cNvSpPr/>
          <p:nvPr/>
        </p:nvSpPr>
        <p:spPr>
          <a:xfrm>
            <a:off x="276569" y="1671748"/>
            <a:ext cx="5413132" cy="905752"/>
          </a:xfrm>
          <a:prstGeom prst="wedgeRectCallout">
            <a:avLst>
              <a:gd name="adj1" fmla="val 6900"/>
              <a:gd name="adj2" fmla="val 102425"/>
            </a:avLst>
          </a:prstGeom>
          <a:solidFill>
            <a:schemeClr val="bg1"/>
          </a:solidFill>
          <a:ln w="25400">
            <a:solidFill>
              <a:schemeClr val="accent1">
                <a:lumMod val="60000"/>
                <a:lumOff val="40000"/>
              </a:schemeClr>
            </a:solidFill>
            <a:prstDash val="sysDash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6000" tIns="96000" rIns="96000" bIns="96000" rtlCol="0" anchor="ctr"/>
          <a:lstStyle/>
          <a:p>
            <a:pPr marL="124881"/>
            <a:r>
              <a:rPr lang="ru-RU" altLang="ru-RU" sz="2000" b="1" dirty="0">
                <a:solidFill>
                  <a:schemeClr val="tx1"/>
                </a:solidFill>
              </a:rPr>
              <a:t>Соотношение </a:t>
            </a:r>
            <a:r>
              <a:rPr lang="ru-RU" altLang="ru-RU" sz="2000" dirty="0">
                <a:solidFill>
                  <a:schemeClr val="tx1"/>
                </a:solidFill>
              </a:rPr>
              <a:t>для дифференциации компетенций</a:t>
            </a:r>
          </a:p>
        </p:txBody>
      </p:sp>
    </p:spTree>
    <p:extLst>
      <p:ext uri="{BB962C8B-B14F-4D97-AF65-F5344CB8AC3E}">
        <p14:creationId xmlns:p14="http://schemas.microsoft.com/office/powerpoint/2010/main" val="40040938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A7797B7-3F1B-4F9A-B5CE-305EE982C53E}"/>
              </a:ext>
            </a:extLst>
          </p:cNvPr>
          <p:cNvSpPr txBox="1"/>
          <p:nvPr/>
        </p:nvSpPr>
        <p:spPr>
          <a:xfrm>
            <a:off x="0" y="-1"/>
            <a:ext cx="3243417" cy="1267885"/>
          </a:xfrm>
          <a:prstGeom prst="rect">
            <a:avLst/>
          </a:prstGeom>
          <a:solidFill>
            <a:srgbClr val="FFFF99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>
            <a:defPPr>
              <a:defRPr lang="en-US"/>
            </a:defPPr>
            <a:lvl1pPr algn="ctr">
              <a:spcAft>
                <a:spcPts val="600"/>
              </a:spcAft>
              <a:defRPr sz="1300" b="1">
                <a:solidFill>
                  <a:schemeClr val="tx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sz="3700" dirty="0"/>
              <a:t>Качество</a:t>
            </a:r>
          </a:p>
        </p:txBody>
      </p:sp>
      <p:sp>
        <p:nvSpPr>
          <p:cNvPr id="5" name="Заголовок 2">
            <a:extLst>
              <a:ext uri="{FF2B5EF4-FFF2-40B4-BE49-F238E27FC236}">
                <a16:creationId xmlns:a16="http://schemas.microsoft.com/office/drawing/2014/main" id="{86BE8D0B-4D2C-4944-9186-EED94EB44B7D}"/>
              </a:ext>
            </a:extLst>
          </p:cNvPr>
          <p:cNvSpPr txBox="1">
            <a:spLocks/>
          </p:cNvSpPr>
          <p:nvPr/>
        </p:nvSpPr>
        <p:spPr>
          <a:xfrm>
            <a:off x="3243417" y="0"/>
            <a:ext cx="8948583" cy="1267884"/>
          </a:xfrm>
          <a:prstGeom prst="rect">
            <a:avLst/>
          </a:prstGeom>
          <a:solidFill>
            <a:srgbClr val="002060">
              <a:alpha val="80000"/>
            </a:srgbClr>
          </a:solidFill>
        </p:spPr>
        <p:txBody>
          <a:bodyPr vert="horz" wrap="square" lIns="54000" tIns="54000" rIns="54000" bIns="54000" numCol="1" rtlCol="0" anchor="ctr" anchorCtr="0" compatLnSpc="1">
            <a:prstTxWarp prst="textNoShape">
              <a:avLst/>
            </a:prstTxWarp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71463" indent="-3175">
              <a:lnSpc>
                <a:spcPct val="88000"/>
              </a:lnSpc>
            </a:pPr>
            <a:r>
              <a:rPr lang="ru-RU" sz="3200" dirty="0">
                <a:solidFill>
                  <a:schemeClr val="bg1"/>
                </a:solidFill>
                <a:latin typeface="+mn-lt"/>
              </a:rPr>
              <a:t>Результаты ГИА</a:t>
            </a:r>
          </a:p>
        </p:txBody>
      </p:sp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id="{1167EBD2-A6FF-461A-BBFC-A6843EA952C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62285783"/>
              </p:ext>
            </p:extLst>
          </p:nvPr>
        </p:nvGraphicFramePr>
        <p:xfrm>
          <a:off x="0" y="1267884"/>
          <a:ext cx="11821885" cy="55028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E99BC048-B657-4D21-A656-00DB487EDCC5}"/>
              </a:ext>
            </a:extLst>
          </p:cNvPr>
          <p:cNvSpPr/>
          <p:nvPr/>
        </p:nvSpPr>
        <p:spPr>
          <a:xfrm>
            <a:off x="6407610" y="1443158"/>
            <a:ext cx="5621104" cy="270843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sz="2000" dirty="0"/>
              <a:t>Позитивная динамика средних баллов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sz="2000" dirty="0"/>
              <a:t>Высокие средние баллы ЕГЭ по русскому языку и базовой математике в сравнении с регионами РФ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sz="2000" dirty="0"/>
              <a:t>Входит в 10 регионов с высокой долей учащихся в классах с углубленным изучением отдельных предметов, лицейских и гимназических классах</a:t>
            </a:r>
          </a:p>
        </p:txBody>
      </p:sp>
    </p:spTree>
    <p:extLst>
      <p:ext uri="{BB962C8B-B14F-4D97-AF65-F5344CB8AC3E}">
        <p14:creationId xmlns:p14="http://schemas.microsoft.com/office/powerpoint/2010/main" val="31429052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50545" y="-333023"/>
            <a:ext cx="7135415" cy="1808163"/>
          </a:xfrm>
          <a:prstGeom prst="rect">
            <a:avLst/>
          </a:prstGeom>
        </p:spPr>
        <p:txBody>
          <a:bodyPr wrap="none" lIns="108000" tIns="108000" rIns="108000" bIns="108000" anchor="ctr">
            <a:noAutofit/>
          </a:bodyPr>
          <a:lstStyle/>
          <a:p>
            <a:r>
              <a:rPr lang="ru-RU" sz="6600" dirty="0">
                <a:latin typeface="+mj-lt"/>
              </a:rPr>
              <a:t>Мониторинг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-29558" y="5076733"/>
            <a:ext cx="3436031" cy="1350395"/>
          </a:xfrm>
          <a:prstGeom prst="rect">
            <a:avLst/>
          </a:prstGeom>
        </p:spPr>
        <p:txBody>
          <a:bodyPr wrap="square" lIns="108000" tIns="108000" rIns="108000" bIns="108000">
            <a:noAutofit/>
          </a:bodyPr>
          <a:lstStyle/>
          <a:p>
            <a:pPr algn="ctr"/>
            <a:r>
              <a:rPr lang="ru-RU" sz="2000" b="1" dirty="0"/>
              <a:t>Анализ </a:t>
            </a:r>
          </a:p>
          <a:p>
            <a:pPr algn="ctr"/>
            <a:r>
              <a:rPr lang="ru-RU" sz="2000" dirty="0"/>
              <a:t>актуального состояния системы образования в регионе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2612183" y="5304335"/>
            <a:ext cx="3660471" cy="1350395"/>
          </a:xfrm>
          <a:prstGeom prst="rect">
            <a:avLst/>
          </a:prstGeom>
        </p:spPr>
        <p:txBody>
          <a:bodyPr wrap="square" lIns="108000" tIns="108000" rIns="108000" bIns="108000">
            <a:noAutofit/>
          </a:bodyPr>
          <a:lstStyle/>
          <a:p>
            <a:pPr algn="ctr"/>
            <a:r>
              <a:rPr lang="ru-RU" sz="2000" b="1" dirty="0"/>
              <a:t>Определение </a:t>
            </a:r>
          </a:p>
          <a:p>
            <a:pPr algn="ctr"/>
            <a:r>
              <a:rPr lang="ru-RU" sz="2000" b="1" dirty="0"/>
              <a:t>приоритетов</a:t>
            </a:r>
            <a:endParaRPr lang="ru-RU" sz="2000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5437091" y="5287103"/>
            <a:ext cx="3660471" cy="1350395"/>
          </a:xfrm>
          <a:prstGeom prst="rect">
            <a:avLst/>
          </a:prstGeom>
        </p:spPr>
        <p:txBody>
          <a:bodyPr wrap="square" lIns="108000" tIns="108000" rIns="108000" bIns="108000">
            <a:noAutofit/>
          </a:bodyPr>
          <a:lstStyle/>
          <a:p>
            <a:pPr algn="ctr"/>
            <a:r>
              <a:rPr lang="ru-RU" sz="2000" b="1" dirty="0"/>
              <a:t>Система мер</a:t>
            </a:r>
          </a:p>
          <a:p>
            <a:pPr algn="ctr"/>
            <a:r>
              <a:rPr lang="ru-RU" sz="2000" dirty="0"/>
              <a:t>и управленческих </a:t>
            </a:r>
          </a:p>
          <a:p>
            <a:pPr algn="ctr"/>
            <a:r>
              <a:rPr lang="ru-RU" sz="2000" dirty="0"/>
              <a:t>решений</a:t>
            </a:r>
          </a:p>
        </p:txBody>
      </p:sp>
      <p:grpSp>
        <p:nvGrpSpPr>
          <p:cNvPr id="11" name="Группа 10"/>
          <p:cNvGrpSpPr/>
          <p:nvPr/>
        </p:nvGrpSpPr>
        <p:grpSpPr>
          <a:xfrm>
            <a:off x="550545" y="2506478"/>
            <a:ext cx="2342655" cy="2342655"/>
            <a:chOff x="1097232" y="2873015"/>
            <a:chExt cx="2342654" cy="2342654"/>
          </a:xfrm>
        </p:grpSpPr>
        <p:sp>
          <p:nvSpPr>
            <p:cNvPr id="14" name="Блок-схема: узел 13"/>
            <p:cNvSpPr/>
            <p:nvPr/>
          </p:nvSpPr>
          <p:spPr>
            <a:xfrm>
              <a:off x="1097232" y="2873015"/>
              <a:ext cx="2342654" cy="2342654"/>
            </a:xfrm>
            <a:prstGeom prst="flowChartConnector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0693" y="3535999"/>
              <a:ext cx="788901" cy="788901"/>
            </a:xfrm>
            <a:prstGeom prst="rect">
              <a:avLst/>
            </a:prstGeom>
          </p:spPr>
        </p:pic>
      </p:grpSp>
      <p:grpSp>
        <p:nvGrpSpPr>
          <p:cNvPr id="13" name="Группа 12"/>
          <p:cNvGrpSpPr/>
          <p:nvPr/>
        </p:nvGrpSpPr>
        <p:grpSpPr>
          <a:xfrm>
            <a:off x="8983209" y="2687045"/>
            <a:ext cx="2342655" cy="2342655"/>
            <a:chOff x="8053204" y="2873015"/>
            <a:chExt cx="2342654" cy="2342654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24" name="Блок-схема: узел 23"/>
            <p:cNvSpPr/>
            <p:nvPr/>
          </p:nvSpPr>
          <p:spPr>
            <a:xfrm>
              <a:off x="8053204" y="2873015"/>
              <a:ext cx="2342654" cy="2342654"/>
            </a:xfrm>
            <a:prstGeom prst="flowChartConnector">
              <a:avLst/>
            </a:prstGeom>
            <a:grpFill/>
            <a:ln w="28575"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31972" y="3465815"/>
              <a:ext cx="785117" cy="785117"/>
            </a:xfrm>
            <a:prstGeom prst="rect">
              <a:avLst/>
            </a:prstGeom>
            <a:grpFill/>
          </p:spPr>
        </p:pic>
      </p:grpSp>
      <p:sp>
        <p:nvSpPr>
          <p:cNvPr id="23" name="Блок-схема: узел 22"/>
          <p:cNvSpPr/>
          <p:nvPr/>
        </p:nvSpPr>
        <p:spPr>
          <a:xfrm>
            <a:off x="3363962" y="2620278"/>
            <a:ext cx="2342655" cy="2342655"/>
          </a:xfrm>
          <a:prstGeom prst="flowChartConnector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9" name="Группа 18"/>
          <p:cNvGrpSpPr/>
          <p:nvPr/>
        </p:nvGrpSpPr>
        <p:grpSpPr>
          <a:xfrm>
            <a:off x="2736131" y="1187463"/>
            <a:ext cx="8089035" cy="708311"/>
            <a:chOff x="2736131" y="1643003"/>
            <a:chExt cx="8089034" cy="708311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2736131" y="1643003"/>
              <a:ext cx="8089034" cy="6832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144000" tIns="144000" rIns="360000" bIns="144000" rtlCol="0" anchor="ctr">
              <a:noAutofit/>
            </a:bodyPr>
            <a:lstStyle/>
            <a:p>
              <a:pPr algn="r"/>
              <a:r>
                <a:rPr lang="ru-RU" sz="4800" spc="200" dirty="0">
                  <a:solidFill>
                    <a:srgbClr val="0070C0"/>
                  </a:solidFill>
                </a:rPr>
                <a:t>структура</a:t>
              </a:r>
            </a:p>
          </p:txBody>
        </p:sp>
        <p:cxnSp>
          <p:nvCxnSpPr>
            <p:cNvPr id="21" name="Прямая соединительная линия 20"/>
            <p:cNvCxnSpPr/>
            <p:nvPr/>
          </p:nvCxnSpPr>
          <p:spPr>
            <a:xfrm>
              <a:off x="3058886" y="2351314"/>
              <a:ext cx="7537677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Блок-схема: узел 21">
            <a:extLst>
              <a:ext uri="{FF2B5EF4-FFF2-40B4-BE49-F238E27FC236}">
                <a16:creationId xmlns:a16="http://schemas.microsoft.com/office/drawing/2014/main" id="{E1E41C23-36DE-4D4C-B0CE-519ACCD37B07}"/>
              </a:ext>
            </a:extLst>
          </p:cNvPr>
          <p:cNvSpPr/>
          <p:nvPr/>
        </p:nvSpPr>
        <p:spPr>
          <a:xfrm>
            <a:off x="6096001" y="2704277"/>
            <a:ext cx="2342655" cy="2342655"/>
          </a:xfrm>
          <a:prstGeom prst="flowChartConnector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4F9CE249-2DD0-4A68-A9F2-8046422E64F7}"/>
              </a:ext>
            </a:extLst>
          </p:cNvPr>
          <p:cNvSpPr/>
          <p:nvPr/>
        </p:nvSpPr>
        <p:spPr>
          <a:xfrm>
            <a:off x="8534082" y="5214996"/>
            <a:ext cx="3660471" cy="1350395"/>
          </a:xfrm>
          <a:prstGeom prst="rect">
            <a:avLst/>
          </a:prstGeom>
        </p:spPr>
        <p:txBody>
          <a:bodyPr wrap="square" lIns="108000" tIns="108000" rIns="108000" bIns="108000">
            <a:noAutofit/>
          </a:bodyPr>
          <a:lstStyle/>
          <a:p>
            <a:pPr algn="ctr"/>
            <a:r>
              <a:rPr lang="ru-RU" sz="2000" b="1" dirty="0"/>
              <a:t>Отслеживание прогресса </a:t>
            </a:r>
          </a:p>
          <a:p>
            <a:pPr algn="ctr"/>
            <a:r>
              <a:rPr lang="ru-RU" sz="2000" dirty="0"/>
              <a:t>в ключевых </a:t>
            </a:r>
          </a:p>
          <a:p>
            <a:pPr algn="ctr"/>
            <a:r>
              <a:rPr lang="ru-RU" sz="2000" dirty="0"/>
              <a:t>направлениях</a:t>
            </a:r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8963E388-1B03-4D6B-897E-B1D833F12D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8252" y="3279844"/>
            <a:ext cx="860721" cy="86072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A0652F70-F34D-4B25-8D08-3D102A58C79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7585" y="3391224"/>
            <a:ext cx="779480" cy="779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3203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50">
            <a:extLst>
              <a:ext uri="{FF2B5EF4-FFF2-40B4-BE49-F238E27FC236}">
                <a16:creationId xmlns:a16="http://schemas.microsoft.com/office/drawing/2014/main" id="{B36C97A8-B4EC-48AB-B4CF-C76E6C0B2998}"/>
              </a:ext>
            </a:extLst>
          </p:cNvPr>
          <p:cNvSpPr/>
          <p:nvPr/>
        </p:nvSpPr>
        <p:spPr>
          <a:xfrm>
            <a:off x="1743643" y="6201132"/>
            <a:ext cx="4779063" cy="560441"/>
          </a:xfrm>
          <a:prstGeom prst="roundRect">
            <a:avLst>
              <a:gd name="adj" fmla="val 10966"/>
            </a:avLst>
          </a:prstGeom>
          <a:solidFill>
            <a:schemeClr val="lt1">
              <a:alpha val="24705"/>
            </a:schemeClr>
          </a:solidFill>
          <a:ln w="19050" cap="flat" cmpd="sng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6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Shape 350">
            <a:extLst>
              <a:ext uri="{FF2B5EF4-FFF2-40B4-BE49-F238E27FC236}">
                <a16:creationId xmlns:a16="http://schemas.microsoft.com/office/drawing/2014/main" id="{7241E55D-68F1-4D19-9375-C82E75857CA7}"/>
              </a:ext>
            </a:extLst>
          </p:cNvPr>
          <p:cNvSpPr/>
          <p:nvPr/>
        </p:nvSpPr>
        <p:spPr>
          <a:xfrm>
            <a:off x="1770377" y="4770028"/>
            <a:ext cx="4752327" cy="1277155"/>
          </a:xfrm>
          <a:prstGeom prst="roundRect">
            <a:avLst>
              <a:gd name="adj" fmla="val 10966"/>
            </a:avLst>
          </a:prstGeom>
          <a:solidFill>
            <a:schemeClr val="lt1">
              <a:alpha val="24705"/>
            </a:schemeClr>
          </a:solidFill>
          <a:ln w="19050" cap="flat" cmpd="sng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6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id="{B549CA00-943C-4709-9FA0-F11F769E5CE6}"/>
              </a:ext>
            </a:extLst>
          </p:cNvPr>
          <p:cNvSpPr/>
          <p:nvPr/>
        </p:nvSpPr>
        <p:spPr>
          <a:xfrm>
            <a:off x="10535868" y="2948280"/>
            <a:ext cx="1666235" cy="1502425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4" name="Shape 350">
            <a:extLst>
              <a:ext uri="{FF2B5EF4-FFF2-40B4-BE49-F238E27FC236}">
                <a16:creationId xmlns:a16="http://schemas.microsoft.com/office/drawing/2014/main" id="{31F1CA50-8CEC-46E6-B5FF-FE86D71911B6}"/>
              </a:ext>
            </a:extLst>
          </p:cNvPr>
          <p:cNvSpPr/>
          <p:nvPr/>
        </p:nvSpPr>
        <p:spPr>
          <a:xfrm>
            <a:off x="1792527" y="922370"/>
            <a:ext cx="4730179" cy="1050681"/>
          </a:xfrm>
          <a:prstGeom prst="roundRect">
            <a:avLst>
              <a:gd name="adj" fmla="val 10966"/>
            </a:avLst>
          </a:prstGeom>
          <a:solidFill>
            <a:schemeClr val="lt1">
              <a:alpha val="24705"/>
            </a:schemeClr>
          </a:solidFill>
          <a:ln w="19050" cap="flat" cmpd="sng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5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E33646B-26B9-4D55-8770-1EAC736808DA}"/>
              </a:ext>
            </a:extLst>
          </p:cNvPr>
          <p:cNvSpPr txBox="1"/>
          <p:nvPr/>
        </p:nvSpPr>
        <p:spPr>
          <a:xfrm>
            <a:off x="1904825" y="905368"/>
            <a:ext cx="50141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189" indent="-457189">
              <a:buFont typeface="+mj-lt"/>
              <a:buAutoNum type="arabicPeriod"/>
            </a:pPr>
            <a:r>
              <a:rPr lang="ru-RU" sz="1600" dirty="0"/>
              <a:t>Нагрузка образовательной сети</a:t>
            </a:r>
          </a:p>
          <a:p>
            <a:pPr marL="457189" indent="-457189">
              <a:buFont typeface="+mj-lt"/>
              <a:buAutoNum type="arabicPeriod"/>
            </a:pPr>
            <a:r>
              <a:rPr lang="ru-RU" sz="1600" dirty="0"/>
              <a:t>Ликвидация второй смены + демография</a:t>
            </a:r>
          </a:p>
          <a:p>
            <a:pPr marL="457189" indent="-457189">
              <a:buFont typeface="+mj-lt"/>
              <a:buAutoNum type="arabicPeriod"/>
            </a:pPr>
            <a:r>
              <a:rPr lang="ru-RU" sz="1600" dirty="0"/>
              <a:t>Инклюзивное образование</a:t>
            </a:r>
          </a:p>
          <a:p>
            <a:pPr marL="457189" indent="-457189">
              <a:buFont typeface="+mj-lt"/>
              <a:buAutoNum type="arabicPeriod"/>
            </a:pPr>
            <a:r>
              <a:rPr lang="ru-RU" sz="1600" dirty="0"/>
              <a:t>Современные формы обучения</a:t>
            </a:r>
          </a:p>
        </p:txBody>
      </p:sp>
      <p:sp>
        <p:nvSpPr>
          <p:cNvPr id="6" name="Shape 350">
            <a:extLst>
              <a:ext uri="{FF2B5EF4-FFF2-40B4-BE49-F238E27FC236}">
                <a16:creationId xmlns:a16="http://schemas.microsoft.com/office/drawing/2014/main" id="{7AD456FC-9256-43B8-88DC-B50B882D91CD}"/>
              </a:ext>
            </a:extLst>
          </p:cNvPr>
          <p:cNvSpPr/>
          <p:nvPr/>
        </p:nvSpPr>
        <p:spPr>
          <a:xfrm>
            <a:off x="1786979" y="2076993"/>
            <a:ext cx="4735727" cy="848507"/>
          </a:xfrm>
          <a:prstGeom prst="roundRect">
            <a:avLst>
              <a:gd name="adj" fmla="val 10966"/>
            </a:avLst>
          </a:prstGeom>
          <a:solidFill>
            <a:schemeClr val="lt1">
              <a:alpha val="24705"/>
            </a:schemeClr>
          </a:solidFill>
          <a:ln w="19050" cap="flat" cmpd="sng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6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6C438D2-C86B-458B-A18D-B35081625414}"/>
              </a:ext>
            </a:extLst>
          </p:cNvPr>
          <p:cNvSpPr txBox="1"/>
          <p:nvPr/>
        </p:nvSpPr>
        <p:spPr>
          <a:xfrm>
            <a:off x="1909027" y="2086505"/>
            <a:ext cx="105060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5.      Объем доходов ОУ в расчете на 1 учащегося</a:t>
            </a:r>
          </a:p>
          <a:p>
            <a:pPr marL="457189" indent="-457189">
              <a:buAutoNum type="arabicPeriod" startAt="6"/>
            </a:pPr>
            <a:r>
              <a:rPr lang="ru-RU" sz="1600" dirty="0"/>
              <a:t>Доля внебюджетного финансирования</a:t>
            </a:r>
          </a:p>
          <a:p>
            <a:pPr marL="457189" indent="-457189">
              <a:buAutoNum type="arabicPeriod" startAt="6"/>
            </a:pPr>
            <a:r>
              <a:rPr lang="ru-RU" sz="1600" dirty="0"/>
              <a:t>Расходы на материальное обеспечение</a:t>
            </a:r>
          </a:p>
        </p:txBody>
      </p:sp>
      <p:sp>
        <p:nvSpPr>
          <p:cNvPr id="8" name="Shape 350">
            <a:extLst>
              <a:ext uri="{FF2B5EF4-FFF2-40B4-BE49-F238E27FC236}">
                <a16:creationId xmlns:a16="http://schemas.microsoft.com/office/drawing/2014/main" id="{A555EEF3-F007-4028-9FE0-12C1CD732BE7}"/>
              </a:ext>
            </a:extLst>
          </p:cNvPr>
          <p:cNvSpPr/>
          <p:nvPr/>
        </p:nvSpPr>
        <p:spPr>
          <a:xfrm>
            <a:off x="1770377" y="3071064"/>
            <a:ext cx="4752329" cy="1580088"/>
          </a:xfrm>
          <a:prstGeom prst="roundRect">
            <a:avLst>
              <a:gd name="adj" fmla="val 10966"/>
            </a:avLst>
          </a:prstGeom>
          <a:solidFill>
            <a:schemeClr val="lt1">
              <a:alpha val="24705"/>
            </a:schemeClr>
          </a:solidFill>
          <a:ln w="19050" cap="flat" cmpd="sng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6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87E78E0-321E-4C85-AFA5-6DA59068BD66}"/>
              </a:ext>
            </a:extLst>
          </p:cNvPr>
          <p:cNvSpPr txBox="1"/>
          <p:nvPr/>
        </p:nvSpPr>
        <p:spPr>
          <a:xfrm>
            <a:off x="1878547" y="4739886"/>
            <a:ext cx="47523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189" indent="-457189">
              <a:buFont typeface="+mj-lt"/>
              <a:buAutoNum type="arabicPeriod" startAt="14"/>
            </a:pPr>
            <a:r>
              <a:rPr lang="ru-RU" sz="1600" dirty="0"/>
              <a:t>Соотношение учитель</a:t>
            </a:r>
            <a:r>
              <a:rPr lang="en-GB" sz="1600" dirty="0"/>
              <a:t>/</a:t>
            </a:r>
            <a:r>
              <a:rPr lang="ru-RU" sz="1600" dirty="0"/>
              <a:t>ученик</a:t>
            </a:r>
          </a:p>
          <a:p>
            <a:pPr marL="457189" indent="-457189">
              <a:buFont typeface="+mj-lt"/>
              <a:buAutoNum type="arabicPeriod" startAt="14"/>
            </a:pPr>
            <a:r>
              <a:rPr lang="ru-RU" sz="1600" dirty="0"/>
              <a:t>Повышение квалификации педагогов и АУП </a:t>
            </a:r>
          </a:p>
          <a:p>
            <a:pPr marL="457189" indent="-457189">
              <a:buFont typeface="+mj-lt"/>
              <a:buAutoNum type="arabicPeriod" startAt="14"/>
            </a:pPr>
            <a:r>
              <a:rPr lang="ru-RU" sz="1600" dirty="0"/>
              <a:t>Доля педагогов первой и высшей категории</a:t>
            </a:r>
          </a:p>
          <a:p>
            <a:pPr marL="457189" indent="-457189">
              <a:buFont typeface="+mj-lt"/>
              <a:buAutoNum type="arabicPeriod" startAt="14"/>
            </a:pPr>
            <a:r>
              <a:rPr lang="ru-RU" sz="1600" dirty="0"/>
              <a:t>Доля молодых учителей</a:t>
            </a:r>
          </a:p>
          <a:p>
            <a:pPr marL="457189" indent="-457189">
              <a:buFont typeface="+mj-lt"/>
              <a:buAutoNum type="arabicPeriod" startAt="14"/>
            </a:pPr>
            <a:r>
              <a:rPr lang="ru-RU" sz="1600" dirty="0"/>
              <a:t>Доплаты за квалификационную категорию</a:t>
            </a:r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2102A3B2-41E9-419E-865F-EDC0203F6BEE}"/>
              </a:ext>
            </a:extLst>
          </p:cNvPr>
          <p:cNvCxnSpPr>
            <a:cxnSpLocks/>
          </p:cNvCxnSpPr>
          <p:nvPr/>
        </p:nvCxnSpPr>
        <p:spPr>
          <a:xfrm>
            <a:off x="10484471" y="702089"/>
            <a:ext cx="0" cy="599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CC608343-8920-40F0-A877-D96543050F1B}"/>
              </a:ext>
            </a:extLst>
          </p:cNvPr>
          <p:cNvCxnSpPr>
            <a:cxnSpLocks/>
          </p:cNvCxnSpPr>
          <p:nvPr/>
        </p:nvCxnSpPr>
        <p:spPr>
          <a:xfrm>
            <a:off x="8310231" y="637531"/>
            <a:ext cx="0" cy="599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F1F9D59B-0EE4-4172-8B48-849AFB4CEB2C}"/>
              </a:ext>
            </a:extLst>
          </p:cNvPr>
          <p:cNvSpPr txBox="1"/>
          <p:nvPr/>
        </p:nvSpPr>
        <p:spPr>
          <a:xfrm>
            <a:off x="10721594" y="3176070"/>
            <a:ext cx="16859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ym typeface="Symbol" panose="05050102010706020507" pitchFamily="18" charset="2"/>
              </a:rPr>
              <a:t></a:t>
            </a:r>
            <a:r>
              <a:rPr lang="ru-RU" sz="2000" dirty="0"/>
              <a:t> Вес </a:t>
            </a:r>
          </a:p>
          <a:p>
            <a:r>
              <a:rPr lang="ru-RU" sz="2000" dirty="0"/>
              <a:t>каждого </a:t>
            </a:r>
          </a:p>
          <a:p>
            <a:r>
              <a:rPr lang="ru-RU" sz="2000" dirty="0"/>
              <a:t>параметра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D4EF5A76-1E2E-43CB-A02D-5F51AE3A5D12}"/>
              </a:ext>
            </a:extLst>
          </p:cNvPr>
          <p:cNvSpPr/>
          <p:nvPr/>
        </p:nvSpPr>
        <p:spPr>
          <a:xfrm>
            <a:off x="87696" y="-21889"/>
            <a:ext cx="7135415" cy="820719"/>
          </a:xfrm>
          <a:prstGeom prst="rect">
            <a:avLst/>
          </a:prstGeom>
        </p:spPr>
        <p:txBody>
          <a:bodyPr wrap="none" lIns="108000" tIns="108000" rIns="108000" bIns="108000" anchor="ctr">
            <a:noAutofit/>
          </a:bodyPr>
          <a:lstStyle/>
          <a:p>
            <a:r>
              <a:rPr lang="ru-RU" sz="4667" dirty="0">
                <a:latin typeface="+mj-lt"/>
              </a:rPr>
              <a:t>Мониторинг регионов</a:t>
            </a:r>
          </a:p>
        </p:txBody>
      </p:sp>
      <p:sp>
        <p:nvSpPr>
          <p:cNvPr id="22" name="Заголовок 1">
            <a:extLst>
              <a:ext uri="{FF2B5EF4-FFF2-40B4-BE49-F238E27FC236}">
                <a16:creationId xmlns:a16="http://schemas.microsoft.com/office/drawing/2014/main" id="{8064453A-B924-4E0A-AD2C-34C6D0E0CBF7}"/>
              </a:ext>
            </a:extLst>
          </p:cNvPr>
          <p:cNvSpPr txBox="1">
            <a:spLocks/>
          </p:cNvSpPr>
          <p:nvPr/>
        </p:nvSpPr>
        <p:spPr>
          <a:xfrm>
            <a:off x="73404" y="1135446"/>
            <a:ext cx="2192344" cy="6493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67" b="1" dirty="0"/>
              <a:t>Управление</a:t>
            </a:r>
          </a:p>
        </p:txBody>
      </p:sp>
      <p:sp>
        <p:nvSpPr>
          <p:cNvPr id="23" name="Заголовок 1">
            <a:extLst>
              <a:ext uri="{FF2B5EF4-FFF2-40B4-BE49-F238E27FC236}">
                <a16:creationId xmlns:a16="http://schemas.microsoft.com/office/drawing/2014/main" id="{EE076A4A-C7D8-4E3F-936D-0CB8317BDE5C}"/>
              </a:ext>
            </a:extLst>
          </p:cNvPr>
          <p:cNvSpPr txBox="1">
            <a:spLocks/>
          </p:cNvSpPr>
          <p:nvPr/>
        </p:nvSpPr>
        <p:spPr>
          <a:xfrm>
            <a:off x="73405" y="2789537"/>
            <a:ext cx="1359153" cy="6493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67" b="1" dirty="0"/>
              <a:t>Финансы</a:t>
            </a:r>
          </a:p>
        </p:txBody>
      </p:sp>
      <p:sp>
        <p:nvSpPr>
          <p:cNvPr id="24" name="Заголовок 1">
            <a:extLst>
              <a:ext uri="{FF2B5EF4-FFF2-40B4-BE49-F238E27FC236}">
                <a16:creationId xmlns:a16="http://schemas.microsoft.com/office/drawing/2014/main" id="{8674F1DD-2993-494F-9408-3B18BF359D1D}"/>
              </a:ext>
            </a:extLst>
          </p:cNvPr>
          <p:cNvSpPr txBox="1">
            <a:spLocks/>
          </p:cNvSpPr>
          <p:nvPr/>
        </p:nvSpPr>
        <p:spPr>
          <a:xfrm>
            <a:off x="143091" y="4095269"/>
            <a:ext cx="2192344" cy="6493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67" b="1" dirty="0"/>
              <a:t>Экономика</a:t>
            </a:r>
          </a:p>
        </p:txBody>
      </p:sp>
      <p:sp>
        <p:nvSpPr>
          <p:cNvPr id="25" name="Заголовок 1">
            <a:extLst>
              <a:ext uri="{FF2B5EF4-FFF2-40B4-BE49-F238E27FC236}">
                <a16:creationId xmlns:a16="http://schemas.microsoft.com/office/drawing/2014/main" id="{59B0FF95-14C8-477C-9239-F4B77B5FF162}"/>
              </a:ext>
            </a:extLst>
          </p:cNvPr>
          <p:cNvSpPr txBox="1">
            <a:spLocks/>
          </p:cNvSpPr>
          <p:nvPr/>
        </p:nvSpPr>
        <p:spPr>
          <a:xfrm>
            <a:off x="198009" y="5272661"/>
            <a:ext cx="2192344" cy="6493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67" b="1" dirty="0"/>
              <a:t>Кадры</a:t>
            </a:r>
          </a:p>
        </p:txBody>
      </p:sp>
      <p:sp>
        <p:nvSpPr>
          <p:cNvPr id="26" name="Заголовок 1">
            <a:extLst>
              <a:ext uri="{FF2B5EF4-FFF2-40B4-BE49-F238E27FC236}">
                <a16:creationId xmlns:a16="http://schemas.microsoft.com/office/drawing/2014/main" id="{DFD73ECE-6F2D-47F9-8F06-75CC2555A5E1}"/>
              </a:ext>
            </a:extLst>
          </p:cNvPr>
          <p:cNvSpPr txBox="1">
            <a:spLocks/>
          </p:cNvSpPr>
          <p:nvPr/>
        </p:nvSpPr>
        <p:spPr>
          <a:xfrm>
            <a:off x="212667" y="6047182"/>
            <a:ext cx="2192344" cy="6493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67" b="1" dirty="0"/>
              <a:t>Качество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63599F5-6979-49C3-A93A-52A576CE03A2}"/>
              </a:ext>
            </a:extLst>
          </p:cNvPr>
          <p:cNvSpPr txBox="1"/>
          <p:nvPr/>
        </p:nvSpPr>
        <p:spPr>
          <a:xfrm>
            <a:off x="1890888" y="3050714"/>
            <a:ext cx="46318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189" indent="-457189">
              <a:buFont typeface="+mj-lt"/>
              <a:buAutoNum type="arabicPeriod" startAt="8"/>
            </a:pPr>
            <a:r>
              <a:rPr lang="ru-RU" sz="1600" dirty="0"/>
              <a:t>Динамика заработной платы педагогов</a:t>
            </a:r>
          </a:p>
          <a:p>
            <a:pPr marL="457189" indent="-457189">
              <a:buFont typeface="+mj-lt"/>
              <a:buAutoNum type="arabicPeriod" startAt="8"/>
            </a:pPr>
            <a:r>
              <a:rPr lang="ru-RU" sz="1600" dirty="0"/>
              <a:t>Соотношение ЗП со средней по экономике</a:t>
            </a:r>
          </a:p>
          <a:p>
            <a:pPr marL="457189" indent="-457189">
              <a:buFont typeface="+mj-lt"/>
              <a:buAutoNum type="arabicPeriod" startAt="8"/>
            </a:pPr>
            <a:r>
              <a:rPr lang="ru-RU" sz="1600" dirty="0"/>
              <a:t>Дифференциация зарплат по региону</a:t>
            </a:r>
          </a:p>
          <a:p>
            <a:pPr marL="457189" indent="-457189">
              <a:buFont typeface="+mj-lt"/>
              <a:buAutoNum type="arabicPeriod" startAt="8"/>
            </a:pPr>
            <a:r>
              <a:rPr lang="ru-RU" sz="1600" dirty="0"/>
              <a:t>Капитальный ремонт школьных зданий</a:t>
            </a:r>
          </a:p>
          <a:p>
            <a:pPr marL="457189" indent="-457189">
              <a:buFont typeface="+mj-lt"/>
              <a:buAutoNum type="arabicPeriod" startAt="8"/>
            </a:pPr>
            <a:r>
              <a:rPr lang="ru-RU" sz="1600" dirty="0"/>
              <a:t>Современные условия обучения</a:t>
            </a:r>
          </a:p>
          <a:p>
            <a:pPr marL="457189" indent="-457189">
              <a:buFont typeface="+mj-lt"/>
              <a:buAutoNum type="arabicPeriod" startAt="8"/>
            </a:pPr>
            <a:r>
              <a:rPr lang="ru-RU" sz="1600" dirty="0"/>
              <a:t>Скорость Интернет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2A78E4F-3BC5-4BFA-82CD-5DB4702E618B}"/>
              </a:ext>
            </a:extLst>
          </p:cNvPr>
          <p:cNvSpPr txBox="1"/>
          <p:nvPr/>
        </p:nvSpPr>
        <p:spPr>
          <a:xfrm>
            <a:off x="1856831" y="6201082"/>
            <a:ext cx="63477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0" indent="-380990">
              <a:buFont typeface="+mj-lt"/>
              <a:buAutoNum type="arabicPeriod" startAt="19"/>
            </a:pPr>
            <a:r>
              <a:rPr lang="ru-RU" sz="1600" dirty="0"/>
              <a:t>Средний балл ЕГЭ, ОГЭ</a:t>
            </a:r>
          </a:p>
          <a:p>
            <a:pPr marL="380990" indent="-380990">
              <a:buFont typeface="+mj-lt"/>
              <a:buAutoNum type="arabicPeriod" startAt="19"/>
            </a:pPr>
            <a:r>
              <a:rPr lang="ru-RU" sz="1600" dirty="0"/>
              <a:t>Доля </a:t>
            </a:r>
            <a:r>
              <a:rPr lang="ru-RU" sz="1600" dirty="0" err="1"/>
              <a:t>высокобалльников</a:t>
            </a:r>
            <a:r>
              <a:rPr lang="ru-RU" sz="1600" dirty="0"/>
              <a:t> ГИА</a:t>
            </a:r>
          </a:p>
        </p:txBody>
      </p:sp>
      <p:graphicFrame>
        <p:nvGraphicFramePr>
          <p:cNvPr id="32" name="Таблица 31">
            <a:extLst>
              <a:ext uri="{FF2B5EF4-FFF2-40B4-BE49-F238E27FC236}">
                <a16:creationId xmlns:a16="http://schemas.microsoft.com/office/drawing/2014/main" id="{0975E84D-639B-47F8-891F-9C6A55DD2A67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7162049" y="1361440"/>
          <a:ext cx="554064" cy="54001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4064">
                  <a:extLst>
                    <a:ext uri="{9D8B030D-6E8A-4147-A177-3AD203B41FA5}">
                      <a16:colId xmlns:a16="http://schemas.microsoft.com/office/drawing/2014/main" val="656867792"/>
                    </a:ext>
                  </a:extLst>
                </a:gridCol>
              </a:tblGrid>
              <a:tr h="257149">
                <a:tc>
                  <a:txBody>
                    <a:bodyPr/>
                    <a:lstStyle/>
                    <a:p>
                      <a:endParaRPr lang="ru-RU" sz="700" dirty="0"/>
                    </a:p>
                  </a:txBody>
                  <a:tcPr marL="121920" marR="121920" marT="60960" marB="6096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799028"/>
                  </a:ext>
                </a:extLst>
              </a:tr>
              <a:tr h="257149">
                <a:tc>
                  <a:txBody>
                    <a:bodyPr/>
                    <a:lstStyle/>
                    <a:p>
                      <a:endParaRPr lang="ru-RU" sz="700" dirty="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845629808"/>
                  </a:ext>
                </a:extLst>
              </a:tr>
              <a:tr h="257149">
                <a:tc>
                  <a:txBody>
                    <a:bodyPr/>
                    <a:lstStyle/>
                    <a:p>
                      <a:endParaRPr lang="ru-RU" sz="700" dirty="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3423049641"/>
                  </a:ext>
                </a:extLst>
              </a:tr>
              <a:tr h="257149">
                <a:tc>
                  <a:txBody>
                    <a:bodyPr/>
                    <a:lstStyle/>
                    <a:p>
                      <a:endParaRPr lang="ru-RU" sz="700" dirty="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79345985"/>
                  </a:ext>
                </a:extLst>
              </a:tr>
              <a:tr h="257149">
                <a:tc>
                  <a:txBody>
                    <a:bodyPr/>
                    <a:lstStyle/>
                    <a:p>
                      <a:endParaRPr lang="ru-RU" sz="700" dirty="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3696820810"/>
                  </a:ext>
                </a:extLst>
              </a:tr>
              <a:tr h="257149">
                <a:tc>
                  <a:txBody>
                    <a:bodyPr/>
                    <a:lstStyle/>
                    <a:p>
                      <a:endParaRPr lang="ru-RU" sz="700" dirty="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3655114047"/>
                  </a:ext>
                </a:extLst>
              </a:tr>
              <a:tr h="257149">
                <a:tc>
                  <a:txBody>
                    <a:bodyPr/>
                    <a:lstStyle/>
                    <a:p>
                      <a:endParaRPr lang="ru-RU" sz="700" dirty="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2537271161"/>
                  </a:ext>
                </a:extLst>
              </a:tr>
              <a:tr h="257149">
                <a:tc>
                  <a:txBody>
                    <a:bodyPr/>
                    <a:lstStyle/>
                    <a:p>
                      <a:endParaRPr lang="ru-RU" sz="700" dirty="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2475855353"/>
                  </a:ext>
                </a:extLst>
              </a:tr>
              <a:tr h="257149">
                <a:tc>
                  <a:txBody>
                    <a:bodyPr/>
                    <a:lstStyle/>
                    <a:p>
                      <a:endParaRPr lang="ru-RU" sz="700" dirty="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2286060427"/>
                  </a:ext>
                </a:extLst>
              </a:tr>
              <a:tr h="257149">
                <a:tc>
                  <a:txBody>
                    <a:bodyPr/>
                    <a:lstStyle/>
                    <a:p>
                      <a:endParaRPr lang="ru-RU" sz="700" dirty="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3007795164"/>
                  </a:ext>
                </a:extLst>
              </a:tr>
              <a:tr h="257149">
                <a:tc>
                  <a:txBody>
                    <a:bodyPr/>
                    <a:lstStyle/>
                    <a:p>
                      <a:endParaRPr lang="ru-RU" sz="700" dirty="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2088636363"/>
                  </a:ext>
                </a:extLst>
              </a:tr>
              <a:tr h="257149">
                <a:tc>
                  <a:txBody>
                    <a:bodyPr/>
                    <a:lstStyle/>
                    <a:p>
                      <a:endParaRPr lang="ru-RU" sz="700" dirty="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2049497173"/>
                  </a:ext>
                </a:extLst>
              </a:tr>
              <a:tr h="257149">
                <a:tc>
                  <a:txBody>
                    <a:bodyPr/>
                    <a:lstStyle/>
                    <a:p>
                      <a:endParaRPr lang="ru-RU" sz="700" dirty="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749624245"/>
                  </a:ext>
                </a:extLst>
              </a:tr>
              <a:tr h="257149">
                <a:tc>
                  <a:txBody>
                    <a:bodyPr/>
                    <a:lstStyle/>
                    <a:p>
                      <a:endParaRPr lang="ru-RU" sz="700" dirty="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638451549"/>
                  </a:ext>
                </a:extLst>
              </a:tr>
              <a:tr h="257149">
                <a:tc>
                  <a:txBody>
                    <a:bodyPr/>
                    <a:lstStyle/>
                    <a:p>
                      <a:endParaRPr lang="ru-RU" sz="700" dirty="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355125416"/>
                  </a:ext>
                </a:extLst>
              </a:tr>
              <a:tr h="257149">
                <a:tc>
                  <a:txBody>
                    <a:bodyPr/>
                    <a:lstStyle/>
                    <a:p>
                      <a:endParaRPr lang="ru-RU" sz="700" dirty="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3212057640"/>
                  </a:ext>
                </a:extLst>
              </a:tr>
              <a:tr h="257149">
                <a:tc>
                  <a:txBody>
                    <a:bodyPr/>
                    <a:lstStyle/>
                    <a:p>
                      <a:endParaRPr lang="ru-RU" sz="700" dirty="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620753712"/>
                  </a:ext>
                </a:extLst>
              </a:tr>
              <a:tr h="257149">
                <a:tc>
                  <a:txBody>
                    <a:bodyPr/>
                    <a:lstStyle/>
                    <a:p>
                      <a:endParaRPr lang="ru-RU" sz="700" dirty="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2097463855"/>
                  </a:ext>
                </a:extLst>
              </a:tr>
              <a:tr h="257149">
                <a:tc>
                  <a:txBody>
                    <a:bodyPr/>
                    <a:lstStyle/>
                    <a:p>
                      <a:endParaRPr lang="ru-RU" sz="700" dirty="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880595005"/>
                  </a:ext>
                </a:extLst>
              </a:tr>
              <a:tr h="257149">
                <a:tc>
                  <a:txBody>
                    <a:bodyPr/>
                    <a:lstStyle/>
                    <a:p>
                      <a:endParaRPr lang="ru-RU" sz="700" dirty="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2559290178"/>
                  </a:ext>
                </a:extLst>
              </a:tr>
              <a:tr h="257149">
                <a:tc>
                  <a:txBody>
                    <a:bodyPr/>
                    <a:lstStyle/>
                    <a:p>
                      <a:endParaRPr lang="ru-RU" sz="700" dirty="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3327827316"/>
                  </a:ext>
                </a:extLst>
              </a:tr>
            </a:tbl>
          </a:graphicData>
        </a:graphic>
      </p:graphicFrame>
      <p:sp>
        <p:nvSpPr>
          <p:cNvPr id="33" name="Заголовок 1">
            <a:extLst>
              <a:ext uri="{FF2B5EF4-FFF2-40B4-BE49-F238E27FC236}">
                <a16:creationId xmlns:a16="http://schemas.microsoft.com/office/drawing/2014/main" id="{A0B4C3BA-E833-4E11-B38C-EF13E71C37EE}"/>
              </a:ext>
            </a:extLst>
          </p:cNvPr>
          <p:cNvSpPr txBox="1">
            <a:spLocks/>
          </p:cNvSpPr>
          <p:nvPr/>
        </p:nvSpPr>
        <p:spPr>
          <a:xfrm>
            <a:off x="6919707" y="544143"/>
            <a:ext cx="2519551" cy="6493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/>
              <a:t>Значение</a:t>
            </a:r>
          </a:p>
        </p:txBody>
      </p:sp>
      <p:sp>
        <p:nvSpPr>
          <p:cNvPr id="34" name="Заголовок 1">
            <a:extLst>
              <a:ext uri="{FF2B5EF4-FFF2-40B4-BE49-F238E27FC236}">
                <a16:creationId xmlns:a16="http://schemas.microsoft.com/office/drawing/2014/main" id="{7D761765-E551-43A4-81D9-73255CBFF19F}"/>
              </a:ext>
            </a:extLst>
          </p:cNvPr>
          <p:cNvSpPr txBox="1">
            <a:spLocks/>
          </p:cNvSpPr>
          <p:nvPr/>
        </p:nvSpPr>
        <p:spPr>
          <a:xfrm>
            <a:off x="8179482" y="541669"/>
            <a:ext cx="2519551" cy="6493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b="1" dirty="0"/>
              <a:t>Стандартизация</a:t>
            </a:r>
          </a:p>
          <a:p>
            <a:pPr algn="ctr"/>
            <a:r>
              <a:rPr lang="ru-RU" sz="2000" b="1" dirty="0"/>
              <a:t>Присвоение балла</a:t>
            </a:r>
          </a:p>
          <a:p>
            <a:pPr algn="ctr"/>
            <a:r>
              <a:rPr lang="ru-RU" sz="2000" b="1" dirty="0"/>
              <a:t> от 0 до 10</a:t>
            </a:r>
          </a:p>
        </p:txBody>
      </p:sp>
      <p:graphicFrame>
        <p:nvGraphicFramePr>
          <p:cNvPr id="35" name="Таблица 34">
            <a:extLst>
              <a:ext uri="{FF2B5EF4-FFF2-40B4-BE49-F238E27FC236}">
                <a16:creationId xmlns:a16="http://schemas.microsoft.com/office/drawing/2014/main" id="{4A1B3957-D004-4DBC-B65E-9E5AFA028751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9093195" y="1361440"/>
          <a:ext cx="554064" cy="54001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4064">
                  <a:extLst>
                    <a:ext uri="{9D8B030D-6E8A-4147-A177-3AD203B41FA5}">
                      <a16:colId xmlns:a16="http://schemas.microsoft.com/office/drawing/2014/main" val="656867792"/>
                    </a:ext>
                  </a:extLst>
                </a:gridCol>
              </a:tblGrid>
              <a:tr h="257149">
                <a:tc>
                  <a:txBody>
                    <a:bodyPr/>
                    <a:lstStyle/>
                    <a:p>
                      <a:endParaRPr lang="ru-RU" sz="700" dirty="0"/>
                    </a:p>
                  </a:txBody>
                  <a:tcPr marL="121920" marR="121920" marT="60960" marB="6096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799028"/>
                  </a:ext>
                </a:extLst>
              </a:tr>
              <a:tr h="257149">
                <a:tc>
                  <a:txBody>
                    <a:bodyPr/>
                    <a:lstStyle/>
                    <a:p>
                      <a:endParaRPr lang="ru-RU" sz="700" dirty="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845629808"/>
                  </a:ext>
                </a:extLst>
              </a:tr>
              <a:tr h="257149">
                <a:tc>
                  <a:txBody>
                    <a:bodyPr/>
                    <a:lstStyle/>
                    <a:p>
                      <a:endParaRPr lang="ru-RU" sz="700" dirty="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3423049641"/>
                  </a:ext>
                </a:extLst>
              </a:tr>
              <a:tr h="257149">
                <a:tc>
                  <a:txBody>
                    <a:bodyPr/>
                    <a:lstStyle/>
                    <a:p>
                      <a:endParaRPr lang="ru-RU" sz="700" dirty="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79345985"/>
                  </a:ext>
                </a:extLst>
              </a:tr>
              <a:tr h="257149">
                <a:tc>
                  <a:txBody>
                    <a:bodyPr/>
                    <a:lstStyle/>
                    <a:p>
                      <a:endParaRPr lang="ru-RU" sz="700" dirty="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3696820810"/>
                  </a:ext>
                </a:extLst>
              </a:tr>
              <a:tr h="257149">
                <a:tc>
                  <a:txBody>
                    <a:bodyPr/>
                    <a:lstStyle/>
                    <a:p>
                      <a:endParaRPr lang="ru-RU" sz="700" dirty="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3655114047"/>
                  </a:ext>
                </a:extLst>
              </a:tr>
              <a:tr h="257149">
                <a:tc>
                  <a:txBody>
                    <a:bodyPr/>
                    <a:lstStyle/>
                    <a:p>
                      <a:endParaRPr lang="ru-RU" sz="700" dirty="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2537271161"/>
                  </a:ext>
                </a:extLst>
              </a:tr>
              <a:tr h="257149">
                <a:tc>
                  <a:txBody>
                    <a:bodyPr/>
                    <a:lstStyle/>
                    <a:p>
                      <a:endParaRPr lang="ru-RU" sz="700" dirty="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2475855353"/>
                  </a:ext>
                </a:extLst>
              </a:tr>
              <a:tr h="257149">
                <a:tc>
                  <a:txBody>
                    <a:bodyPr/>
                    <a:lstStyle/>
                    <a:p>
                      <a:endParaRPr lang="ru-RU" sz="700" dirty="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2286060427"/>
                  </a:ext>
                </a:extLst>
              </a:tr>
              <a:tr h="257149">
                <a:tc>
                  <a:txBody>
                    <a:bodyPr/>
                    <a:lstStyle/>
                    <a:p>
                      <a:endParaRPr lang="ru-RU" sz="700" dirty="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3007795164"/>
                  </a:ext>
                </a:extLst>
              </a:tr>
              <a:tr h="257149">
                <a:tc>
                  <a:txBody>
                    <a:bodyPr/>
                    <a:lstStyle/>
                    <a:p>
                      <a:endParaRPr lang="ru-RU" sz="700" dirty="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2088636363"/>
                  </a:ext>
                </a:extLst>
              </a:tr>
              <a:tr h="257149">
                <a:tc>
                  <a:txBody>
                    <a:bodyPr/>
                    <a:lstStyle/>
                    <a:p>
                      <a:endParaRPr lang="ru-RU" sz="700" dirty="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2049497173"/>
                  </a:ext>
                </a:extLst>
              </a:tr>
              <a:tr h="257149">
                <a:tc>
                  <a:txBody>
                    <a:bodyPr/>
                    <a:lstStyle/>
                    <a:p>
                      <a:endParaRPr lang="ru-RU" sz="700" dirty="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749624245"/>
                  </a:ext>
                </a:extLst>
              </a:tr>
              <a:tr h="257149">
                <a:tc>
                  <a:txBody>
                    <a:bodyPr/>
                    <a:lstStyle/>
                    <a:p>
                      <a:endParaRPr lang="ru-RU" sz="700" dirty="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638451549"/>
                  </a:ext>
                </a:extLst>
              </a:tr>
              <a:tr h="257149">
                <a:tc>
                  <a:txBody>
                    <a:bodyPr/>
                    <a:lstStyle/>
                    <a:p>
                      <a:endParaRPr lang="ru-RU" sz="700" dirty="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355125416"/>
                  </a:ext>
                </a:extLst>
              </a:tr>
              <a:tr h="257149">
                <a:tc>
                  <a:txBody>
                    <a:bodyPr/>
                    <a:lstStyle/>
                    <a:p>
                      <a:endParaRPr lang="ru-RU" sz="700" dirty="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3212057640"/>
                  </a:ext>
                </a:extLst>
              </a:tr>
              <a:tr h="257149">
                <a:tc>
                  <a:txBody>
                    <a:bodyPr/>
                    <a:lstStyle/>
                    <a:p>
                      <a:endParaRPr lang="ru-RU" sz="700" dirty="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620753712"/>
                  </a:ext>
                </a:extLst>
              </a:tr>
              <a:tr h="257149">
                <a:tc>
                  <a:txBody>
                    <a:bodyPr/>
                    <a:lstStyle/>
                    <a:p>
                      <a:endParaRPr lang="ru-RU" sz="700" dirty="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2097463855"/>
                  </a:ext>
                </a:extLst>
              </a:tr>
              <a:tr h="257149">
                <a:tc>
                  <a:txBody>
                    <a:bodyPr/>
                    <a:lstStyle/>
                    <a:p>
                      <a:endParaRPr lang="ru-RU" sz="700" dirty="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880595005"/>
                  </a:ext>
                </a:extLst>
              </a:tr>
              <a:tr h="257149">
                <a:tc>
                  <a:txBody>
                    <a:bodyPr/>
                    <a:lstStyle/>
                    <a:p>
                      <a:endParaRPr lang="ru-RU" sz="700" dirty="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2559290178"/>
                  </a:ext>
                </a:extLst>
              </a:tr>
              <a:tr h="257149">
                <a:tc>
                  <a:txBody>
                    <a:bodyPr/>
                    <a:lstStyle/>
                    <a:p>
                      <a:endParaRPr lang="ru-RU" sz="700" dirty="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3327827316"/>
                  </a:ext>
                </a:extLst>
              </a:tr>
            </a:tbl>
          </a:graphicData>
        </a:graphic>
      </p:graphicFrame>
      <p:sp>
        <p:nvSpPr>
          <p:cNvPr id="39" name="Стрелка: штриховая вправо 38">
            <a:extLst>
              <a:ext uri="{FF2B5EF4-FFF2-40B4-BE49-F238E27FC236}">
                <a16:creationId xmlns:a16="http://schemas.microsoft.com/office/drawing/2014/main" id="{7A6507BE-211A-46C5-8FD9-8B4DA0FB3D8C}"/>
              </a:ext>
            </a:extLst>
          </p:cNvPr>
          <p:cNvSpPr/>
          <p:nvPr/>
        </p:nvSpPr>
        <p:spPr>
          <a:xfrm>
            <a:off x="6643215" y="3644946"/>
            <a:ext cx="399683" cy="320047"/>
          </a:xfrm>
          <a:prstGeom prst="stripedRightArrow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40" name="Стрелка: штриховая вправо 39">
            <a:extLst>
              <a:ext uri="{FF2B5EF4-FFF2-40B4-BE49-F238E27FC236}">
                <a16:creationId xmlns:a16="http://schemas.microsoft.com/office/drawing/2014/main" id="{1EA7FE95-D936-4BCC-A301-13A07882CFA9}"/>
              </a:ext>
            </a:extLst>
          </p:cNvPr>
          <p:cNvSpPr/>
          <p:nvPr/>
        </p:nvSpPr>
        <p:spPr>
          <a:xfrm>
            <a:off x="8381531" y="3644946"/>
            <a:ext cx="399683" cy="320047"/>
          </a:xfrm>
          <a:prstGeom prst="stripedRightArrow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41" name="Стрелка: штриховая вправо 40">
            <a:extLst>
              <a:ext uri="{FF2B5EF4-FFF2-40B4-BE49-F238E27FC236}">
                <a16:creationId xmlns:a16="http://schemas.microsoft.com/office/drawing/2014/main" id="{57793D4D-D02B-42C0-8C5B-A8C739505371}"/>
              </a:ext>
            </a:extLst>
          </p:cNvPr>
          <p:cNvSpPr/>
          <p:nvPr/>
        </p:nvSpPr>
        <p:spPr>
          <a:xfrm>
            <a:off x="9959240" y="3634731"/>
            <a:ext cx="399683" cy="320047"/>
          </a:xfrm>
          <a:prstGeom prst="stripedRightArrow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</p:spTree>
    <p:extLst>
      <p:ext uri="{BB962C8B-B14F-4D97-AF65-F5344CB8AC3E}">
        <p14:creationId xmlns:p14="http://schemas.microsoft.com/office/powerpoint/2010/main" val="20514414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0-tub-ru.yandex.net/i?id=b7ca949c87df7c3f20c1cf9b4e1763c5&amp;n=13">
            <a:extLst>
              <a:ext uri="{FF2B5EF4-FFF2-40B4-BE49-F238E27FC236}">
                <a16:creationId xmlns:a16="http://schemas.microsoft.com/office/drawing/2014/main" id="{ED6A1EEE-87F6-4C0B-8764-CADA2AC4D0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8829" y="385946"/>
            <a:ext cx="1494880" cy="1292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31A458C-E2E8-4D51-BCA5-28304404B193}"/>
              </a:ext>
            </a:extLst>
          </p:cNvPr>
          <p:cNvSpPr/>
          <p:nvPr/>
        </p:nvSpPr>
        <p:spPr>
          <a:xfrm>
            <a:off x="239669" y="211525"/>
            <a:ext cx="10726600" cy="1056372"/>
          </a:xfrm>
          <a:prstGeom prst="rect">
            <a:avLst/>
          </a:prstGeom>
        </p:spPr>
        <p:txBody>
          <a:bodyPr wrap="square" lIns="108000" tIns="108000" rIns="108000" bIns="108000">
            <a:noAutofit/>
          </a:bodyPr>
          <a:lstStyle/>
          <a:p>
            <a:r>
              <a:rPr lang="ru-RU" sz="3333" dirty="0"/>
              <a:t>Веса параметров = система приоритетов</a:t>
            </a:r>
            <a:r>
              <a:rPr lang="ru-RU" sz="2400" dirty="0"/>
              <a:t>,</a:t>
            </a:r>
          </a:p>
          <a:p>
            <a:r>
              <a:rPr lang="ru-RU" sz="2400" dirty="0"/>
              <a:t> ключевые задачи управления, области особой значимости</a:t>
            </a:r>
          </a:p>
          <a:p>
            <a:r>
              <a:rPr lang="ru-RU" sz="2400" dirty="0"/>
              <a:t>«чем выше ставим вес, тем важнее улучшение данного параметра» </a:t>
            </a:r>
          </a:p>
        </p:txBody>
      </p:sp>
      <p:graphicFrame>
        <p:nvGraphicFramePr>
          <p:cNvPr id="27" name="Диаграмма 26">
            <a:extLst>
              <a:ext uri="{FF2B5EF4-FFF2-40B4-BE49-F238E27FC236}">
                <a16:creationId xmlns:a16="http://schemas.microsoft.com/office/drawing/2014/main" id="{B2968B36-9B2F-4DE2-8A68-6A0FAAAB854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28946952"/>
              </p:ext>
            </p:extLst>
          </p:nvPr>
        </p:nvGraphicFramePr>
        <p:xfrm>
          <a:off x="1548494" y="5012053"/>
          <a:ext cx="2507343" cy="18578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8" name="Диаграмма 27">
            <a:extLst>
              <a:ext uri="{FF2B5EF4-FFF2-40B4-BE49-F238E27FC236}">
                <a16:creationId xmlns:a16="http://schemas.microsoft.com/office/drawing/2014/main" id="{830F9D4E-FF97-4907-9B08-C28B2A2815F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6172517"/>
              </p:ext>
            </p:extLst>
          </p:nvPr>
        </p:nvGraphicFramePr>
        <p:xfrm>
          <a:off x="4315820" y="5353283"/>
          <a:ext cx="2706915" cy="18578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9" name="Диаграмма 28">
            <a:extLst>
              <a:ext uri="{FF2B5EF4-FFF2-40B4-BE49-F238E27FC236}">
                <a16:creationId xmlns:a16="http://schemas.microsoft.com/office/drawing/2014/main" id="{76EAF4F9-0007-4294-B2B3-6696A1B173F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93423250"/>
              </p:ext>
            </p:extLst>
          </p:nvPr>
        </p:nvGraphicFramePr>
        <p:xfrm>
          <a:off x="7220221" y="5158455"/>
          <a:ext cx="2706915" cy="18578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5" name="Блок-схема: ссылка на другую страницу 4">
            <a:extLst>
              <a:ext uri="{FF2B5EF4-FFF2-40B4-BE49-F238E27FC236}">
                <a16:creationId xmlns:a16="http://schemas.microsoft.com/office/drawing/2014/main" id="{BAD10F6D-6952-4491-B03C-8133B98AB558}"/>
              </a:ext>
            </a:extLst>
          </p:cNvPr>
          <p:cNvSpPr/>
          <p:nvPr/>
        </p:nvSpPr>
        <p:spPr>
          <a:xfrm>
            <a:off x="1722300" y="3084051"/>
            <a:ext cx="2458720" cy="2108436"/>
          </a:xfrm>
          <a:prstGeom prst="flowChartOffpageConnector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50BE0AD4-527F-417F-AD3A-5DB22B733972}"/>
              </a:ext>
            </a:extLst>
          </p:cNvPr>
          <p:cNvSpPr/>
          <p:nvPr/>
        </p:nvSpPr>
        <p:spPr>
          <a:xfrm>
            <a:off x="1711595" y="1919067"/>
            <a:ext cx="2458720" cy="166388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6CD982E-2F7F-44F7-83F4-8D6F0D88A15D}"/>
              </a:ext>
            </a:extLst>
          </p:cNvPr>
          <p:cNvSpPr txBox="1"/>
          <p:nvPr/>
        </p:nvSpPr>
        <p:spPr>
          <a:xfrm>
            <a:off x="1770923" y="2089733"/>
            <a:ext cx="2458720" cy="1446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Все веса = 1</a:t>
            </a:r>
          </a:p>
          <a:p>
            <a:r>
              <a:rPr lang="ru-RU" sz="2133" dirty="0"/>
              <a:t>(равная значимость параметров)</a:t>
            </a:r>
          </a:p>
        </p:txBody>
      </p:sp>
      <p:sp>
        <p:nvSpPr>
          <p:cNvPr id="10" name="Блок-схема: ссылка на другую страницу 9">
            <a:extLst>
              <a:ext uri="{FF2B5EF4-FFF2-40B4-BE49-F238E27FC236}">
                <a16:creationId xmlns:a16="http://schemas.microsoft.com/office/drawing/2014/main" id="{773590D9-35C1-4F87-B033-01A2CACE656E}"/>
              </a:ext>
            </a:extLst>
          </p:cNvPr>
          <p:cNvSpPr/>
          <p:nvPr/>
        </p:nvSpPr>
        <p:spPr>
          <a:xfrm>
            <a:off x="4564015" y="2210242"/>
            <a:ext cx="2458720" cy="3154921"/>
          </a:xfrm>
          <a:prstGeom prst="flowChartOffpageConnector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DE9AFE98-AC28-4FA8-BBD0-6FC1A6D98395}"/>
              </a:ext>
            </a:extLst>
          </p:cNvPr>
          <p:cNvSpPr/>
          <p:nvPr/>
        </p:nvSpPr>
        <p:spPr>
          <a:xfrm>
            <a:off x="4585424" y="1868267"/>
            <a:ext cx="2458720" cy="171468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3008148-0587-4503-84FA-B67F83F04AF8}"/>
              </a:ext>
            </a:extLst>
          </p:cNvPr>
          <p:cNvSpPr txBox="1"/>
          <p:nvPr/>
        </p:nvSpPr>
        <p:spPr>
          <a:xfrm>
            <a:off x="4606834" y="1883541"/>
            <a:ext cx="24159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Свои веса для разных моделей  перевода учредительства</a:t>
            </a:r>
          </a:p>
        </p:txBody>
      </p:sp>
      <p:sp>
        <p:nvSpPr>
          <p:cNvPr id="13" name="Блок-схема: ссылка на другую страницу 12">
            <a:extLst>
              <a:ext uri="{FF2B5EF4-FFF2-40B4-BE49-F238E27FC236}">
                <a16:creationId xmlns:a16="http://schemas.microsoft.com/office/drawing/2014/main" id="{7569D60D-E163-451C-9BB8-AC76C6076176}"/>
              </a:ext>
            </a:extLst>
          </p:cNvPr>
          <p:cNvSpPr/>
          <p:nvPr/>
        </p:nvSpPr>
        <p:spPr>
          <a:xfrm>
            <a:off x="7416435" y="2327929"/>
            <a:ext cx="2458720" cy="3025354"/>
          </a:xfrm>
          <a:prstGeom prst="flowChartOffpageConnector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BD6DEA74-F7A7-44E4-AB81-4432856192E3}"/>
              </a:ext>
            </a:extLst>
          </p:cNvPr>
          <p:cNvSpPr/>
          <p:nvPr/>
        </p:nvSpPr>
        <p:spPr>
          <a:xfrm>
            <a:off x="7416435" y="1868268"/>
            <a:ext cx="2458720" cy="171468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9B032E6-2769-4FFF-8BE6-A425C805D93F}"/>
              </a:ext>
            </a:extLst>
          </p:cNvPr>
          <p:cNvSpPr txBox="1"/>
          <p:nvPr/>
        </p:nvSpPr>
        <p:spPr>
          <a:xfrm>
            <a:off x="7395026" y="1919066"/>
            <a:ext cx="2676071" cy="1446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Экспертные веса</a:t>
            </a:r>
            <a:r>
              <a:rPr lang="ru-RU" sz="2133" dirty="0"/>
              <a:t>, </a:t>
            </a:r>
          </a:p>
          <a:p>
            <a:r>
              <a:rPr lang="ru-RU" sz="2133" dirty="0"/>
              <a:t>исходя из  специфики региона</a:t>
            </a:r>
          </a:p>
          <a:p>
            <a:r>
              <a:rPr lang="ru-RU" sz="2133" dirty="0"/>
              <a:t>и ключевых задач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A50C8BA-9073-45C0-AA10-DBC8D16D6093}"/>
              </a:ext>
            </a:extLst>
          </p:cNvPr>
          <p:cNvSpPr txBox="1"/>
          <p:nvPr/>
        </p:nvSpPr>
        <p:spPr>
          <a:xfrm>
            <a:off x="4596855" y="3631193"/>
            <a:ext cx="2316480" cy="1077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133" dirty="0"/>
              <a:t>Модель 1</a:t>
            </a:r>
          </a:p>
          <a:p>
            <a:r>
              <a:rPr lang="ru-RU" sz="2133" dirty="0"/>
              <a:t>Модель 2</a:t>
            </a:r>
          </a:p>
          <a:p>
            <a:r>
              <a:rPr lang="ru-RU" sz="2133" dirty="0"/>
              <a:t>Модель 3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E83333C-3A51-4206-B99B-BA1245F2C7DC}"/>
              </a:ext>
            </a:extLst>
          </p:cNvPr>
          <p:cNvSpPr txBox="1"/>
          <p:nvPr/>
        </p:nvSpPr>
        <p:spPr>
          <a:xfrm>
            <a:off x="84959" y="5280253"/>
            <a:ext cx="19107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Динамика </a:t>
            </a:r>
            <a:r>
              <a:rPr lang="ru-RU" sz="2000" dirty="0">
                <a:sym typeface="Symbol" panose="05050102010706020507" pitchFamily="18" charset="2"/>
              </a:rPr>
              <a:t> </a:t>
            </a:r>
          </a:p>
          <a:p>
            <a:r>
              <a:rPr lang="ru-RU" sz="2000" dirty="0">
                <a:sym typeface="Symbol" panose="05050102010706020507" pitchFamily="18" charset="2"/>
              </a:rPr>
              <a:t>параметров, </a:t>
            </a:r>
          </a:p>
          <a:p>
            <a:r>
              <a:rPr lang="ru-RU" sz="2000" dirty="0">
                <a:sym typeface="Symbol" panose="05050102010706020507" pitchFamily="18" charset="2"/>
              </a:rPr>
              <a:t>взвешенных</a:t>
            </a:r>
          </a:p>
          <a:p>
            <a:r>
              <a:rPr lang="ru-RU" sz="2000" dirty="0">
                <a:sym typeface="Symbol" panose="05050102010706020507" pitchFamily="18" charset="2"/>
              </a:rPr>
              <a:t> по весам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0182005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1120316-99AD-4B7B-A368-0F3431524A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250" t="15210" r="26833" b="9926"/>
          <a:stretch/>
        </p:blipFill>
        <p:spPr>
          <a:xfrm>
            <a:off x="5039950" y="0"/>
            <a:ext cx="715205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1728" y="278927"/>
            <a:ext cx="7919112" cy="1240531"/>
          </a:xfrm>
        </p:spPr>
        <p:txBody>
          <a:bodyPr lIns="72000" tIns="72000" rIns="72000" bIns="72000">
            <a:noAutofit/>
          </a:bodyPr>
          <a:lstStyle/>
          <a:p>
            <a:r>
              <a:rPr lang="ru-RU" sz="4800" dirty="0"/>
              <a:t>Функции</a:t>
            </a:r>
            <a:br>
              <a:rPr lang="en-US" sz="4800" dirty="0"/>
            </a:br>
            <a:r>
              <a:rPr lang="ru-RU" sz="4800" dirty="0"/>
              <a:t>мониторинга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0263" y="2152382"/>
            <a:ext cx="3949686" cy="1800200"/>
          </a:xfrm>
        </p:spPr>
        <p:txBody>
          <a:bodyPr>
            <a:noAutofit/>
          </a:bodyPr>
          <a:lstStyle/>
          <a:p>
            <a:pPr marL="0" indent="0">
              <a:lnSpc>
                <a:spcPct val="125000"/>
              </a:lnSpc>
              <a:spcBef>
                <a:spcPts val="0"/>
              </a:spcBef>
              <a:buNone/>
            </a:pPr>
            <a:r>
              <a:rPr lang="ru-RU" sz="2200" dirty="0"/>
              <a:t>Инструмент анализа состояния региональных систем управления образованием</a:t>
            </a:r>
          </a:p>
          <a:p>
            <a:pPr marL="0" indent="0">
              <a:lnSpc>
                <a:spcPct val="125000"/>
              </a:lnSpc>
              <a:spcBef>
                <a:spcPts val="0"/>
              </a:spcBef>
              <a:buNone/>
            </a:pPr>
            <a:endParaRPr lang="ru-RU" sz="2200" dirty="0"/>
          </a:p>
          <a:p>
            <a:pPr marL="0" indent="0">
              <a:lnSpc>
                <a:spcPct val="125000"/>
              </a:lnSpc>
              <a:spcBef>
                <a:spcPts val="0"/>
              </a:spcBef>
              <a:buNone/>
            </a:pPr>
            <a:r>
              <a:rPr lang="ru-RU" sz="2200" dirty="0"/>
              <a:t>Инструмент оценки эффективности реализации проекта в динамике</a:t>
            </a: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E4CF4CF6-BA8E-4F6D-8E5A-3027B8BAB1CC}"/>
              </a:ext>
            </a:extLst>
          </p:cNvPr>
          <p:cNvSpPr txBox="1">
            <a:spLocks/>
          </p:cNvSpPr>
          <p:nvPr/>
        </p:nvSpPr>
        <p:spPr>
          <a:xfrm>
            <a:off x="5580468" y="549681"/>
            <a:ext cx="2324012" cy="6990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b="1" dirty="0">
                <a:solidFill>
                  <a:srgbClr val="002060"/>
                </a:solidFill>
              </a:rPr>
              <a:t>www. rinobr.ru</a:t>
            </a:r>
            <a:endParaRPr lang="ru-RU" sz="2200" b="1" dirty="0">
              <a:solidFill>
                <a:srgbClr val="002060"/>
              </a:solidFill>
            </a:endParaRPr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50845738-86AC-4B97-AA7F-DB1204B10ADA}"/>
              </a:ext>
            </a:extLst>
          </p:cNvPr>
          <p:cNvSpPr/>
          <p:nvPr/>
        </p:nvSpPr>
        <p:spPr>
          <a:xfrm>
            <a:off x="152769" y="4043681"/>
            <a:ext cx="776033" cy="74206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905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733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78FA5525-8BE0-474A-83F0-573EB971305E}"/>
              </a:ext>
            </a:extLst>
          </p:cNvPr>
          <p:cNvSpPr/>
          <p:nvPr/>
        </p:nvSpPr>
        <p:spPr>
          <a:xfrm>
            <a:off x="152770" y="2234819"/>
            <a:ext cx="776033" cy="742061"/>
          </a:xfrm>
          <a:prstGeom prst="ellipse">
            <a:avLst/>
          </a:prstGeom>
          <a:solidFill>
            <a:srgbClr val="0070C0"/>
          </a:solidFill>
          <a:ln w="1905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733" dirty="0">
                <a:solidFill>
                  <a:schemeClr val="bg1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3948215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Диаграмма 14">
            <a:extLst>
              <a:ext uri="{FF2B5EF4-FFF2-40B4-BE49-F238E27FC236}">
                <a16:creationId xmlns:a16="http://schemas.microsoft.com/office/drawing/2014/main" id="{B17CFD8B-9922-4BDB-8BA1-2FF510A1893D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9424673" y="1810863"/>
          <a:ext cx="1912619" cy="11286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656173-A841-434D-8419-D59743002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820" y="-19130"/>
            <a:ext cx="10515600" cy="1325563"/>
          </a:xfrm>
        </p:spPr>
        <p:txBody>
          <a:bodyPr/>
          <a:lstStyle/>
          <a:p>
            <a:r>
              <a:rPr lang="ru-RU" dirty="0"/>
              <a:t>Точка отсчета проекта и мониторинга</a:t>
            </a:r>
          </a:p>
        </p:txBody>
      </p:sp>
      <p:sp>
        <p:nvSpPr>
          <p:cNvPr id="4" name="Стрелка: вправо 3">
            <a:extLst>
              <a:ext uri="{FF2B5EF4-FFF2-40B4-BE49-F238E27FC236}">
                <a16:creationId xmlns:a16="http://schemas.microsoft.com/office/drawing/2014/main" id="{2DFD56D2-1620-4A4B-88A6-62D058D0A278}"/>
              </a:ext>
            </a:extLst>
          </p:cNvPr>
          <p:cNvSpPr/>
          <p:nvPr/>
        </p:nvSpPr>
        <p:spPr>
          <a:xfrm>
            <a:off x="838200" y="3332480"/>
            <a:ext cx="10896600" cy="365760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94B32D0B-E835-4AE3-A822-8208F2584052}"/>
              </a:ext>
            </a:extLst>
          </p:cNvPr>
          <p:cNvSpPr/>
          <p:nvPr/>
        </p:nvSpPr>
        <p:spPr>
          <a:xfrm>
            <a:off x="1717040" y="3129280"/>
            <a:ext cx="762000" cy="701040"/>
          </a:xfrm>
          <a:prstGeom prst="ellips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C400CB4-BDB8-4D35-8745-2E83B1337F8D}"/>
              </a:ext>
            </a:extLst>
          </p:cNvPr>
          <p:cNvSpPr txBox="1"/>
          <p:nvPr/>
        </p:nvSpPr>
        <p:spPr>
          <a:xfrm>
            <a:off x="838200" y="4074160"/>
            <a:ext cx="4028440" cy="1549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/>
              <a:t>с 2001 года </a:t>
            </a:r>
          </a:p>
          <a:p>
            <a:r>
              <a:rPr lang="ru-RU" sz="3067" dirty="0"/>
              <a:t>Самарская область</a:t>
            </a:r>
          </a:p>
          <a:p>
            <a:r>
              <a:rPr lang="ru-RU" sz="2400" dirty="0"/>
              <a:t>100% школ в проекте (ГОУ)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3B88BDD-48F4-406D-9984-71E2B7CE5CB6}"/>
              </a:ext>
            </a:extLst>
          </p:cNvPr>
          <p:cNvSpPr txBox="1"/>
          <p:nvPr/>
        </p:nvSpPr>
        <p:spPr>
          <a:xfrm>
            <a:off x="4373882" y="1461207"/>
            <a:ext cx="4112260" cy="1918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/>
              <a:t>2018 год </a:t>
            </a:r>
          </a:p>
          <a:p>
            <a:r>
              <a:rPr lang="ru-RU" sz="3067" dirty="0"/>
              <a:t>Кировская область</a:t>
            </a:r>
          </a:p>
          <a:p>
            <a:r>
              <a:rPr lang="ru-RU" sz="2400" dirty="0"/>
              <a:t>8% школ в проекте, </a:t>
            </a:r>
            <a:r>
              <a:rPr lang="ru-RU" sz="2400" dirty="0" err="1"/>
              <a:t>госуд</a:t>
            </a:r>
            <a:r>
              <a:rPr lang="ru-RU" sz="2400" dirty="0"/>
              <a:t>.</a:t>
            </a:r>
          </a:p>
          <a:p>
            <a:endParaRPr lang="ru-RU" sz="2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D6BEB44-B3F7-41FE-82BD-24C2149A7E4B}"/>
              </a:ext>
            </a:extLst>
          </p:cNvPr>
          <p:cNvSpPr txBox="1"/>
          <p:nvPr/>
        </p:nvSpPr>
        <p:spPr>
          <a:xfrm>
            <a:off x="8661402" y="3997960"/>
            <a:ext cx="342138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/>
              <a:t>2019 год </a:t>
            </a:r>
          </a:p>
          <a:p>
            <a:r>
              <a:rPr lang="ru-RU" sz="2400" dirty="0"/>
              <a:t>Республика Тыва</a:t>
            </a:r>
          </a:p>
          <a:p>
            <a:r>
              <a:rPr lang="ru-RU" sz="2400" dirty="0"/>
              <a:t>23% школ в проекте «Сетевая школа»</a:t>
            </a:r>
          </a:p>
        </p:txBody>
      </p:sp>
      <p:graphicFrame>
        <p:nvGraphicFramePr>
          <p:cNvPr id="11" name="Диаграмма 10">
            <a:extLst>
              <a:ext uri="{FF2B5EF4-FFF2-40B4-BE49-F238E27FC236}">
                <a16:creationId xmlns:a16="http://schemas.microsoft.com/office/drawing/2014/main" id="{066A28B1-8FB7-403A-B93B-5E5417BD5689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8486141" y="2949655"/>
          <a:ext cx="1397000" cy="10704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Диаграмма 11">
            <a:extLst>
              <a:ext uri="{FF2B5EF4-FFF2-40B4-BE49-F238E27FC236}">
                <a16:creationId xmlns:a16="http://schemas.microsoft.com/office/drawing/2014/main" id="{9D55249B-2F8A-4AB7-B515-7614C677C36B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5488949" y="2944586"/>
          <a:ext cx="1397000" cy="10704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549A4E6E-8977-422C-AB62-7F768639E72B}"/>
              </a:ext>
            </a:extLst>
          </p:cNvPr>
          <p:cNvSpPr txBox="1"/>
          <p:nvPr/>
        </p:nvSpPr>
        <p:spPr>
          <a:xfrm>
            <a:off x="9530086" y="721247"/>
            <a:ext cx="222884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Знаем дату старта, охват проекта, но как оценить результаты и учесть специфику региона</a:t>
            </a:r>
          </a:p>
        </p:txBody>
      </p:sp>
      <p:sp>
        <p:nvSpPr>
          <p:cNvPr id="17" name="Облачко с текстом: прямоугольное со скругленными углами 16">
            <a:extLst>
              <a:ext uri="{FF2B5EF4-FFF2-40B4-BE49-F238E27FC236}">
                <a16:creationId xmlns:a16="http://schemas.microsoft.com/office/drawing/2014/main" id="{C96C1BA6-BA0E-4E01-A41F-D8309ADEF4CB}"/>
              </a:ext>
            </a:extLst>
          </p:cNvPr>
          <p:cNvSpPr/>
          <p:nvPr/>
        </p:nvSpPr>
        <p:spPr>
          <a:xfrm>
            <a:off x="9424674" y="644888"/>
            <a:ext cx="2501903" cy="1947053"/>
          </a:xfrm>
          <a:prstGeom prst="wedgeRoundRectCallout">
            <a:avLst>
              <a:gd name="adj1" fmla="val -66179"/>
              <a:gd name="adj2" fmla="val -489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pic>
        <p:nvPicPr>
          <p:cNvPr id="4100" name="Picture 4" descr="https://image.freepik.com/free-photo/no-translate-detected_2227-613.jpg">
            <a:extLst>
              <a:ext uri="{FF2B5EF4-FFF2-40B4-BE49-F238E27FC236}">
                <a16:creationId xmlns:a16="http://schemas.microsoft.com/office/drawing/2014/main" id="{6C274E23-742A-4A13-8F2F-DFACA0C760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2333" y="1828781"/>
            <a:ext cx="552043" cy="617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09974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11"/>
          <p:cNvSpPr/>
          <p:nvPr/>
        </p:nvSpPr>
        <p:spPr>
          <a:xfrm>
            <a:off x="304802" y="1536379"/>
            <a:ext cx="3719932" cy="4963848"/>
          </a:xfrm>
          <a:prstGeom prst="roundRect">
            <a:avLst>
              <a:gd name="adj" fmla="val 8307"/>
            </a:avLst>
          </a:prstGeom>
          <a:solidFill>
            <a:schemeClr val="accent2">
              <a:lumMod val="40000"/>
              <a:lumOff val="60000"/>
              <a:alpha val="8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t"/>
          <a:lstStyle/>
          <a:p>
            <a:pPr algn="ctr">
              <a:spcAft>
                <a:spcPts val="800"/>
              </a:spcAft>
            </a:pPr>
            <a:r>
              <a:rPr lang="ru-RU" sz="1733" b="1" dirty="0">
                <a:solidFill>
                  <a:schemeClr val="tx1"/>
                </a:solidFill>
              </a:rPr>
              <a:t>Самарская область</a:t>
            </a:r>
          </a:p>
          <a:p>
            <a:pPr marL="237055" indent="-237055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tx1"/>
                </a:solidFill>
              </a:rPr>
              <a:t>Обновление инфраструктуры</a:t>
            </a:r>
          </a:p>
          <a:p>
            <a:pPr marL="237055" indent="-237055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tx1"/>
                </a:solidFill>
              </a:rPr>
              <a:t>Развитие инклюзивного образования (ФГОС ОВЗ)</a:t>
            </a:r>
          </a:p>
          <a:p>
            <a:pPr marL="237055" indent="-237055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tx1"/>
                </a:solidFill>
              </a:rPr>
              <a:t>Привлечение молодых педагогов</a:t>
            </a:r>
          </a:p>
          <a:p>
            <a:pPr marL="237055" indent="-237055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tx1"/>
                </a:solidFill>
              </a:rPr>
              <a:t>Работа с одаренными детьми</a:t>
            </a:r>
          </a:p>
          <a:p>
            <a:pPr marL="237055" indent="-237055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tx1"/>
                </a:solidFill>
              </a:rPr>
              <a:t>Повышение квалификации кадров</a:t>
            </a:r>
          </a:p>
          <a:p>
            <a:pPr marL="237055" indent="-237055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tx1"/>
                </a:solidFill>
              </a:rPr>
              <a:t>Рост качества образования</a:t>
            </a:r>
          </a:p>
          <a:p>
            <a:pPr marL="237055" indent="-237055">
              <a:buFont typeface="Wingdings" panose="05000000000000000000" pitchFamily="2" charset="2"/>
              <a:buChar char="ü"/>
            </a:pPr>
            <a:endParaRPr lang="ru-RU" sz="1600" dirty="0">
              <a:solidFill>
                <a:schemeClr val="tx1"/>
              </a:solidFill>
            </a:endParaRPr>
          </a:p>
          <a:p>
            <a:pPr marL="237055" indent="-237055">
              <a:buFont typeface="Wingdings" panose="05000000000000000000" pitchFamily="2" charset="2"/>
              <a:buChar char="ü"/>
            </a:pPr>
            <a:endParaRPr lang="ru-RU" sz="1733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9">
            <a:extLst>
              <a:ext uri="{FF2B5EF4-FFF2-40B4-BE49-F238E27FC236}">
                <a16:creationId xmlns:a16="http://schemas.microsoft.com/office/drawing/2014/main" id="{4405EF66-6ECC-46D3-A42D-FB7F6387D521}"/>
              </a:ext>
            </a:extLst>
          </p:cNvPr>
          <p:cNvSpPr/>
          <p:nvPr/>
        </p:nvSpPr>
        <p:spPr>
          <a:xfrm>
            <a:off x="4114800" y="1538552"/>
            <a:ext cx="4154706" cy="4963848"/>
          </a:xfrm>
          <a:prstGeom prst="roundRect">
            <a:avLst>
              <a:gd name="adj" fmla="val 7999"/>
            </a:avLst>
          </a:prstGeom>
          <a:solidFill>
            <a:schemeClr val="accent5">
              <a:lumMod val="40000"/>
              <a:lumOff val="60000"/>
              <a:alpha val="8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t"/>
          <a:lstStyle/>
          <a:p>
            <a:pPr algn="ctr">
              <a:spcAft>
                <a:spcPts val="800"/>
              </a:spcAft>
            </a:pPr>
            <a:r>
              <a:rPr lang="ru-RU" sz="1733" b="1" dirty="0">
                <a:solidFill>
                  <a:schemeClr val="tx1"/>
                </a:solidFill>
              </a:rPr>
              <a:t>Кировская область</a:t>
            </a:r>
            <a:endParaRPr lang="ru-RU" sz="1733" dirty="0">
              <a:solidFill>
                <a:schemeClr val="tx1"/>
              </a:solidFill>
            </a:endParaRPr>
          </a:p>
          <a:p>
            <a:pPr marL="237055" indent="-237055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tx1"/>
                </a:solidFill>
              </a:rPr>
              <a:t>Ликвидация второй смены</a:t>
            </a:r>
          </a:p>
          <a:p>
            <a:pPr marL="237055" indent="-237055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tx1"/>
                </a:solidFill>
              </a:rPr>
              <a:t>Состояние инфраструктуры, создание современных условий</a:t>
            </a:r>
          </a:p>
          <a:p>
            <a:pPr marL="237055" indent="-237055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tx1"/>
                </a:solidFill>
              </a:rPr>
              <a:t>Увеличение концентрации образовательной сети (проблема малокомплектных сельских школ)</a:t>
            </a:r>
          </a:p>
          <a:p>
            <a:pPr marL="237055" indent="-237055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tx1"/>
                </a:solidFill>
              </a:rPr>
              <a:t>Дефицит педагогических кадров</a:t>
            </a:r>
          </a:p>
          <a:p>
            <a:pPr marL="237055" indent="-237055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tx1"/>
                </a:solidFill>
              </a:rPr>
              <a:t>Привлечение молодых педагогов (проблема старения кадров)</a:t>
            </a:r>
          </a:p>
          <a:p>
            <a:pPr marL="237055" indent="-237055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tx1"/>
                </a:solidFill>
              </a:rPr>
              <a:t>Развитие сетевой формы (через сеть опорных школ)</a:t>
            </a:r>
          </a:p>
          <a:p>
            <a:pPr marL="237055" indent="-237055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tx1"/>
                </a:solidFill>
              </a:rPr>
              <a:t>Охват дистанционным обучением</a:t>
            </a:r>
          </a:p>
          <a:p>
            <a:pPr marL="237055" indent="-237055">
              <a:buFont typeface="Wingdings" panose="05000000000000000000" pitchFamily="2" charset="2"/>
              <a:buChar char="ü"/>
            </a:pPr>
            <a:endParaRPr lang="ru-RU" sz="1600" dirty="0">
              <a:solidFill>
                <a:schemeClr val="tx1"/>
              </a:solidFill>
            </a:endParaRPr>
          </a:p>
          <a:p>
            <a:pPr marL="237055" indent="-237055">
              <a:spcAft>
                <a:spcPts val="800"/>
              </a:spcAft>
              <a:buFont typeface="Wingdings" panose="05000000000000000000" pitchFamily="2" charset="2"/>
              <a:buChar char="ü"/>
            </a:pPr>
            <a:endParaRPr lang="ru-RU" sz="1733" dirty="0">
              <a:solidFill>
                <a:schemeClr val="tx1"/>
              </a:solidFill>
            </a:endParaRPr>
          </a:p>
        </p:txBody>
      </p:sp>
      <p:sp>
        <p:nvSpPr>
          <p:cNvPr id="13" name="Скругленный прямоугольник 9">
            <a:extLst>
              <a:ext uri="{FF2B5EF4-FFF2-40B4-BE49-F238E27FC236}">
                <a16:creationId xmlns:a16="http://schemas.microsoft.com/office/drawing/2014/main" id="{91B939E0-EE19-43E8-9365-579E7AB4C4B6}"/>
              </a:ext>
            </a:extLst>
          </p:cNvPr>
          <p:cNvSpPr/>
          <p:nvPr/>
        </p:nvSpPr>
        <p:spPr>
          <a:xfrm>
            <a:off x="8378626" y="1538552"/>
            <a:ext cx="3630789" cy="4963849"/>
          </a:xfrm>
          <a:prstGeom prst="roundRect">
            <a:avLst>
              <a:gd name="adj" fmla="val 6699"/>
            </a:avLst>
          </a:prstGeom>
          <a:solidFill>
            <a:schemeClr val="accent6">
              <a:lumMod val="40000"/>
              <a:lumOff val="6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t"/>
          <a:lstStyle/>
          <a:p>
            <a:pPr algn="ctr">
              <a:spcAft>
                <a:spcPts val="800"/>
              </a:spcAft>
            </a:pPr>
            <a:r>
              <a:rPr lang="ru-RU" sz="1733" b="1" dirty="0">
                <a:solidFill>
                  <a:schemeClr val="tx1"/>
                </a:solidFill>
              </a:rPr>
              <a:t>Республика Тыва</a:t>
            </a:r>
          </a:p>
          <a:p>
            <a:pPr marL="237055" indent="-237055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tx1"/>
                </a:solidFill>
              </a:rPr>
              <a:t>Увеличение концентрации образовательной сети</a:t>
            </a:r>
          </a:p>
          <a:p>
            <a:pPr marL="237055" indent="-237055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tx1"/>
                </a:solidFill>
              </a:rPr>
              <a:t>Состояние инфраструктуры (рост целевых субсидий на строительство школ, снижение доли зданий, требующих ремонт)</a:t>
            </a:r>
          </a:p>
          <a:p>
            <a:pPr marL="237055" indent="-237055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tx1"/>
                </a:solidFill>
              </a:rPr>
              <a:t>Рост наполняемости классов и соотношения учитель-ученик</a:t>
            </a:r>
          </a:p>
          <a:p>
            <a:pPr marL="237055" indent="-237055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tx1"/>
                </a:solidFill>
              </a:rPr>
              <a:t>Скорость сети Интернет, развитие сетевой формы</a:t>
            </a:r>
          </a:p>
          <a:p>
            <a:pPr marL="237055" indent="-237055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tx1"/>
                </a:solidFill>
              </a:rPr>
              <a:t>Изменение системы оплаты труда работников,  снижение дифференциации зарплат</a:t>
            </a:r>
          </a:p>
          <a:p>
            <a:pPr marL="237055" indent="-237055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tx1"/>
                </a:solidFill>
              </a:rPr>
              <a:t>Повышение квалификации педагогов, внедрение цифровых компетенций</a:t>
            </a:r>
          </a:p>
          <a:p>
            <a:pPr marL="237055" indent="-237055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tx1"/>
                </a:solidFill>
              </a:rPr>
              <a:t>Рост качества (баллы ЕГЭ, ОГЭ)</a:t>
            </a:r>
          </a:p>
          <a:p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4" name="Заголовок 2">
            <a:extLst>
              <a:ext uri="{FF2B5EF4-FFF2-40B4-BE49-F238E27FC236}">
                <a16:creationId xmlns:a16="http://schemas.microsoft.com/office/drawing/2014/main" id="{DE5A13E7-01A7-493F-8D64-4764C7DC2CE8}"/>
              </a:ext>
            </a:extLst>
          </p:cNvPr>
          <p:cNvSpPr txBox="1">
            <a:spLocks/>
          </p:cNvSpPr>
          <p:nvPr/>
        </p:nvSpPr>
        <p:spPr>
          <a:xfrm>
            <a:off x="-426720" y="1"/>
            <a:ext cx="12618720" cy="1267881"/>
          </a:xfrm>
          <a:prstGeom prst="rect">
            <a:avLst/>
          </a:prstGeom>
          <a:solidFill>
            <a:schemeClr val="accent1">
              <a:lumMod val="40000"/>
              <a:lumOff val="60000"/>
              <a:alpha val="80000"/>
            </a:schemeClr>
          </a:solidFill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21749" indent="-4233">
              <a:lnSpc>
                <a:spcPct val="88000"/>
              </a:lnSpc>
            </a:pPr>
            <a:r>
              <a:rPr lang="ru-RU" sz="4000" dirty="0"/>
              <a:t>Пример приоритетных параметров</a:t>
            </a:r>
            <a:endParaRPr lang="ru-RU" sz="2133" dirty="0"/>
          </a:p>
        </p:txBody>
      </p:sp>
      <p:cxnSp>
        <p:nvCxnSpPr>
          <p:cNvPr id="3" name="Прямая со стрелкой 2">
            <a:extLst>
              <a:ext uri="{FF2B5EF4-FFF2-40B4-BE49-F238E27FC236}">
                <a16:creationId xmlns:a16="http://schemas.microsoft.com/office/drawing/2014/main" id="{A13B5A26-66A3-48FD-9107-A058E4A8A7B3}"/>
              </a:ext>
            </a:extLst>
          </p:cNvPr>
          <p:cNvCxnSpPr/>
          <p:nvPr/>
        </p:nvCxnSpPr>
        <p:spPr>
          <a:xfrm>
            <a:off x="8269506" y="670560"/>
            <a:ext cx="45413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CB58AC42-6D8F-406A-98E5-3B4DB6E3B188}"/>
              </a:ext>
            </a:extLst>
          </p:cNvPr>
          <p:cNvSpPr txBox="1"/>
          <p:nvPr/>
        </p:nvSpPr>
        <p:spPr>
          <a:xfrm>
            <a:off x="9086561" y="280709"/>
            <a:ext cx="3058160" cy="748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133" dirty="0">
                <a:latin typeface="+mj-lt"/>
              </a:rPr>
              <a:t>максимальные веса для региональной модели</a:t>
            </a:r>
          </a:p>
        </p:txBody>
      </p:sp>
    </p:spTree>
    <p:extLst>
      <p:ext uri="{BB962C8B-B14F-4D97-AF65-F5344CB8AC3E}">
        <p14:creationId xmlns:p14="http://schemas.microsoft.com/office/powerpoint/2010/main" val="7732174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2">
            <a:extLst>
              <a:ext uri="{FF2B5EF4-FFF2-40B4-BE49-F238E27FC236}">
                <a16:creationId xmlns:a16="http://schemas.microsoft.com/office/drawing/2014/main" id="{C26D52B0-2A9C-4BD8-BBFC-DA1945EA0F91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2192000" cy="1267881"/>
          </a:xfrm>
          <a:prstGeom prst="rect">
            <a:avLst/>
          </a:prstGeom>
          <a:solidFill>
            <a:schemeClr val="accent1">
              <a:lumMod val="40000"/>
              <a:lumOff val="60000"/>
              <a:alpha val="80000"/>
            </a:schemeClr>
          </a:solidFill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21749" indent="-4233">
              <a:lnSpc>
                <a:spcPct val="88000"/>
              </a:lnSpc>
            </a:pPr>
            <a:r>
              <a:rPr lang="ru-RU" sz="4000" dirty="0"/>
              <a:t>Пример некоторых экспертных весов</a:t>
            </a:r>
            <a:endParaRPr lang="ru-RU" sz="2133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88F414-4178-444A-B54C-F1CAD4AFA3C3}"/>
              </a:ext>
            </a:extLst>
          </p:cNvPr>
          <p:cNvSpPr txBox="1"/>
          <p:nvPr/>
        </p:nvSpPr>
        <p:spPr>
          <a:xfrm>
            <a:off x="142240" y="2143761"/>
            <a:ext cx="4196080" cy="42570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">
              <a:spcBef>
                <a:spcPts val="1600"/>
              </a:spcBef>
              <a:spcAft>
                <a:spcPts val="800"/>
              </a:spcAft>
            </a:pPr>
            <a:r>
              <a:rPr lang="ru-RU" sz="2133" dirty="0"/>
              <a:t>Ликвидация второй смены </a:t>
            </a:r>
          </a:p>
          <a:p>
            <a:pPr fontAlgn="b">
              <a:spcBef>
                <a:spcPts val="1600"/>
              </a:spcBef>
              <a:spcAft>
                <a:spcPts val="800"/>
              </a:spcAft>
            </a:pPr>
            <a:r>
              <a:rPr lang="ru-RU" sz="2133" dirty="0"/>
              <a:t>Развитие современных форм обучения</a:t>
            </a:r>
          </a:p>
          <a:p>
            <a:pPr fontAlgn="b">
              <a:spcBef>
                <a:spcPts val="1600"/>
              </a:spcBef>
              <a:spcAft>
                <a:spcPts val="800"/>
              </a:spcAft>
            </a:pPr>
            <a:r>
              <a:rPr lang="ru-RU" sz="2133" dirty="0"/>
              <a:t>Создание современных условий обучения</a:t>
            </a:r>
          </a:p>
          <a:p>
            <a:pPr fontAlgn="b">
              <a:spcBef>
                <a:spcPts val="1600"/>
              </a:spcBef>
              <a:spcAft>
                <a:spcPts val="800"/>
              </a:spcAft>
            </a:pPr>
            <a:r>
              <a:rPr lang="ru-RU" sz="2133" dirty="0"/>
              <a:t>Скорость сети Интернет</a:t>
            </a:r>
          </a:p>
          <a:p>
            <a:pPr fontAlgn="b">
              <a:spcBef>
                <a:spcPts val="1600"/>
              </a:spcBef>
              <a:spcAft>
                <a:spcPts val="800"/>
              </a:spcAft>
            </a:pPr>
            <a:r>
              <a:rPr lang="ru-RU" sz="2133" dirty="0"/>
              <a:t>Привлечение молодых учителей</a:t>
            </a:r>
          </a:p>
          <a:p>
            <a:pPr fontAlgn="b">
              <a:spcBef>
                <a:spcPts val="1600"/>
              </a:spcBef>
              <a:spcAft>
                <a:spcPts val="800"/>
              </a:spcAft>
            </a:pPr>
            <a:r>
              <a:rPr lang="ru-RU" sz="2133" dirty="0"/>
              <a:t>Средний балл ЕГЭ, ОГЭ</a:t>
            </a:r>
            <a:endParaRPr lang="ru-RU" sz="2400" dirty="0"/>
          </a:p>
        </p:txBody>
      </p:sp>
      <p:graphicFrame>
        <p:nvGraphicFramePr>
          <p:cNvPr id="14" name="Диаграмма 13">
            <a:extLst>
              <a:ext uri="{FF2B5EF4-FFF2-40B4-BE49-F238E27FC236}">
                <a16:creationId xmlns:a16="http://schemas.microsoft.com/office/drawing/2014/main" id="{C6E76187-B5C3-4E83-97D0-281C23EFD880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3941536" y="1818641"/>
          <a:ext cx="2723425" cy="52628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5" name="Диаграмма 14">
            <a:extLst>
              <a:ext uri="{FF2B5EF4-FFF2-40B4-BE49-F238E27FC236}">
                <a16:creationId xmlns:a16="http://schemas.microsoft.com/office/drawing/2014/main" id="{5A657B45-9285-46FE-8BD1-D04ACC5DBEC3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6664961" y="1910083"/>
          <a:ext cx="2540364" cy="51714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Диаграмма 15">
            <a:extLst>
              <a:ext uri="{FF2B5EF4-FFF2-40B4-BE49-F238E27FC236}">
                <a16:creationId xmlns:a16="http://schemas.microsoft.com/office/drawing/2014/main" id="{44B1D3A5-FD4D-4306-A1B1-B39E5D2EDB58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9551491" y="1940415"/>
          <a:ext cx="2377259" cy="52628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8B181625-B425-49FD-90E5-BCFBD214F2B3}"/>
              </a:ext>
            </a:extLst>
          </p:cNvPr>
          <p:cNvSpPr txBox="1"/>
          <p:nvPr/>
        </p:nvSpPr>
        <p:spPr>
          <a:xfrm>
            <a:off x="4064544" y="1417641"/>
            <a:ext cx="8127456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133" b="1" dirty="0">
                <a:latin typeface="+mj-lt"/>
              </a:rPr>
              <a:t>Самарская область             Кировская область             Республика Тыва</a:t>
            </a:r>
          </a:p>
        </p:txBody>
      </p:sp>
      <p:pic>
        <p:nvPicPr>
          <p:cNvPr id="8" name="Picture 2" descr="https://im0-tub-ru.yandex.net/i?id=b7ca949c87df7c3f20c1cf9b4e1763c5&amp;n=13">
            <a:extLst>
              <a:ext uri="{FF2B5EF4-FFF2-40B4-BE49-F238E27FC236}">
                <a16:creationId xmlns:a16="http://schemas.microsoft.com/office/drawing/2014/main" id="{E4F2C25C-FA20-42AE-B0B3-412725282E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1125" y="88954"/>
            <a:ext cx="1257618" cy="1087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92585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Диаграмма 21">
            <a:extLst>
              <a:ext uri="{FF2B5EF4-FFF2-40B4-BE49-F238E27FC236}">
                <a16:creationId xmlns:a16="http://schemas.microsoft.com/office/drawing/2014/main" id="{ED099F4D-63F1-485C-9ED6-542BA1D68C1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15195471"/>
              </p:ext>
            </p:extLst>
          </p:nvPr>
        </p:nvGraphicFramePr>
        <p:xfrm>
          <a:off x="351713" y="4994118"/>
          <a:ext cx="11647248" cy="15917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Прямоугольник: скругленные противолежащие углы 20">
            <a:extLst>
              <a:ext uri="{FF2B5EF4-FFF2-40B4-BE49-F238E27FC236}">
                <a16:creationId xmlns:a16="http://schemas.microsoft.com/office/drawing/2014/main" id="{7C992BF4-8067-49FE-A2C7-D81CF663A620}"/>
              </a:ext>
            </a:extLst>
          </p:cNvPr>
          <p:cNvSpPr/>
          <p:nvPr/>
        </p:nvSpPr>
        <p:spPr>
          <a:xfrm>
            <a:off x="8646160" y="2091600"/>
            <a:ext cx="3307988" cy="2433630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graphicFrame>
        <p:nvGraphicFramePr>
          <p:cNvPr id="18" name="Диаграмма 17">
            <a:extLst>
              <a:ext uri="{FF2B5EF4-FFF2-40B4-BE49-F238E27FC236}">
                <a16:creationId xmlns:a16="http://schemas.microsoft.com/office/drawing/2014/main" id="{BCF7A10D-7919-4FC2-9266-324AF2294DF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57907003"/>
              </p:ext>
            </p:extLst>
          </p:nvPr>
        </p:nvGraphicFramePr>
        <p:xfrm>
          <a:off x="8541658" y="2452720"/>
          <a:ext cx="3457303" cy="20725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Заголовок 2">
            <a:extLst>
              <a:ext uri="{FF2B5EF4-FFF2-40B4-BE49-F238E27FC236}">
                <a16:creationId xmlns:a16="http://schemas.microsoft.com/office/drawing/2014/main" id="{D454AA72-9E77-4A77-8750-BE7FFCBA5EC6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2192000" cy="1267881"/>
          </a:xfrm>
          <a:prstGeom prst="rect">
            <a:avLst/>
          </a:prstGeom>
          <a:solidFill>
            <a:schemeClr val="accent1">
              <a:lumMod val="40000"/>
              <a:lumOff val="60000"/>
              <a:alpha val="80000"/>
            </a:schemeClr>
          </a:solidFill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21749" indent="-4233">
              <a:lnSpc>
                <a:spcPct val="88000"/>
              </a:lnSpc>
            </a:pPr>
            <a:r>
              <a:rPr lang="ru-RU" sz="4000" dirty="0"/>
              <a:t>Суммарный балл</a:t>
            </a:r>
            <a:endParaRPr lang="ru-RU" sz="2133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AB370A5-ABEF-40A5-AE3E-36F962458964}"/>
              </a:ext>
            </a:extLst>
          </p:cNvPr>
          <p:cNvSpPr txBox="1"/>
          <p:nvPr/>
        </p:nvSpPr>
        <p:spPr>
          <a:xfrm>
            <a:off x="10160" y="1381701"/>
            <a:ext cx="8686800" cy="29598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">
              <a:lnSpc>
                <a:spcPct val="150000"/>
              </a:lnSpc>
            </a:pPr>
            <a:r>
              <a:rPr lang="ru-RU" sz="2133" dirty="0"/>
              <a:t>С учетом экспертных весов максимально возможная сумма - </a:t>
            </a:r>
            <a:r>
              <a:rPr lang="ru-RU" sz="2133" b="1" dirty="0"/>
              <a:t>130 баллов</a:t>
            </a:r>
          </a:p>
          <a:p>
            <a:pPr fontAlgn="b">
              <a:lnSpc>
                <a:spcPct val="150000"/>
              </a:lnSpc>
            </a:pPr>
            <a:r>
              <a:rPr lang="ru-RU" sz="2133" dirty="0"/>
              <a:t>Текущий факт региона – </a:t>
            </a:r>
            <a:r>
              <a:rPr lang="ru-RU" sz="2133" b="1" dirty="0"/>
              <a:t>58 баллов </a:t>
            </a:r>
          </a:p>
          <a:p>
            <a:pPr fontAlgn="b">
              <a:lnSpc>
                <a:spcPct val="150000"/>
              </a:lnSpc>
            </a:pPr>
            <a:r>
              <a:rPr lang="ru-RU" sz="2133" dirty="0"/>
              <a:t>(это 45% от идеального «образа результата» для данного региона = 130)</a:t>
            </a:r>
          </a:p>
          <a:p>
            <a:pPr fontAlgn="b">
              <a:lnSpc>
                <a:spcPct val="150000"/>
              </a:lnSpc>
            </a:pPr>
            <a:endParaRPr lang="ru-RU" sz="2133" u="sng" dirty="0"/>
          </a:p>
          <a:p>
            <a:pPr fontAlgn="b">
              <a:lnSpc>
                <a:spcPct val="150000"/>
              </a:lnSpc>
            </a:pPr>
            <a:endParaRPr lang="ru-RU" sz="2133" u="sng" dirty="0"/>
          </a:p>
          <a:p>
            <a:pPr fontAlgn="b">
              <a:lnSpc>
                <a:spcPct val="150000"/>
              </a:lnSpc>
            </a:pPr>
            <a:r>
              <a:rPr lang="ru-RU" sz="2133" u="sng" dirty="0"/>
              <a:t>Отслеживаем динамику проекта:</a:t>
            </a:r>
            <a:endParaRPr lang="ru-RU" sz="2400" u="sng" dirty="0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98777758-6F48-4A5B-8471-8C8AC8770A9F}"/>
              </a:ext>
            </a:extLst>
          </p:cNvPr>
          <p:cNvSpPr/>
          <p:nvPr/>
        </p:nvSpPr>
        <p:spPr>
          <a:xfrm>
            <a:off x="7494542" y="5412569"/>
            <a:ext cx="375920" cy="350520"/>
          </a:xfrm>
          <a:prstGeom prst="ellipse">
            <a:avLst/>
          </a:prstGeom>
          <a:solidFill>
            <a:srgbClr val="92D050"/>
          </a:solidFill>
          <a:ln>
            <a:solidFill>
              <a:srgbClr val="C5E0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0002E2F-4D5A-4D93-BFEE-08263328C6F0}"/>
              </a:ext>
            </a:extLst>
          </p:cNvPr>
          <p:cNvSpPr txBox="1"/>
          <p:nvPr/>
        </p:nvSpPr>
        <p:spPr>
          <a:xfrm>
            <a:off x="4968240" y="4664965"/>
            <a:ext cx="1127760" cy="564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67" dirty="0"/>
              <a:t>2017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2845209-9ED8-4625-8E62-33A25D08997C}"/>
              </a:ext>
            </a:extLst>
          </p:cNvPr>
          <p:cNvSpPr txBox="1"/>
          <p:nvPr/>
        </p:nvSpPr>
        <p:spPr>
          <a:xfrm>
            <a:off x="5984240" y="4660531"/>
            <a:ext cx="1127760" cy="564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67" dirty="0"/>
              <a:t>2018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B9395B7-688E-4407-B0A1-CDB0A76F6D9E}"/>
              </a:ext>
            </a:extLst>
          </p:cNvPr>
          <p:cNvSpPr txBox="1"/>
          <p:nvPr/>
        </p:nvSpPr>
        <p:spPr>
          <a:xfrm>
            <a:off x="7162800" y="4660531"/>
            <a:ext cx="1127760" cy="564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67" dirty="0"/>
              <a:t>2019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ECDD777-6A8A-43F8-A773-78798C6FB1EF}"/>
              </a:ext>
            </a:extLst>
          </p:cNvPr>
          <p:cNvSpPr txBox="1"/>
          <p:nvPr/>
        </p:nvSpPr>
        <p:spPr>
          <a:xfrm>
            <a:off x="8636000" y="4636778"/>
            <a:ext cx="1905000" cy="564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67" dirty="0"/>
              <a:t>2020 …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2D4AA40-83AC-4E86-8B55-B7F018005FD1}"/>
              </a:ext>
            </a:extLst>
          </p:cNvPr>
          <p:cNvSpPr txBox="1"/>
          <p:nvPr/>
        </p:nvSpPr>
        <p:spPr>
          <a:xfrm>
            <a:off x="11049000" y="5036980"/>
            <a:ext cx="1402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100%</a:t>
            </a:r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0B1FB89E-0E20-4432-9D1B-71B511D3089E}"/>
              </a:ext>
            </a:extLst>
          </p:cNvPr>
          <p:cNvSpPr/>
          <p:nvPr/>
        </p:nvSpPr>
        <p:spPr>
          <a:xfrm>
            <a:off x="5330462" y="5412569"/>
            <a:ext cx="375920" cy="350520"/>
          </a:xfrm>
          <a:prstGeom prst="ellipse">
            <a:avLst/>
          </a:prstGeom>
          <a:solidFill>
            <a:srgbClr val="92D050"/>
          </a:solidFill>
          <a:ln>
            <a:solidFill>
              <a:srgbClr val="C5E0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60E1E639-2FE7-4A67-AAA5-BFF69FD10E93}"/>
              </a:ext>
            </a:extLst>
          </p:cNvPr>
          <p:cNvSpPr/>
          <p:nvPr/>
        </p:nvSpPr>
        <p:spPr>
          <a:xfrm>
            <a:off x="6318522" y="5412569"/>
            <a:ext cx="375920" cy="350520"/>
          </a:xfrm>
          <a:prstGeom prst="ellipse">
            <a:avLst/>
          </a:prstGeom>
          <a:solidFill>
            <a:srgbClr val="92D050"/>
          </a:solidFill>
          <a:ln>
            <a:solidFill>
              <a:srgbClr val="C5E0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id="{CB2D86EF-53FB-470F-94FB-DBB657AF550F}"/>
              </a:ext>
            </a:extLst>
          </p:cNvPr>
          <p:cNvSpPr/>
          <p:nvPr/>
        </p:nvSpPr>
        <p:spPr>
          <a:xfrm>
            <a:off x="9058728" y="5421276"/>
            <a:ext cx="375920" cy="350520"/>
          </a:xfrm>
          <a:prstGeom prst="ellipse">
            <a:avLst/>
          </a:prstGeom>
          <a:solidFill>
            <a:srgbClr val="92D050"/>
          </a:solidFill>
          <a:ln>
            <a:solidFill>
              <a:srgbClr val="C5E0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62DAB09-86E7-4193-A404-C711B3A5B27A}"/>
              </a:ext>
            </a:extLst>
          </p:cNvPr>
          <p:cNvSpPr txBox="1"/>
          <p:nvPr/>
        </p:nvSpPr>
        <p:spPr>
          <a:xfrm>
            <a:off x="9062357" y="2091600"/>
            <a:ext cx="238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>
                <a:latin typeface="+mj-lt"/>
              </a:rPr>
              <a:t>Баллы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AA10AC0-7F7A-4553-96E9-8F25E000121E}"/>
              </a:ext>
            </a:extLst>
          </p:cNvPr>
          <p:cNvSpPr txBox="1"/>
          <p:nvPr/>
        </p:nvSpPr>
        <p:spPr>
          <a:xfrm>
            <a:off x="462279" y="4434133"/>
            <a:ext cx="35166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>
                <a:latin typeface="+mj-lt"/>
              </a:rPr>
              <a:t>% достижения цели</a:t>
            </a:r>
          </a:p>
        </p:txBody>
      </p:sp>
    </p:spTree>
    <p:extLst>
      <p:ext uri="{BB962C8B-B14F-4D97-AF65-F5344CB8AC3E}">
        <p14:creationId xmlns:p14="http://schemas.microsoft.com/office/powerpoint/2010/main" val="7126726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трелка: пятиугольник 14">
            <a:extLst>
              <a:ext uri="{FF2B5EF4-FFF2-40B4-BE49-F238E27FC236}">
                <a16:creationId xmlns:a16="http://schemas.microsoft.com/office/drawing/2014/main" id="{C289E88B-AC90-47D6-871B-E28FF8529063}"/>
              </a:ext>
            </a:extLst>
          </p:cNvPr>
          <p:cNvSpPr/>
          <p:nvPr/>
        </p:nvSpPr>
        <p:spPr>
          <a:xfrm>
            <a:off x="2827201" y="1371675"/>
            <a:ext cx="5568044" cy="1564463"/>
          </a:xfrm>
          <a:prstGeom prst="homePlate">
            <a:avLst/>
          </a:prstGeom>
          <a:solidFill>
            <a:srgbClr val="C5E0B4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435A720-0A9A-49E4-A2C1-C9047ADBF84E}"/>
              </a:ext>
            </a:extLst>
          </p:cNvPr>
          <p:cNvSpPr txBox="1"/>
          <p:nvPr/>
        </p:nvSpPr>
        <p:spPr>
          <a:xfrm>
            <a:off x="2803108" y="868074"/>
            <a:ext cx="5033557" cy="2780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67" dirty="0"/>
              <a:t>Кировская область</a:t>
            </a:r>
          </a:p>
          <a:p>
            <a:r>
              <a:rPr lang="ru-RU" sz="2400" dirty="0">
                <a:solidFill>
                  <a:srgbClr val="0070C0"/>
                </a:solidFill>
              </a:rPr>
              <a:t>Стартовый факт - 58 баллов из 130.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</a:p>
          <a:p>
            <a:r>
              <a:rPr lang="ru-RU" sz="2400" dirty="0"/>
              <a:t>Приоритетные направления:</a:t>
            </a:r>
          </a:p>
          <a:p>
            <a:r>
              <a:rPr lang="ru-RU" sz="2400" dirty="0"/>
              <a:t>инфраструктура, дистанционное и сетевое обучение, кадры</a:t>
            </a:r>
          </a:p>
          <a:p>
            <a:endParaRPr lang="ru-RU" sz="2400" dirty="0"/>
          </a:p>
          <a:p>
            <a:endParaRPr lang="ru-RU" sz="2400" dirty="0"/>
          </a:p>
        </p:txBody>
      </p:sp>
      <p:sp>
        <p:nvSpPr>
          <p:cNvPr id="19" name="Стрелка: пятиугольник 18">
            <a:extLst>
              <a:ext uri="{FF2B5EF4-FFF2-40B4-BE49-F238E27FC236}">
                <a16:creationId xmlns:a16="http://schemas.microsoft.com/office/drawing/2014/main" id="{114CCC71-C044-4E3B-806B-33D136EC2A43}"/>
              </a:ext>
            </a:extLst>
          </p:cNvPr>
          <p:cNvSpPr/>
          <p:nvPr/>
        </p:nvSpPr>
        <p:spPr>
          <a:xfrm>
            <a:off x="510537" y="4396259"/>
            <a:ext cx="5394963" cy="1564895"/>
          </a:xfrm>
          <a:prstGeom prst="homePlate">
            <a:avLst/>
          </a:prstGeom>
          <a:solidFill>
            <a:srgbClr val="C5E0B4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14" name="Стрелка: пятиугольник 13">
            <a:extLst>
              <a:ext uri="{FF2B5EF4-FFF2-40B4-BE49-F238E27FC236}">
                <a16:creationId xmlns:a16="http://schemas.microsoft.com/office/drawing/2014/main" id="{78C72B6A-853D-47F4-9F22-AB5CDBCF8AB2}"/>
              </a:ext>
            </a:extLst>
          </p:cNvPr>
          <p:cNvSpPr/>
          <p:nvPr/>
        </p:nvSpPr>
        <p:spPr>
          <a:xfrm>
            <a:off x="6803388" y="4368859"/>
            <a:ext cx="5394963" cy="1564895"/>
          </a:xfrm>
          <a:prstGeom prst="homePlate">
            <a:avLst/>
          </a:prstGeom>
          <a:solidFill>
            <a:srgbClr val="C5E0B4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id="{01C9D828-FA2F-49E3-824E-941E068BC72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54290018"/>
              </p:ext>
            </p:extLst>
          </p:nvPr>
        </p:nvGraphicFramePr>
        <p:xfrm>
          <a:off x="9339253" y="371689"/>
          <a:ext cx="2800712" cy="1353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Стрелка: вправо 2">
            <a:extLst>
              <a:ext uri="{FF2B5EF4-FFF2-40B4-BE49-F238E27FC236}">
                <a16:creationId xmlns:a16="http://schemas.microsoft.com/office/drawing/2014/main" id="{19C57ED5-2C0F-4F86-9462-2259CAF57C17}"/>
              </a:ext>
            </a:extLst>
          </p:cNvPr>
          <p:cNvSpPr/>
          <p:nvPr/>
        </p:nvSpPr>
        <p:spPr>
          <a:xfrm>
            <a:off x="457200" y="3156585"/>
            <a:ext cx="10896600" cy="365760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559286-294C-4ADC-BDF9-1C10F8F5BAF5}"/>
              </a:ext>
            </a:extLst>
          </p:cNvPr>
          <p:cNvSpPr txBox="1"/>
          <p:nvPr/>
        </p:nvSpPr>
        <p:spPr>
          <a:xfrm>
            <a:off x="510538" y="3851879"/>
            <a:ext cx="5033557" cy="20416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67" dirty="0"/>
              <a:t>Самарская область</a:t>
            </a:r>
          </a:p>
          <a:p>
            <a:r>
              <a:rPr lang="ru-RU" sz="2400" dirty="0">
                <a:solidFill>
                  <a:srgbClr val="0070C0"/>
                </a:solidFill>
              </a:rPr>
              <a:t>Стартовый факт - 69 баллов из 100.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</a:p>
          <a:p>
            <a:r>
              <a:rPr lang="ru-RU" sz="2400" dirty="0"/>
              <a:t>Приоритетные направления: </a:t>
            </a:r>
          </a:p>
          <a:p>
            <a:r>
              <a:rPr lang="ru-RU" sz="2400" dirty="0"/>
              <a:t>кадры, инклюзивное образование, </a:t>
            </a:r>
          </a:p>
          <a:p>
            <a:r>
              <a:rPr lang="ru-RU" sz="2400" dirty="0"/>
              <a:t>качество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C901687-1E0C-43B7-ADE0-50BAD4D1856C}"/>
              </a:ext>
            </a:extLst>
          </p:cNvPr>
          <p:cNvSpPr txBox="1"/>
          <p:nvPr/>
        </p:nvSpPr>
        <p:spPr>
          <a:xfrm>
            <a:off x="6878319" y="3847966"/>
            <a:ext cx="5245103" cy="20416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67" dirty="0"/>
              <a:t>Республика Тыва</a:t>
            </a:r>
          </a:p>
          <a:p>
            <a:r>
              <a:rPr lang="ru-RU" sz="2400" dirty="0">
                <a:solidFill>
                  <a:srgbClr val="0070C0"/>
                </a:solidFill>
              </a:rPr>
              <a:t>Стартовый факт – 46 баллов из 125. </a:t>
            </a:r>
          </a:p>
          <a:p>
            <a:r>
              <a:rPr lang="ru-RU" sz="2400" dirty="0"/>
              <a:t>Приоритетные направления: инфраструктура, сетевые формы, система оплаты труда, качество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2E53428-3652-4B1D-A0FF-A664D4C37AFE}"/>
              </a:ext>
            </a:extLst>
          </p:cNvPr>
          <p:cNvSpPr txBox="1"/>
          <p:nvPr/>
        </p:nvSpPr>
        <p:spPr>
          <a:xfrm>
            <a:off x="8862601" y="1384039"/>
            <a:ext cx="3401064" cy="1077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133" i="1" dirty="0">
                <a:latin typeface="+mj-lt"/>
              </a:rPr>
              <a:t>Далее оценка динамики – комплексно и по ключевым  направлениям</a:t>
            </a:r>
          </a:p>
        </p:txBody>
      </p:sp>
      <p:graphicFrame>
        <p:nvGraphicFramePr>
          <p:cNvPr id="24" name="Диаграмма 23">
            <a:extLst>
              <a:ext uri="{FF2B5EF4-FFF2-40B4-BE49-F238E27FC236}">
                <a16:creationId xmlns:a16="http://schemas.microsoft.com/office/drawing/2014/main" id="{6B427301-092B-4072-9BA8-C9243CED5B97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4567880" y="2844115"/>
          <a:ext cx="1130249" cy="10761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5" name="Диаграмма 24">
            <a:extLst>
              <a:ext uri="{FF2B5EF4-FFF2-40B4-BE49-F238E27FC236}">
                <a16:creationId xmlns:a16="http://schemas.microsoft.com/office/drawing/2014/main" id="{55779370-1170-4630-8681-75F8285914E3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101575" y="2805505"/>
          <a:ext cx="1230075" cy="1067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7" name="Диаграмма 16">
            <a:extLst>
              <a:ext uri="{FF2B5EF4-FFF2-40B4-BE49-F238E27FC236}">
                <a16:creationId xmlns:a16="http://schemas.microsoft.com/office/drawing/2014/main" id="{276D6CED-D720-4A95-8DB1-B5F4875F498B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112568" y="2769247"/>
          <a:ext cx="1997405" cy="12259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8" name="Диаграмма 17">
            <a:extLst>
              <a:ext uri="{FF2B5EF4-FFF2-40B4-BE49-F238E27FC236}">
                <a16:creationId xmlns:a16="http://schemas.microsoft.com/office/drawing/2014/main" id="{5E626FEF-4811-42E7-A5D0-82E4FAD324EC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7740421" y="2805504"/>
          <a:ext cx="1989048" cy="1168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0" name="Диаграмма 19">
            <a:extLst>
              <a:ext uri="{FF2B5EF4-FFF2-40B4-BE49-F238E27FC236}">
                <a16:creationId xmlns:a16="http://schemas.microsoft.com/office/drawing/2014/main" id="{065DE72C-1A21-48DA-9692-5B1EC88778D3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4550605" y="2769247"/>
          <a:ext cx="1824380" cy="12417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7580AA9B-AE24-481B-A3FE-3D1A5A689BE5}"/>
              </a:ext>
            </a:extLst>
          </p:cNvPr>
          <p:cNvSpPr txBox="1"/>
          <p:nvPr/>
        </p:nvSpPr>
        <p:spPr>
          <a:xfrm>
            <a:off x="52035" y="65850"/>
            <a:ext cx="9451194" cy="46166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dirty="0"/>
              <a:t>Сравниваем не регионы между собой, а их индивидуальный прогресс</a:t>
            </a:r>
          </a:p>
        </p:txBody>
      </p:sp>
    </p:spTree>
    <p:extLst>
      <p:ext uri="{BB962C8B-B14F-4D97-AF65-F5344CB8AC3E}">
        <p14:creationId xmlns:p14="http://schemas.microsoft.com/office/powerpoint/2010/main" val="41157987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5D8C3CC-4A9E-4A33-A776-4E875A9712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"/>
                    </a14:imgEffect>
                    <a14:imgEffect>
                      <a14:brightnessContrast bright="-14000" contrast="-20000"/>
                    </a14:imgEffect>
                  </a14:imgLayer>
                </a14:imgProps>
              </a:ext>
            </a:extLst>
          </a:blip>
          <a:srcRect t="6250" r="442"/>
          <a:stretch/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sp>
        <p:nvSpPr>
          <p:cNvPr id="27" name="Подзаголовок 2"/>
          <p:cNvSpPr txBox="1">
            <a:spLocks/>
          </p:cNvSpPr>
          <p:nvPr/>
        </p:nvSpPr>
        <p:spPr>
          <a:xfrm>
            <a:off x="1" y="3499556"/>
            <a:ext cx="4626327" cy="2556933"/>
          </a:xfrm>
          <a:prstGeom prst="rect">
            <a:avLst/>
          </a:prstGeom>
          <a:solidFill>
            <a:schemeClr val="accent1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180000" tIns="108000" rIns="216000" bIns="108000" rtlCol="0" anchor="ctr">
            <a:noAutofit/>
          </a:bodyPr>
          <a:lstStyle/>
          <a:p>
            <a:pPr algn="ctr" defTabSz="1219140">
              <a:defRPr/>
            </a:pPr>
            <a:endParaRPr lang="ru-RU" sz="2400" dirty="0">
              <a:solidFill>
                <a:schemeClr val="bg1"/>
              </a:solidFill>
            </a:endParaRPr>
          </a:p>
          <a:p>
            <a:pPr algn="ctr" defTabSz="1219140">
              <a:defRPr/>
            </a:pPr>
            <a:endParaRPr lang="ru-RU" sz="2400" dirty="0">
              <a:solidFill>
                <a:schemeClr val="bg1"/>
              </a:solidFill>
            </a:endParaRPr>
          </a:p>
          <a:p>
            <a:pPr algn="ctr" defTabSz="1219140">
              <a:defRPr/>
            </a:pPr>
            <a:endParaRPr lang="ru-RU" sz="2400" dirty="0">
              <a:solidFill>
                <a:schemeClr val="bg1"/>
              </a:solidFill>
            </a:endParaRPr>
          </a:p>
          <a:p>
            <a:pPr algn="ctr" defTabSz="1219140">
              <a:defRPr/>
            </a:pPr>
            <a:r>
              <a:rPr lang="ru-RU" sz="2400" dirty="0">
                <a:solidFill>
                  <a:schemeClr val="bg1"/>
                </a:solidFill>
              </a:rPr>
              <a:t>Институт проблем</a:t>
            </a:r>
            <a:br>
              <a:rPr lang="ru-RU" sz="2400" dirty="0">
                <a:solidFill>
                  <a:schemeClr val="bg1"/>
                </a:solidFill>
              </a:rPr>
            </a:br>
            <a:r>
              <a:rPr lang="ru-RU" sz="2400" dirty="0">
                <a:solidFill>
                  <a:schemeClr val="bg1"/>
                </a:solidFill>
              </a:rPr>
              <a:t>образовательной политики </a:t>
            </a:r>
            <a:br>
              <a:rPr lang="ru-RU" sz="2400" dirty="0">
                <a:solidFill>
                  <a:schemeClr val="bg1"/>
                </a:solidFill>
              </a:rPr>
            </a:br>
            <a:r>
              <a:rPr lang="ru-RU" sz="2400" dirty="0">
                <a:solidFill>
                  <a:schemeClr val="bg1"/>
                </a:solidFill>
              </a:rPr>
              <a:t>«Эврика»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-54808" y="6046886"/>
            <a:ext cx="4681135" cy="502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chemeClr val="dk1"/>
              </a:buClr>
              <a:buSzPct val="100000"/>
            </a:pPr>
            <a:r>
              <a:rPr lang="en-US" sz="2667" spc="533" dirty="0"/>
              <a:t>www.eurekanet.ru</a:t>
            </a:r>
            <a:endParaRPr lang="ru-RU" sz="2667" spc="533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A83AE-E548-3647-B5CF-732FBC9E7D53}" type="slidenum">
              <a:rPr lang="ru-RU" smtClean="0"/>
              <a:t>25</a:t>
            </a:fld>
            <a:endParaRPr lang="ru-RU"/>
          </a:p>
        </p:txBody>
      </p:sp>
      <p:pic>
        <p:nvPicPr>
          <p:cNvPr id="5" name="Рисунок 4" descr="Изображение выглядит как текст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71647DC5-2127-486B-9355-5B4D1FC6B5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8045" y="3584202"/>
            <a:ext cx="1893155" cy="1127221"/>
          </a:xfrm>
          <a:prstGeom prst="rect">
            <a:avLst/>
          </a:prstGeom>
        </p:spPr>
      </p:pic>
      <p:pic>
        <p:nvPicPr>
          <p:cNvPr id="8" name="Рисунок 7" descr="Изображение выглядит как объект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4FDA3F3D-C199-46AC-835F-6D4A4CE98265}"/>
              </a:ext>
            </a:extLst>
          </p:cNvPr>
          <p:cNvPicPr>
            <a:picLocks noChangeAspect="1"/>
          </p:cNvPicPr>
          <p:nvPr/>
        </p:nvPicPr>
        <p:blipFill>
          <a:blip r:embed="rId5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220" y="525133"/>
            <a:ext cx="5684520" cy="4014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8929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EAD029F-395F-44C4-A17A-614DA6F79091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07" t="-4610" r="907" b="32027"/>
          <a:stretch/>
        </p:blipFill>
        <p:spPr bwMode="auto">
          <a:xfrm>
            <a:off x="364671" y="1202872"/>
            <a:ext cx="11462658" cy="445225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F8D3E7F-1E77-40A1-8949-DBD7E1DB04C2}"/>
              </a:ext>
            </a:extLst>
          </p:cNvPr>
          <p:cNvSpPr/>
          <p:nvPr/>
        </p:nvSpPr>
        <p:spPr>
          <a:xfrm>
            <a:off x="7260771" y="4441371"/>
            <a:ext cx="2960915" cy="8926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15109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216C903-90C0-483D-9975-4F24F415F900}"/>
              </a:ext>
            </a:extLst>
          </p:cNvPr>
          <p:cNvSpPr txBox="1"/>
          <p:nvPr/>
        </p:nvSpPr>
        <p:spPr>
          <a:xfrm>
            <a:off x="75004" y="1717788"/>
            <a:ext cx="1725083" cy="109459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vert="horz" wrap="square" lIns="96000" tIns="96000" rIns="144000" bIns="9600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93663" indent="0" defTabSz="68580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None/>
              <a:defRPr sz="1400" b="1">
                <a:solidFill>
                  <a:schemeClr val="bg1"/>
                </a:solidFill>
                <a:ea typeface="+mj-ea"/>
                <a:cs typeface="+mj-cs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/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5pPr>
            <a:lvl6pPr marL="18859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6pPr>
            <a:lvl7pPr marL="22288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7pPr>
            <a:lvl8pPr marL="25717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8pPr>
            <a:lvl9pPr marL="29146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9pPr>
          </a:lstStyle>
          <a:p>
            <a:r>
              <a:rPr lang="ru-RU" sz="1600" dirty="0"/>
              <a:t>СОВРЕМЕННАЯ ШКОЛА</a:t>
            </a:r>
          </a:p>
        </p:txBody>
      </p:sp>
      <p:sp>
        <p:nvSpPr>
          <p:cNvPr id="10" name="Объект 2">
            <a:extLst>
              <a:ext uri="{FF2B5EF4-FFF2-40B4-BE49-F238E27FC236}">
                <a16:creationId xmlns:a16="http://schemas.microsoft.com/office/drawing/2014/main" id="{CB203312-4AB4-4DB7-AF6B-8C23802D3FDB}"/>
              </a:ext>
            </a:extLst>
          </p:cNvPr>
          <p:cNvSpPr txBox="1">
            <a:spLocks/>
          </p:cNvSpPr>
          <p:nvPr/>
        </p:nvSpPr>
        <p:spPr>
          <a:xfrm>
            <a:off x="1879602" y="1717788"/>
            <a:ext cx="4194312" cy="1094593"/>
          </a:xfrm>
          <a:prstGeom prst="rect">
            <a:avLst/>
          </a:prstGeom>
          <a:solidFill>
            <a:srgbClr val="8497B0">
              <a:alpha val="60000"/>
            </a:srgbClr>
          </a:solidFill>
        </p:spPr>
        <p:txBody>
          <a:bodyPr vert="horz" wrap="square" lIns="96000" tIns="72000" rIns="144000" bIns="7200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896938" indent="-449263" defTabSz="685800">
              <a:lnSpc>
                <a:spcPct val="88000"/>
              </a:lnSpc>
              <a:spcBef>
                <a:spcPct val="0"/>
              </a:spcBef>
              <a:buNone/>
              <a:defRPr sz="3200">
                <a:solidFill>
                  <a:schemeClr val="bg1"/>
                </a:solidFill>
                <a:ea typeface="+mj-ea"/>
                <a:cs typeface="+mj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ru-RU" sz="1900" dirty="0">
                <a:solidFill>
                  <a:schemeClr val="tx1"/>
                </a:solidFill>
              </a:rPr>
              <a:t>Материально-техническая база, строительство школ, ликвидация второй смены, новые методы обучения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080EA32-69C3-4B54-AF42-77FCC7B1BD1F}"/>
              </a:ext>
            </a:extLst>
          </p:cNvPr>
          <p:cNvSpPr txBox="1"/>
          <p:nvPr/>
        </p:nvSpPr>
        <p:spPr>
          <a:xfrm>
            <a:off x="75004" y="2986339"/>
            <a:ext cx="1725083" cy="99164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vert="horz" wrap="square" lIns="96000" tIns="96000" rIns="144000" bIns="9600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93663" indent="0" defTabSz="68580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None/>
              <a:defRPr sz="1400" b="1">
                <a:solidFill>
                  <a:schemeClr val="bg1"/>
                </a:solidFill>
                <a:ea typeface="+mj-ea"/>
                <a:cs typeface="+mj-cs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/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5pPr>
            <a:lvl6pPr marL="18859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6pPr>
            <a:lvl7pPr marL="22288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7pPr>
            <a:lvl8pPr marL="25717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8pPr>
            <a:lvl9pPr marL="29146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9pPr>
          </a:lstStyle>
          <a:p>
            <a:r>
              <a:rPr lang="ru-RU" sz="1600" dirty="0"/>
              <a:t>УСПЕХ КАЖДОГО РЕБЕНКА</a:t>
            </a:r>
          </a:p>
        </p:txBody>
      </p:sp>
      <p:sp>
        <p:nvSpPr>
          <p:cNvPr id="12" name="Заголовок 2">
            <a:extLst>
              <a:ext uri="{FF2B5EF4-FFF2-40B4-BE49-F238E27FC236}">
                <a16:creationId xmlns:a16="http://schemas.microsoft.com/office/drawing/2014/main" id="{F5FDEEAD-6EBA-4D0E-9AA9-77CC73BC1768}"/>
              </a:ext>
            </a:extLst>
          </p:cNvPr>
          <p:cNvSpPr txBox="1">
            <a:spLocks/>
          </p:cNvSpPr>
          <p:nvPr/>
        </p:nvSpPr>
        <p:spPr>
          <a:xfrm>
            <a:off x="1" y="3"/>
            <a:ext cx="12192001" cy="1108171"/>
          </a:xfrm>
          <a:prstGeom prst="rect">
            <a:avLst/>
          </a:prstGeom>
          <a:solidFill>
            <a:srgbClr val="002060">
              <a:alpha val="80000"/>
            </a:srgbClr>
          </a:solidFill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21766" indent="-4233">
              <a:lnSpc>
                <a:spcPct val="88000"/>
              </a:lnSpc>
            </a:pPr>
            <a:r>
              <a:rPr lang="ru-RU" sz="3733" dirty="0">
                <a:solidFill>
                  <a:schemeClr val="bg1"/>
                </a:solidFill>
                <a:latin typeface="+mn-lt"/>
              </a:rPr>
              <a:t>Национальный проект «Образование» 2019-2024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24A7929-7FBF-4B4C-B9B7-3B1C24B2BEC0}"/>
              </a:ext>
            </a:extLst>
          </p:cNvPr>
          <p:cNvSpPr txBox="1"/>
          <p:nvPr/>
        </p:nvSpPr>
        <p:spPr>
          <a:xfrm>
            <a:off x="75005" y="4155031"/>
            <a:ext cx="1725083" cy="108727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vert="horz" wrap="square" lIns="96000" tIns="96000" rIns="144000" bIns="9600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93663" indent="0" defTabSz="68580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None/>
              <a:defRPr sz="1400" b="1">
                <a:solidFill>
                  <a:schemeClr val="bg1"/>
                </a:solidFill>
                <a:ea typeface="+mj-ea"/>
                <a:cs typeface="+mj-cs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/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5pPr>
            <a:lvl6pPr marL="18859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6pPr>
            <a:lvl7pPr marL="22288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7pPr>
            <a:lvl8pPr marL="25717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8pPr>
            <a:lvl9pPr marL="29146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9pPr>
          </a:lstStyle>
          <a:p>
            <a:r>
              <a:rPr lang="ru-RU" sz="1600" dirty="0"/>
              <a:t>ЦИФРОВАЯ СРЕДА</a:t>
            </a:r>
          </a:p>
        </p:txBody>
      </p:sp>
      <p:sp>
        <p:nvSpPr>
          <p:cNvPr id="20" name="Объект 2">
            <a:extLst>
              <a:ext uri="{FF2B5EF4-FFF2-40B4-BE49-F238E27FC236}">
                <a16:creationId xmlns:a16="http://schemas.microsoft.com/office/drawing/2014/main" id="{C4F3A5E8-0C5F-463D-9964-E791EED62AE0}"/>
              </a:ext>
            </a:extLst>
          </p:cNvPr>
          <p:cNvSpPr txBox="1">
            <a:spLocks/>
          </p:cNvSpPr>
          <p:nvPr/>
        </p:nvSpPr>
        <p:spPr>
          <a:xfrm>
            <a:off x="1901687" y="3011083"/>
            <a:ext cx="4141747" cy="991650"/>
          </a:xfrm>
          <a:prstGeom prst="rect">
            <a:avLst/>
          </a:prstGeom>
          <a:solidFill>
            <a:srgbClr val="8497B0">
              <a:alpha val="60000"/>
            </a:srgbClr>
          </a:solidFill>
        </p:spPr>
        <p:txBody>
          <a:bodyPr vert="horz" wrap="square" lIns="96000" tIns="72000" rIns="144000" bIns="7200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896938" indent="-449263" defTabSz="685800">
              <a:lnSpc>
                <a:spcPct val="88000"/>
              </a:lnSpc>
              <a:spcBef>
                <a:spcPct val="0"/>
              </a:spcBef>
              <a:buNone/>
              <a:defRPr sz="3200">
                <a:solidFill>
                  <a:schemeClr val="bg1"/>
                </a:solidFill>
                <a:ea typeface="+mj-ea"/>
                <a:cs typeface="+mj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ru-RU" sz="1900" dirty="0">
                <a:solidFill>
                  <a:schemeClr val="tx1"/>
                </a:solidFill>
              </a:rPr>
              <a:t>Дополнительное образование, профориентация и поддержка талантливых детей</a:t>
            </a:r>
          </a:p>
        </p:txBody>
      </p:sp>
      <p:sp>
        <p:nvSpPr>
          <p:cNvPr id="21" name="Объект 2">
            <a:extLst>
              <a:ext uri="{FF2B5EF4-FFF2-40B4-BE49-F238E27FC236}">
                <a16:creationId xmlns:a16="http://schemas.microsoft.com/office/drawing/2014/main" id="{7ABEDF9F-5504-47C8-9372-0099103D7226}"/>
              </a:ext>
            </a:extLst>
          </p:cNvPr>
          <p:cNvSpPr txBox="1">
            <a:spLocks/>
          </p:cNvSpPr>
          <p:nvPr/>
        </p:nvSpPr>
        <p:spPr>
          <a:xfrm>
            <a:off x="1879602" y="4176690"/>
            <a:ext cx="4194313" cy="1087275"/>
          </a:xfrm>
          <a:prstGeom prst="rect">
            <a:avLst/>
          </a:prstGeom>
          <a:solidFill>
            <a:srgbClr val="8497B0">
              <a:alpha val="60000"/>
            </a:srgbClr>
          </a:solidFill>
        </p:spPr>
        <p:txBody>
          <a:bodyPr vert="horz" wrap="square" lIns="96000" tIns="72000" rIns="144000" bIns="7200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896938" indent="-449263" defTabSz="685800">
              <a:lnSpc>
                <a:spcPct val="88000"/>
              </a:lnSpc>
              <a:spcBef>
                <a:spcPct val="0"/>
              </a:spcBef>
              <a:buNone/>
              <a:defRPr sz="3200">
                <a:solidFill>
                  <a:schemeClr val="bg1"/>
                </a:solidFill>
                <a:ea typeface="+mj-ea"/>
                <a:cs typeface="+mj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ru-RU" sz="1900" dirty="0">
                <a:solidFill>
                  <a:schemeClr val="tx1"/>
                </a:solidFill>
              </a:rPr>
              <a:t>Технические условия для внедрения цифровых технологий в школе, РЭШ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7FAA4C1-205B-44AF-8840-40CAAF1CA79E}"/>
              </a:ext>
            </a:extLst>
          </p:cNvPr>
          <p:cNvSpPr txBox="1"/>
          <p:nvPr/>
        </p:nvSpPr>
        <p:spPr>
          <a:xfrm>
            <a:off x="75004" y="5416261"/>
            <a:ext cx="1725083" cy="105035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vert="horz" wrap="square" lIns="96000" tIns="96000" rIns="144000" bIns="9600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93663" indent="0" defTabSz="68580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None/>
              <a:defRPr sz="1400" b="1">
                <a:solidFill>
                  <a:schemeClr val="bg1"/>
                </a:solidFill>
                <a:ea typeface="+mj-ea"/>
                <a:cs typeface="+mj-cs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/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5pPr>
            <a:lvl6pPr marL="18859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6pPr>
            <a:lvl7pPr marL="22288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7pPr>
            <a:lvl8pPr marL="25717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8pPr>
            <a:lvl9pPr marL="29146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9pPr>
          </a:lstStyle>
          <a:p>
            <a:r>
              <a:rPr lang="ru-RU" sz="1600" dirty="0"/>
              <a:t>УЧИТЕЛЬ БУДУЩЕГО</a:t>
            </a:r>
            <a:endParaRPr lang="ru-RU" sz="1600" b="0" dirty="0"/>
          </a:p>
        </p:txBody>
      </p:sp>
      <p:sp>
        <p:nvSpPr>
          <p:cNvPr id="16" name="Объект 2">
            <a:extLst>
              <a:ext uri="{FF2B5EF4-FFF2-40B4-BE49-F238E27FC236}">
                <a16:creationId xmlns:a16="http://schemas.microsoft.com/office/drawing/2014/main" id="{BCBD6BD8-A881-4C0D-A52B-0D404C1593E4}"/>
              </a:ext>
            </a:extLst>
          </p:cNvPr>
          <p:cNvSpPr txBox="1">
            <a:spLocks/>
          </p:cNvSpPr>
          <p:nvPr/>
        </p:nvSpPr>
        <p:spPr>
          <a:xfrm>
            <a:off x="1883310" y="5416262"/>
            <a:ext cx="4160124" cy="1050359"/>
          </a:xfrm>
          <a:prstGeom prst="rect">
            <a:avLst/>
          </a:prstGeom>
          <a:solidFill>
            <a:srgbClr val="8497B0">
              <a:alpha val="60000"/>
            </a:srgbClr>
          </a:solidFill>
        </p:spPr>
        <p:txBody>
          <a:bodyPr vert="horz" wrap="square" lIns="96000" tIns="72000" rIns="144000" bIns="7200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896938" indent="-449263" defTabSz="685800">
              <a:lnSpc>
                <a:spcPct val="88000"/>
              </a:lnSpc>
              <a:spcBef>
                <a:spcPct val="0"/>
              </a:spcBef>
              <a:buNone/>
              <a:defRPr sz="3200">
                <a:solidFill>
                  <a:schemeClr val="bg1"/>
                </a:solidFill>
                <a:ea typeface="+mj-ea"/>
                <a:cs typeface="+mj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ru-RU" sz="1900" dirty="0">
                <a:solidFill>
                  <a:schemeClr val="tx1"/>
                </a:solidFill>
              </a:rPr>
              <a:t>Переподготовка учителей, НСУР, горизонтальная система карьерного роста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ED634E9-4AB7-40A2-99F9-878CA79C1B72}"/>
              </a:ext>
            </a:extLst>
          </p:cNvPr>
          <p:cNvSpPr txBox="1"/>
          <p:nvPr/>
        </p:nvSpPr>
        <p:spPr>
          <a:xfrm>
            <a:off x="6118085" y="1717788"/>
            <a:ext cx="1725083" cy="109459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vert="horz" wrap="square" lIns="96000" tIns="96000" rIns="144000" bIns="9600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93663" indent="0" defTabSz="68580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None/>
              <a:defRPr sz="1400" b="1">
                <a:solidFill>
                  <a:schemeClr val="bg1"/>
                </a:solidFill>
                <a:ea typeface="+mj-ea"/>
                <a:cs typeface="+mj-cs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/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5pPr>
            <a:lvl6pPr marL="18859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6pPr>
            <a:lvl7pPr marL="22288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7pPr>
            <a:lvl8pPr marL="25717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8pPr>
            <a:lvl9pPr marL="29146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9pPr>
          </a:lstStyle>
          <a:p>
            <a:r>
              <a:rPr lang="ru-RU" sz="1600" dirty="0"/>
              <a:t>СОВРЕМЕННЫЕ РОДИТЕЛИ</a:t>
            </a:r>
          </a:p>
        </p:txBody>
      </p:sp>
      <p:sp>
        <p:nvSpPr>
          <p:cNvPr id="25" name="Объект 2">
            <a:extLst>
              <a:ext uri="{FF2B5EF4-FFF2-40B4-BE49-F238E27FC236}">
                <a16:creationId xmlns:a16="http://schemas.microsoft.com/office/drawing/2014/main" id="{04042FF2-682A-4B2C-B161-987700034C74}"/>
              </a:ext>
            </a:extLst>
          </p:cNvPr>
          <p:cNvSpPr txBox="1">
            <a:spLocks/>
          </p:cNvSpPr>
          <p:nvPr/>
        </p:nvSpPr>
        <p:spPr>
          <a:xfrm>
            <a:off x="7922683" y="1717788"/>
            <a:ext cx="4194312" cy="1094593"/>
          </a:xfrm>
          <a:prstGeom prst="rect">
            <a:avLst/>
          </a:prstGeom>
          <a:solidFill>
            <a:srgbClr val="8497B0">
              <a:alpha val="60000"/>
            </a:srgbClr>
          </a:solidFill>
        </p:spPr>
        <p:txBody>
          <a:bodyPr vert="horz" wrap="square" lIns="96000" tIns="72000" rIns="144000" bIns="7200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896938" indent="-449263" defTabSz="685800">
              <a:lnSpc>
                <a:spcPct val="88000"/>
              </a:lnSpc>
              <a:spcBef>
                <a:spcPct val="0"/>
              </a:spcBef>
              <a:buNone/>
              <a:defRPr sz="3200">
                <a:solidFill>
                  <a:schemeClr val="bg1"/>
                </a:solidFill>
                <a:ea typeface="+mj-ea"/>
                <a:cs typeface="+mj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ru-RU" sz="1900" dirty="0">
                <a:solidFill>
                  <a:schemeClr val="tx1"/>
                </a:solidFill>
              </a:rPr>
              <a:t>Педагогическая и психологическая помощь родителям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EDB7308-19C7-4D64-A645-07FBDA5B35E0}"/>
              </a:ext>
            </a:extLst>
          </p:cNvPr>
          <p:cNvSpPr txBox="1"/>
          <p:nvPr/>
        </p:nvSpPr>
        <p:spPr>
          <a:xfrm>
            <a:off x="6118085" y="2986339"/>
            <a:ext cx="1725083" cy="99164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vert="horz" wrap="square" lIns="96000" tIns="96000" rIns="144000" bIns="9600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93663" indent="0" defTabSz="68580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None/>
              <a:defRPr sz="1400" b="1">
                <a:solidFill>
                  <a:schemeClr val="bg1"/>
                </a:solidFill>
                <a:ea typeface="+mj-ea"/>
                <a:cs typeface="+mj-cs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/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5pPr>
            <a:lvl6pPr marL="18859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6pPr>
            <a:lvl7pPr marL="22288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7pPr>
            <a:lvl8pPr marL="25717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8pPr>
            <a:lvl9pPr marL="29146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9pPr>
          </a:lstStyle>
          <a:p>
            <a:r>
              <a:rPr lang="ru-RU" sz="1600" dirty="0"/>
              <a:t>МОЛОДЫЕ </a:t>
            </a:r>
            <a:r>
              <a:rPr lang="ru-RU" sz="1350" dirty="0"/>
              <a:t>ПРОФЕССИОНАЛЫ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39289DA-C855-4BA0-8707-D53BD63C542E}"/>
              </a:ext>
            </a:extLst>
          </p:cNvPr>
          <p:cNvSpPr txBox="1"/>
          <p:nvPr/>
        </p:nvSpPr>
        <p:spPr>
          <a:xfrm>
            <a:off x="6118086" y="4155031"/>
            <a:ext cx="1725083" cy="108727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vert="horz" wrap="square" lIns="96000" tIns="96000" rIns="144000" bIns="9600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93663" indent="0" defTabSz="68580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None/>
              <a:defRPr sz="1400" b="1">
                <a:solidFill>
                  <a:schemeClr val="bg1"/>
                </a:solidFill>
                <a:ea typeface="+mj-ea"/>
                <a:cs typeface="+mj-cs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/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5pPr>
            <a:lvl6pPr marL="18859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6pPr>
            <a:lvl7pPr marL="22288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7pPr>
            <a:lvl8pPr marL="25717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8pPr>
            <a:lvl9pPr marL="29146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9pPr>
          </a:lstStyle>
          <a:p>
            <a:r>
              <a:rPr lang="ru-RU" sz="1600" dirty="0"/>
              <a:t>НОВЫЕ </a:t>
            </a:r>
            <a:r>
              <a:rPr lang="ru-RU" sz="1500" dirty="0"/>
              <a:t>ВОЗМОЖНОСТИ</a:t>
            </a:r>
            <a:r>
              <a:rPr lang="ru-RU" sz="1600" dirty="0"/>
              <a:t> ДЛЯ КАЖДОГО</a:t>
            </a:r>
          </a:p>
        </p:txBody>
      </p:sp>
      <p:sp>
        <p:nvSpPr>
          <p:cNvPr id="33" name="Объект 2">
            <a:extLst>
              <a:ext uri="{FF2B5EF4-FFF2-40B4-BE49-F238E27FC236}">
                <a16:creationId xmlns:a16="http://schemas.microsoft.com/office/drawing/2014/main" id="{64AA2809-A18D-4475-9897-D616DE87A2D6}"/>
              </a:ext>
            </a:extLst>
          </p:cNvPr>
          <p:cNvSpPr txBox="1">
            <a:spLocks/>
          </p:cNvSpPr>
          <p:nvPr/>
        </p:nvSpPr>
        <p:spPr>
          <a:xfrm>
            <a:off x="7944768" y="3011083"/>
            <a:ext cx="4194313" cy="991650"/>
          </a:xfrm>
          <a:prstGeom prst="rect">
            <a:avLst/>
          </a:prstGeom>
          <a:solidFill>
            <a:srgbClr val="8497B0">
              <a:alpha val="60000"/>
            </a:srgbClr>
          </a:solidFill>
        </p:spPr>
        <p:txBody>
          <a:bodyPr vert="horz" wrap="square" lIns="96000" tIns="72000" rIns="144000" bIns="7200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896938" indent="-449263" defTabSz="685800">
              <a:lnSpc>
                <a:spcPct val="88000"/>
              </a:lnSpc>
              <a:spcBef>
                <a:spcPct val="0"/>
              </a:spcBef>
              <a:buNone/>
              <a:defRPr sz="3200">
                <a:solidFill>
                  <a:schemeClr val="bg1"/>
                </a:solidFill>
                <a:ea typeface="+mj-ea"/>
                <a:cs typeface="+mj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ru-RU" sz="1900" dirty="0">
                <a:solidFill>
                  <a:schemeClr val="tx1"/>
                </a:solidFill>
              </a:rPr>
              <a:t>Модернизация профобразования</a:t>
            </a:r>
          </a:p>
        </p:txBody>
      </p:sp>
      <p:sp>
        <p:nvSpPr>
          <p:cNvPr id="34" name="Объект 2">
            <a:extLst>
              <a:ext uri="{FF2B5EF4-FFF2-40B4-BE49-F238E27FC236}">
                <a16:creationId xmlns:a16="http://schemas.microsoft.com/office/drawing/2014/main" id="{6A0C0571-806A-4574-BCD1-76811231527F}"/>
              </a:ext>
            </a:extLst>
          </p:cNvPr>
          <p:cNvSpPr txBox="1">
            <a:spLocks/>
          </p:cNvSpPr>
          <p:nvPr/>
        </p:nvSpPr>
        <p:spPr>
          <a:xfrm>
            <a:off x="7922683" y="4176690"/>
            <a:ext cx="4194313" cy="1087275"/>
          </a:xfrm>
          <a:prstGeom prst="rect">
            <a:avLst/>
          </a:prstGeom>
          <a:solidFill>
            <a:srgbClr val="8497B0">
              <a:alpha val="60000"/>
            </a:srgbClr>
          </a:solidFill>
        </p:spPr>
        <p:txBody>
          <a:bodyPr vert="horz" wrap="square" lIns="96000" tIns="72000" rIns="144000" bIns="7200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896938" indent="-449263" defTabSz="685800">
              <a:lnSpc>
                <a:spcPct val="88000"/>
              </a:lnSpc>
              <a:spcBef>
                <a:spcPct val="0"/>
              </a:spcBef>
              <a:buNone/>
              <a:defRPr sz="3200">
                <a:solidFill>
                  <a:schemeClr val="bg1"/>
                </a:solidFill>
                <a:ea typeface="+mj-ea"/>
                <a:cs typeface="+mj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ru-RU" sz="1900" dirty="0">
                <a:solidFill>
                  <a:schemeClr val="tx1"/>
                </a:solidFill>
              </a:rPr>
              <a:t>Непрерывное обучение, единая платформа-навигатор по доступным курсам и программам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9D1E2FC-CDD3-4782-86B7-B35272FE1514}"/>
              </a:ext>
            </a:extLst>
          </p:cNvPr>
          <p:cNvSpPr txBox="1"/>
          <p:nvPr/>
        </p:nvSpPr>
        <p:spPr>
          <a:xfrm>
            <a:off x="6118085" y="5416261"/>
            <a:ext cx="1725083" cy="105035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vert="horz" wrap="square" lIns="96000" tIns="96000" rIns="144000" bIns="9600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93663" indent="0" defTabSz="68580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None/>
              <a:defRPr sz="1400" b="1">
                <a:solidFill>
                  <a:schemeClr val="bg1"/>
                </a:solidFill>
                <a:ea typeface="+mj-ea"/>
                <a:cs typeface="+mj-cs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/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5pPr>
            <a:lvl6pPr marL="18859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6pPr>
            <a:lvl7pPr marL="22288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7pPr>
            <a:lvl8pPr marL="25717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8pPr>
            <a:lvl9pPr marL="29146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9pPr>
          </a:lstStyle>
          <a:p>
            <a:r>
              <a:rPr lang="ru-RU" sz="1600" dirty="0"/>
              <a:t>СОЦИАЛЬНАЯ АКТИВНОСТЬ</a:t>
            </a:r>
            <a:endParaRPr lang="ru-RU" sz="1600" b="0" dirty="0"/>
          </a:p>
        </p:txBody>
      </p:sp>
      <p:sp>
        <p:nvSpPr>
          <p:cNvPr id="36" name="Объект 2">
            <a:extLst>
              <a:ext uri="{FF2B5EF4-FFF2-40B4-BE49-F238E27FC236}">
                <a16:creationId xmlns:a16="http://schemas.microsoft.com/office/drawing/2014/main" id="{7E73D1B6-DBE6-499F-9FBC-0352224C3582}"/>
              </a:ext>
            </a:extLst>
          </p:cNvPr>
          <p:cNvSpPr txBox="1">
            <a:spLocks/>
          </p:cNvSpPr>
          <p:nvPr/>
        </p:nvSpPr>
        <p:spPr>
          <a:xfrm>
            <a:off x="7926391" y="5416262"/>
            <a:ext cx="4160124" cy="1050359"/>
          </a:xfrm>
          <a:prstGeom prst="rect">
            <a:avLst/>
          </a:prstGeom>
          <a:solidFill>
            <a:srgbClr val="8497B0">
              <a:alpha val="60000"/>
            </a:srgbClr>
          </a:solidFill>
        </p:spPr>
        <p:txBody>
          <a:bodyPr vert="horz" wrap="square" lIns="96000" tIns="72000" rIns="144000" bIns="7200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896938" indent="-449263" defTabSz="685800">
              <a:lnSpc>
                <a:spcPct val="88000"/>
              </a:lnSpc>
              <a:spcBef>
                <a:spcPct val="0"/>
              </a:spcBef>
              <a:buNone/>
              <a:defRPr sz="3200">
                <a:solidFill>
                  <a:schemeClr val="bg1"/>
                </a:solidFill>
                <a:ea typeface="+mj-ea"/>
                <a:cs typeface="+mj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ru-RU" sz="1900" dirty="0">
                <a:solidFill>
                  <a:schemeClr val="tx1"/>
                </a:solidFill>
              </a:rPr>
              <a:t>Поддержка добровольчества и </a:t>
            </a:r>
            <a:r>
              <a:rPr lang="ru-RU" sz="1900" dirty="0" err="1">
                <a:solidFill>
                  <a:schemeClr val="tx1"/>
                </a:solidFill>
              </a:rPr>
              <a:t>волонтерства</a:t>
            </a:r>
            <a:endParaRPr lang="ru-RU" sz="19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922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03E83E55-6F9E-4659-AA22-E63FC12ADD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119" t="13263" r="18485" b="5266"/>
          <a:stretch/>
        </p:blipFill>
        <p:spPr>
          <a:xfrm>
            <a:off x="8031433" y="3906476"/>
            <a:ext cx="3232663" cy="2336800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EC2C8DD0-1767-4BDF-9EBB-D78E16AA5A1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6" t="13625" r="65224" b="10054"/>
          <a:stretch/>
        </p:blipFill>
        <p:spPr>
          <a:xfrm>
            <a:off x="6410352" y="4187293"/>
            <a:ext cx="1969786" cy="2468283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9A6D6D96-1AE6-49CF-A040-57A77AFB14A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601" t="14764" r="27257" b="19205"/>
          <a:stretch/>
        </p:blipFill>
        <p:spPr>
          <a:xfrm>
            <a:off x="6623879" y="0"/>
            <a:ext cx="5657367" cy="3039081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2628847-C63E-40E1-AF1C-81BBE04993B3}"/>
              </a:ext>
            </a:extLst>
          </p:cNvPr>
          <p:cNvSpPr/>
          <p:nvPr/>
        </p:nvSpPr>
        <p:spPr>
          <a:xfrm>
            <a:off x="1172793" y="-242437"/>
            <a:ext cx="5311090" cy="1808163"/>
          </a:xfrm>
          <a:prstGeom prst="rect">
            <a:avLst/>
          </a:prstGeom>
        </p:spPr>
        <p:txBody>
          <a:bodyPr wrap="none" lIns="108000" tIns="108000" rIns="108000" bIns="108000" anchor="ctr">
            <a:noAutofit/>
          </a:bodyPr>
          <a:lstStyle/>
          <a:p>
            <a:r>
              <a:rPr lang="ru-RU" sz="4800" dirty="0">
                <a:latin typeface="+mj-lt"/>
              </a:rPr>
              <a:t>Источники данных</a:t>
            </a:r>
          </a:p>
        </p:txBody>
      </p:sp>
      <p:sp>
        <p:nvSpPr>
          <p:cNvPr id="7" name="Блок-схема: узел 6">
            <a:extLst>
              <a:ext uri="{FF2B5EF4-FFF2-40B4-BE49-F238E27FC236}">
                <a16:creationId xmlns:a16="http://schemas.microsoft.com/office/drawing/2014/main" id="{D35571AB-7B47-4C01-A292-32B58269DD97}"/>
              </a:ext>
            </a:extLst>
          </p:cNvPr>
          <p:cNvSpPr/>
          <p:nvPr/>
        </p:nvSpPr>
        <p:spPr>
          <a:xfrm>
            <a:off x="-1188720" y="1643003"/>
            <a:ext cx="2523432" cy="2459332"/>
          </a:xfrm>
          <a:prstGeom prst="flowChartConnector">
            <a:avLst/>
          </a:prstGeom>
          <a:solidFill>
            <a:schemeClr val="bg1"/>
          </a:solidFill>
          <a:ln w="28575">
            <a:solidFill>
              <a:schemeClr val="accent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00EBC01-B8E0-45CB-ABD7-4A4026485BAB}"/>
              </a:ext>
            </a:extLst>
          </p:cNvPr>
          <p:cNvSpPr/>
          <p:nvPr/>
        </p:nvSpPr>
        <p:spPr>
          <a:xfrm>
            <a:off x="1935439" y="2801152"/>
            <a:ext cx="439735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latin typeface="+mj-lt"/>
              </a:rPr>
              <a:t>Данные регионального </a:t>
            </a:r>
          </a:p>
          <a:p>
            <a:r>
              <a:rPr lang="ru-RU" sz="2000" b="1" dirty="0">
                <a:latin typeface="+mj-lt"/>
              </a:rPr>
              <a:t>и муниципального уровней управления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660BFB19-91B9-4CD1-AFD6-5A91BB1C81AD}"/>
              </a:ext>
            </a:extLst>
          </p:cNvPr>
          <p:cNvSpPr/>
          <p:nvPr/>
        </p:nvSpPr>
        <p:spPr>
          <a:xfrm>
            <a:off x="1908007" y="1747018"/>
            <a:ext cx="4761240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latin typeface="+mj-lt"/>
              </a:rPr>
              <a:t>Открытые источники федерального уровня</a:t>
            </a:r>
            <a:br>
              <a:rPr lang="ru-RU" sz="2000" b="1" dirty="0">
                <a:latin typeface="+mj-lt"/>
              </a:rPr>
            </a:br>
            <a:r>
              <a:rPr lang="ru-RU" dirty="0"/>
              <a:t> </a:t>
            </a:r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6BF4DE51-F8AB-4442-8364-0E234FAB5EC0}"/>
              </a:ext>
            </a:extLst>
          </p:cNvPr>
          <p:cNvGrpSpPr/>
          <p:nvPr/>
        </p:nvGrpSpPr>
        <p:grpSpPr>
          <a:xfrm>
            <a:off x="904455" y="2801152"/>
            <a:ext cx="812958" cy="812958"/>
            <a:chOff x="3338117" y="4734484"/>
            <a:chExt cx="812958" cy="812958"/>
          </a:xfrm>
        </p:grpSpPr>
        <p:sp>
          <p:nvSpPr>
            <p:cNvPr id="11" name="Овал 10">
              <a:extLst>
                <a:ext uri="{FF2B5EF4-FFF2-40B4-BE49-F238E27FC236}">
                  <a16:creationId xmlns:a16="http://schemas.microsoft.com/office/drawing/2014/main" id="{F2BBB3AF-DEEB-4FE2-8ED9-582FEA523A68}"/>
                </a:ext>
              </a:extLst>
            </p:cNvPr>
            <p:cNvSpPr/>
            <p:nvPr/>
          </p:nvSpPr>
          <p:spPr>
            <a:xfrm>
              <a:off x="3493339" y="4902535"/>
              <a:ext cx="478055" cy="478055"/>
            </a:xfrm>
            <a:prstGeom prst="ellipse">
              <a:avLst/>
            </a:prstGeom>
            <a:solidFill>
              <a:srgbClr val="5B9BD5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E24393D5-C3C5-40B3-AFB3-450D01C066B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38117" y="4734484"/>
              <a:ext cx="812958" cy="812958"/>
            </a:xfrm>
            <a:prstGeom prst="rect">
              <a:avLst/>
            </a:prstGeom>
          </p:spPr>
        </p:pic>
      </p:grp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70DEBABC-0D4F-4975-948C-F46B6E7A9524}"/>
              </a:ext>
            </a:extLst>
          </p:cNvPr>
          <p:cNvGrpSpPr/>
          <p:nvPr/>
        </p:nvGrpSpPr>
        <p:grpSpPr>
          <a:xfrm>
            <a:off x="850144" y="4037474"/>
            <a:ext cx="897119" cy="897119"/>
            <a:chOff x="3283806" y="2735022"/>
            <a:chExt cx="897119" cy="897119"/>
          </a:xfrm>
        </p:grpSpPr>
        <p:sp>
          <p:nvSpPr>
            <p:cNvPr id="14" name="Овал 13">
              <a:extLst>
                <a:ext uri="{FF2B5EF4-FFF2-40B4-BE49-F238E27FC236}">
                  <a16:creationId xmlns:a16="http://schemas.microsoft.com/office/drawing/2014/main" id="{8E1E9566-5070-480D-BCA1-1E3178B9C0CA}"/>
                </a:ext>
              </a:extLst>
            </p:cNvPr>
            <p:cNvSpPr/>
            <p:nvPr/>
          </p:nvSpPr>
          <p:spPr>
            <a:xfrm>
              <a:off x="3493339" y="2929349"/>
              <a:ext cx="478055" cy="478055"/>
            </a:xfrm>
            <a:prstGeom prst="ellipse">
              <a:avLst/>
            </a:prstGeom>
            <a:solidFill>
              <a:srgbClr val="5B9BD5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FFCA0B34-42CC-4A0A-895F-D237B3FFD50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3806" y="2735022"/>
              <a:ext cx="897119" cy="897119"/>
            </a:xfrm>
            <a:prstGeom prst="rect">
              <a:avLst/>
            </a:prstGeom>
          </p:spPr>
        </p:pic>
      </p:grp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BC0919F5-9C29-4B2A-8CEE-E63C57EE070A}"/>
              </a:ext>
            </a:extLst>
          </p:cNvPr>
          <p:cNvGrpSpPr/>
          <p:nvPr/>
        </p:nvGrpSpPr>
        <p:grpSpPr>
          <a:xfrm>
            <a:off x="711784" y="1298582"/>
            <a:ext cx="865633" cy="915627"/>
            <a:chOff x="3284262" y="3531710"/>
            <a:chExt cx="865633" cy="915627"/>
          </a:xfrm>
        </p:grpSpPr>
        <p:sp>
          <p:nvSpPr>
            <p:cNvPr id="17" name="Овал 16">
              <a:extLst>
                <a:ext uri="{FF2B5EF4-FFF2-40B4-BE49-F238E27FC236}">
                  <a16:creationId xmlns:a16="http://schemas.microsoft.com/office/drawing/2014/main" id="{97590DF3-6C5B-4839-8356-4C5CFAF6E475}"/>
                </a:ext>
              </a:extLst>
            </p:cNvPr>
            <p:cNvSpPr/>
            <p:nvPr/>
          </p:nvSpPr>
          <p:spPr>
            <a:xfrm>
              <a:off x="3493339" y="3969282"/>
              <a:ext cx="478055" cy="478055"/>
            </a:xfrm>
            <a:prstGeom prst="ellipse">
              <a:avLst/>
            </a:prstGeom>
            <a:solidFill>
              <a:srgbClr val="5B9BD5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33C29322-F29B-47C0-AA0C-40D60718406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4262" y="3531710"/>
              <a:ext cx="865633" cy="865633"/>
            </a:xfrm>
            <a:prstGeom prst="rect">
              <a:avLst/>
            </a:prstGeom>
          </p:spPr>
        </p:pic>
      </p:grp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4907C81C-619D-4182-A5E7-F015C7383BD7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0400" t="13408" r="10306" b="5630"/>
          <a:stretch/>
        </p:blipFill>
        <p:spPr>
          <a:xfrm>
            <a:off x="6745033" y="1808163"/>
            <a:ext cx="4068810" cy="2336800"/>
          </a:xfrm>
          <a:prstGeom prst="rect">
            <a:avLst/>
          </a:prstGeom>
        </p:spPr>
      </p:pic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D66F0A09-2D52-4323-AAC8-86C322070CB8}"/>
              </a:ext>
            </a:extLst>
          </p:cNvPr>
          <p:cNvSpPr/>
          <p:nvPr/>
        </p:nvSpPr>
        <p:spPr>
          <a:xfrm>
            <a:off x="1927836" y="4202024"/>
            <a:ext cx="424553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+mj-lt"/>
              </a:rPr>
              <a:t>Данные с уровня общеобразовательных организаций</a:t>
            </a:r>
          </a:p>
          <a:p>
            <a:r>
              <a:rPr lang="en-US" sz="2000" dirty="0"/>
              <a:t> </a:t>
            </a:r>
            <a:endParaRPr lang="ru-RU" sz="2000" dirty="0">
              <a:latin typeface="+mj-lt"/>
            </a:endParaRPr>
          </a:p>
        </p:txBody>
      </p:sp>
      <p:pic>
        <p:nvPicPr>
          <p:cNvPr id="23" name="Picture 4" descr="https://www.hse.ru/data/2012/01/31/1262884489/io.jpg">
            <a:extLst>
              <a:ext uri="{FF2B5EF4-FFF2-40B4-BE49-F238E27FC236}">
                <a16:creationId xmlns:a16="http://schemas.microsoft.com/office/drawing/2014/main" id="{BB7AD471-79E1-4018-B19E-18BDD29614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3993" y="1754201"/>
            <a:ext cx="1557293" cy="2192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0FD20EF6-D65A-423D-98B1-E18CA57984A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946107" y="3723234"/>
            <a:ext cx="1390607" cy="1813648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AC955FD4-5608-4732-8FE9-7EB53AE67A12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15707" t="13459" r="24630" b="6423"/>
          <a:stretch/>
        </p:blipFill>
        <p:spPr>
          <a:xfrm>
            <a:off x="9852685" y="4981711"/>
            <a:ext cx="2484029" cy="1876289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5D4789B4-6427-4CBB-8849-A353EBF5A75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942939" y="5421435"/>
            <a:ext cx="2092371" cy="1436565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7572780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2376068" y="4443206"/>
            <a:ext cx="3719932" cy="2236520"/>
          </a:xfrm>
          <a:prstGeom prst="roundRect">
            <a:avLst>
              <a:gd name="adj" fmla="val 6779"/>
            </a:avLst>
          </a:prstGeom>
          <a:solidFill>
            <a:srgbClr val="00B0F0">
              <a:alpha val="4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t"/>
          <a:lstStyle/>
          <a:p>
            <a:pPr algn="ctr">
              <a:spcAft>
                <a:spcPts val="800"/>
              </a:spcAft>
            </a:pPr>
            <a:r>
              <a:rPr lang="en-US" sz="1733" b="1" dirty="0">
                <a:solidFill>
                  <a:schemeClr val="tx1"/>
                </a:solidFill>
              </a:rPr>
              <a:t>IV. </a:t>
            </a:r>
            <a:r>
              <a:rPr lang="ru-RU" sz="1733" b="1" dirty="0">
                <a:solidFill>
                  <a:schemeClr val="tx1"/>
                </a:solidFill>
              </a:rPr>
              <a:t>КАДРЫ</a:t>
            </a:r>
          </a:p>
          <a:p>
            <a:pPr marL="237061" indent="-237061"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chemeClr val="tx1"/>
                </a:solidFill>
              </a:rPr>
              <a:t>Структура учительского корпуса по полу, возрасту, образованию, стажу</a:t>
            </a:r>
          </a:p>
          <a:p>
            <a:pPr marL="237061" indent="-237061"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chemeClr val="tx1"/>
                </a:solidFill>
              </a:rPr>
              <a:t>Нагрузка учитель/ученик</a:t>
            </a:r>
          </a:p>
          <a:p>
            <a:pPr marL="237061" indent="-237061"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chemeClr val="tx1"/>
                </a:solidFill>
              </a:rPr>
              <a:t>Система квалификационных категорий</a:t>
            </a:r>
          </a:p>
          <a:p>
            <a:pPr marL="237061" indent="-237061"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chemeClr val="tx1"/>
                </a:solidFill>
              </a:rPr>
              <a:t>Движение штата</a:t>
            </a:r>
            <a:endParaRPr lang="ru-RU" dirty="0">
              <a:solidFill>
                <a:schemeClr val="tx1"/>
              </a:solidFill>
            </a:endParaRPr>
          </a:p>
          <a:p>
            <a:pPr marL="237061" indent="-237061">
              <a:spcAft>
                <a:spcPts val="800"/>
              </a:spcAft>
              <a:buFont typeface="Wingdings" panose="05000000000000000000" pitchFamily="2" charset="2"/>
              <a:buChar char="ü"/>
            </a:pPr>
            <a:endParaRPr lang="ru-RU" sz="1733" dirty="0">
              <a:solidFill>
                <a:schemeClr val="tx1"/>
              </a:solidFill>
            </a:endParaRPr>
          </a:p>
          <a:p>
            <a:pPr>
              <a:spcAft>
                <a:spcPts val="800"/>
              </a:spcAft>
            </a:pPr>
            <a:endParaRPr lang="ru-RU" sz="1733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610835" y="4429680"/>
            <a:ext cx="3719932" cy="2250046"/>
          </a:xfrm>
          <a:prstGeom prst="roundRect">
            <a:avLst>
              <a:gd name="adj" fmla="val 9473"/>
            </a:avLst>
          </a:prstGeom>
          <a:solidFill>
            <a:srgbClr val="FFFF99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t"/>
          <a:lstStyle/>
          <a:p>
            <a:pPr algn="ctr">
              <a:spcAft>
                <a:spcPts val="800"/>
              </a:spcAft>
            </a:pPr>
            <a:r>
              <a:rPr lang="en-GB" sz="1733" b="1" dirty="0">
                <a:solidFill>
                  <a:schemeClr val="tx1"/>
                </a:solidFill>
              </a:rPr>
              <a:t>V. </a:t>
            </a:r>
            <a:r>
              <a:rPr lang="ru-RU" sz="1733" b="1" dirty="0">
                <a:solidFill>
                  <a:schemeClr val="tx1"/>
                </a:solidFill>
              </a:rPr>
              <a:t>КАЧЕСТВО ОБРАЗОВАНИЯ </a:t>
            </a:r>
          </a:p>
          <a:p>
            <a:r>
              <a:rPr lang="ru-RU" sz="1400" dirty="0">
                <a:solidFill>
                  <a:schemeClr val="tx1"/>
                </a:solidFill>
              </a:rPr>
              <a:t>Связь показателей качества с параметрами управления образованием</a:t>
            </a:r>
          </a:p>
          <a:p>
            <a:pPr marL="268288" indent="-268288"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chemeClr val="tx1"/>
                </a:solidFill>
              </a:rPr>
              <a:t>ГИА-11 - ЕГЭ</a:t>
            </a:r>
          </a:p>
          <a:p>
            <a:pPr marL="268288" indent="-268288"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chemeClr val="tx1"/>
                </a:solidFill>
              </a:rPr>
              <a:t>ГИА-9 - ОГЭ</a:t>
            </a:r>
          </a:p>
          <a:p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04801" y="1536377"/>
            <a:ext cx="3719932" cy="2638335"/>
          </a:xfrm>
          <a:prstGeom prst="roundRect">
            <a:avLst>
              <a:gd name="adj" fmla="val 8307"/>
            </a:avLst>
          </a:prstGeom>
          <a:solidFill>
            <a:schemeClr val="accent2">
              <a:lumMod val="60000"/>
              <a:lumOff val="40000"/>
              <a:alpha val="8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t"/>
          <a:lstStyle/>
          <a:p>
            <a:pPr algn="ctr">
              <a:spcAft>
                <a:spcPts val="800"/>
              </a:spcAft>
            </a:pPr>
            <a:r>
              <a:rPr lang="en-US" sz="1733" b="1" dirty="0">
                <a:solidFill>
                  <a:schemeClr val="tx1"/>
                </a:solidFill>
              </a:rPr>
              <a:t>I. </a:t>
            </a:r>
            <a:r>
              <a:rPr lang="ru-RU" sz="1733" b="1" dirty="0">
                <a:solidFill>
                  <a:schemeClr val="tx1"/>
                </a:solidFill>
              </a:rPr>
              <a:t>УПРАВЛЕНИЕ</a:t>
            </a:r>
          </a:p>
          <a:p>
            <a:pPr marL="237061" indent="-237061"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chemeClr val="tx1"/>
                </a:solidFill>
              </a:rPr>
              <a:t>Нагрузка образовательной сети</a:t>
            </a:r>
          </a:p>
          <a:p>
            <a:pPr marL="237061" indent="-237061"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chemeClr val="tx1"/>
                </a:solidFill>
              </a:rPr>
              <a:t>Структура контингента учащихся</a:t>
            </a:r>
          </a:p>
          <a:p>
            <a:pPr marL="237061" indent="-237061"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chemeClr val="tx1"/>
                </a:solidFill>
              </a:rPr>
              <a:t>Демографический прогноз численности </a:t>
            </a:r>
          </a:p>
          <a:p>
            <a:pPr marL="237061" indent="-237061"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chemeClr val="tx1"/>
                </a:solidFill>
              </a:rPr>
              <a:t>Ликвидация второй смены</a:t>
            </a:r>
          </a:p>
          <a:p>
            <a:pPr marL="237061" indent="-237061"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chemeClr val="tx1"/>
                </a:solidFill>
              </a:rPr>
              <a:t>Реализация форм обучения и адаптированных программ</a:t>
            </a:r>
          </a:p>
          <a:p>
            <a:pPr marL="237061" indent="-237061"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chemeClr val="tx1"/>
                </a:solidFill>
              </a:rPr>
              <a:t>Развитие современных форм обучения</a:t>
            </a:r>
            <a:endParaRPr lang="ru-RU" sz="1733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9">
            <a:extLst>
              <a:ext uri="{FF2B5EF4-FFF2-40B4-BE49-F238E27FC236}">
                <a16:creationId xmlns:a16="http://schemas.microsoft.com/office/drawing/2014/main" id="{4405EF66-6ECC-46D3-A42D-FB7F6387D521}"/>
              </a:ext>
            </a:extLst>
          </p:cNvPr>
          <p:cNvSpPr/>
          <p:nvPr/>
        </p:nvSpPr>
        <p:spPr>
          <a:xfrm>
            <a:off x="4312252" y="1538551"/>
            <a:ext cx="3794829" cy="2638335"/>
          </a:xfrm>
          <a:prstGeom prst="roundRect">
            <a:avLst>
              <a:gd name="adj" fmla="val 7999"/>
            </a:avLst>
          </a:prstGeom>
          <a:solidFill>
            <a:schemeClr val="accent6">
              <a:lumMod val="60000"/>
              <a:lumOff val="40000"/>
              <a:alpha val="8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t"/>
          <a:lstStyle/>
          <a:p>
            <a:pPr algn="ctr">
              <a:spcAft>
                <a:spcPts val="800"/>
              </a:spcAft>
            </a:pPr>
            <a:r>
              <a:rPr lang="en-US" sz="1733" b="1" dirty="0">
                <a:solidFill>
                  <a:schemeClr val="tx1"/>
                </a:solidFill>
              </a:rPr>
              <a:t>II. </a:t>
            </a:r>
            <a:r>
              <a:rPr lang="ru-RU" sz="1733" b="1" dirty="0">
                <a:solidFill>
                  <a:schemeClr val="tx1"/>
                </a:solidFill>
              </a:rPr>
              <a:t>ФИНАНСЫ</a:t>
            </a:r>
            <a:endParaRPr lang="ru-RU" sz="1733" dirty="0">
              <a:solidFill>
                <a:schemeClr val="tx1"/>
              </a:solidFill>
            </a:endParaRPr>
          </a:p>
          <a:p>
            <a:pPr marL="237061" indent="-237061"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chemeClr val="tx1"/>
                </a:solidFill>
              </a:rPr>
              <a:t>Структура доходов и расходов ОУ</a:t>
            </a:r>
          </a:p>
          <a:p>
            <a:pPr marL="237061" indent="-237061"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chemeClr val="tx1"/>
                </a:solidFill>
              </a:rPr>
              <a:t>Распределение целевых субсидий</a:t>
            </a:r>
          </a:p>
          <a:p>
            <a:pPr marL="237061" indent="-237061"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chemeClr val="tx1"/>
                </a:solidFill>
              </a:rPr>
              <a:t>Внебюджетное финансирование</a:t>
            </a:r>
          </a:p>
          <a:p>
            <a:pPr marL="237061" indent="-237061"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chemeClr val="tx1"/>
                </a:solidFill>
              </a:rPr>
              <a:t>Баланс кадрового и материального обеспечения</a:t>
            </a:r>
          </a:p>
          <a:p>
            <a:pPr marL="237061" indent="-237061"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chemeClr val="tx1"/>
                </a:solidFill>
              </a:rPr>
              <a:t>Состояние школьной инфраструктуры</a:t>
            </a:r>
          </a:p>
          <a:p>
            <a:pPr marL="268288" indent="-268288">
              <a:buFont typeface="Wingdings" panose="05000000000000000000" pitchFamily="2" charset="2"/>
              <a:buChar char="ü"/>
            </a:pPr>
            <a:endParaRPr lang="ru-RU" sz="1400" dirty="0">
              <a:solidFill>
                <a:schemeClr val="tx1"/>
              </a:solidFill>
            </a:endParaRPr>
          </a:p>
          <a:p>
            <a:pPr marL="237061" indent="-237061">
              <a:spcAft>
                <a:spcPts val="800"/>
              </a:spcAft>
              <a:buFont typeface="Wingdings" panose="05000000000000000000" pitchFamily="2" charset="2"/>
              <a:buChar char="ü"/>
            </a:pPr>
            <a:endParaRPr lang="ru-RU" sz="1733" dirty="0">
              <a:solidFill>
                <a:schemeClr val="tx1"/>
              </a:solidFill>
            </a:endParaRPr>
          </a:p>
        </p:txBody>
      </p:sp>
      <p:sp>
        <p:nvSpPr>
          <p:cNvPr id="13" name="Скругленный прямоугольник 9">
            <a:extLst>
              <a:ext uri="{FF2B5EF4-FFF2-40B4-BE49-F238E27FC236}">
                <a16:creationId xmlns:a16="http://schemas.microsoft.com/office/drawing/2014/main" id="{91B939E0-EE19-43E8-9365-579E7AB4C4B6}"/>
              </a:ext>
            </a:extLst>
          </p:cNvPr>
          <p:cNvSpPr/>
          <p:nvPr/>
        </p:nvSpPr>
        <p:spPr>
          <a:xfrm>
            <a:off x="8378625" y="1538551"/>
            <a:ext cx="3630789" cy="2629398"/>
          </a:xfrm>
          <a:prstGeom prst="roundRect">
            <a:avLst>
              <a:gd name="adj" fmla="val 6699"/>
            </a:avLst>
          </a:prstGeom>
          <a:solidFill>
            <a:schemeClr val="accent1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t"/>
          <a:lstStyle/>
          <a:p>
            <a:pPr algn="ctr">
              <a:spcAft>
                <a:spcPts val="800"/>
              </a:spcAft>
            </a:pPr>
            <a:r>
              <a:rPr lang="en-US" sz="1733" b="1" dirty="0">
                <a:solidFill>
                  <a:schemeClr val="tx1"/>
                </a:solidFill>
              </a:rPr>
              <a:t>III. </a:t>
            </a:r>
            <a:r>
              <a:rPr lang="ru-RU" sz="1733" b="1" dirty="0">
                <a:solidFill>
                  <a:schemeClr val="tx1"/>
                </a:solidFill>
              </a:rPr>
              <a:t>ЭКОНОМИКА</a:t>
            </a:r>
          </a:p>
          <a:p>
            <a:pPr marL="237061" indent="-237061"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chemeClr val="tx1"/>
                </a:solidFill>
              </a:rPr>
              <a:t>Система оплаты труда работников</a:t>
            </a:r>
          </a:p>
          <a:p>
            <a:pPr marL="237061" indent="-237061"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chemeClr val="tx1"/>
                </a:solidFill>
              </a:rPr>
              <a:t>Заработная плата категорий работников</a:t>
            </a:r>
          </a:p>
          <a:p>
            <a:pPr marL="237061" indent="-237061"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chemeClr val="tx1"/>
                </a:solidFill>
              </a:rPr>
              <a:t>Конкурентоспособность зарплат по экономике региона</a:t>
            </a:r>
          </a:p>
          <a:p>
            <a:pPr marL="237061" indent="-237061"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chemeClr val="tx1"/>
                </a:solidFill>
              </a:rPr>
              <a:t>Дифференциация зарплат ОУ по региону</a:t>
            </a:r>
          </a:p>
          <a:p>
            <a:pPr marL="237061" indent="-237061"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chemeClr val="tx1"/>
                </a:solidFill>
              </a:rPr>
              <a:t>Динамика зарплат за несколько лет</a:t>
            </a:r>
          </a:p>
          <a:p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4" name="Заголовок 2">
            <a:extLst>
              <a:ext uri="{FF2B5EF4-FFF2-40B4-BE49-F238E27FC236}">
                <a16:creationId xmlns:a16="http://schemas.microsoft.com/office/drawing/2014/main" id="{DE5A13E7-01A7-493F-8D64-4764C7DC2CE8}"/>
              </a:ext>
            </a:extLst>
          </p:cNvPr>
          <p:cNvSpPr txBox="1">
            <a:spLocks/>
          </p:cNvSpPr>
          <p:nvPr/>
        </p:nvSpPr>
        <p:spPr>
          <a:xfrm>
            <a:off x="1" y="2"/>
            <a:ext cx="12192001" cy="1267881"/>
          </a:xfrm>
          <a:prstGeom prst="rect">
            <a:avLst/>
          </a:prstGeom>
          <a:solidFill>
            <a:schemeClr val="accent1">
              <a:lumMod val="40000"/>
              <a:lumOff val="60000"/>
              <a:alpha val="80000"/>
            </a:schemeClr>
          </a:solidFill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21766" indent="-4233">
              <a:lnSpc>
                <a:spcPct val="88000"/>
              </a:lnSpc>
            </a:pPr>
            <a:r>
              <a:rPr lang="ru-RU" sz="4000" dirty="0"/>
              <a:t>5 блоков данных о системе образования региона</a:t>
            </a:r>
          </a:p>
        </p:txBody>
      </p:sp>
      <p:sp>
        <p:nvSpPr>
          <p:cNvPr id="8" name="Облачко с текстом: прямоугольное со скругленными углами 7">
            <a:extLst>
              <a:ext uri="{FF2B5EF4-FFF2-40B4-BE49-F238E27FC236}">
                <a16:creationId xmlns:a16="http://schemas.microsoft.com/office/drawing/2014/main" id="{9FD26936-C549-43AA-BDA1-510A7DB80A33}"/>
              </a:ext>
            </a:extLst>
          </p:cNvPr>
          <p:cNvSpPr/>
          <p:nvPr/>
        </p:nvSpPr>
        <p:spPr>
          <a:xfrm>
            <a:off x="9168662" y="6187441"/>
            <a:ext cx="2718537" cy="492286"/>
          </a:xfrm>
          <a:prstGeom prst="wedgeRoundRectCallout">
            <a:avLst>
              <a:gd name="adj1" fmla="val 6393"/>
              <a:gd name="adj2" fmla="val -84433"/>
              <a:gd name="adj3" fmla="val 16667"/>
            </a:avLst>
          </a:prstGeom>
          <a:solidFill>
            <a:srgbClr val="FFC000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700" dirty="0"/>
              <a:t>+ корреляции показателей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5607397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E3064ED-4CF6-449C-842E-A434A425376F}"/>
              </a:ext>
            </a:extLst>
          </p:cNvPr>
          <p:cNvSpPr txBox="1"/>
          <p:nvPr/>
        </p:nvSpPr>
        <p:spPr>
          <a:xfrm>
            <a:off x="-12854" y="-1"/>
            <a:ext cx="3243417" cy="1267884"/>
          </a:xfrm>
          <a:prstGeom prst="rect">
            <a:avLst/>
          </a:prstGeom>
          <a:solidFill>
            <a:schemeClr val="accent2">
              <a:lumMod val="60000"/>
              <a:lumOff val="40000"/>
              <a:alpha val="8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>
            <a:defPPr>
              <a:defRPr lang="en-US"/>
            </a:defPPr>
            <a:lvl1pPr algn="ctr">
              <a:spcAft>
                <a:spcPts val="600"/>
              </a:spcAft>
              <a:defRPr sz="1300" b="1">
                <a:solidFill>
                  <a:schemeClr val="tx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sz="3200" dirty="0"/>
              <a:t>Управление</a:t>
            </a: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A393A07A-B2D4-4736-8D11-3DE44B45C06D}"/>
              </a:ext>
            </a:extLst>
          </p:cNvPr>
          <p:cNvSpPr txBox="1">
            <a:spLocks/>
          </p:cNvSpPr>
          <p:nvPr/>
        </p:nvSpPr>
        <p:spPr>
          <a:xfrm>
            <a:off x="3230563" y="2"/>
            <a:ext cx="8961439" cy="1267881"/>
          </a:xfrm>
          <a:prstGeom prst="rect">
            <a:avLst/>
          </a:prstGeom>
          <a:solidFill>
            <a:srgbClr val="002060">
              <a:alpha val="80000"/>
            </a:srgbClr>
          </a:solidFill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61942" indent="-4233">
              <a:lnSpc>
                <a:spcPct val="88000"/>
              </a:lnSpc>
            </a:pPr>
            <a:r>
              <a:rPr lang="ru-RU" sz="2933" dirty="0">
                <a:solidFill>
                  <a:schemeClr val="bg1"/>
                </a:solidFill>
                <a:latin typeface="+mn-lt"/>
              </a:rPr>
              <a:t>Нагрузка образовательной сети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CC0E4CF-29D7-4B10-BF53-0997658F8173}"/>
              </a:ext>
            </a:extLst>
          </p:cNvPr>
          <p:cNvSpPr/>
          <p:nvPr/>
        </p:nvSpPr>
        <p:spPr>
          <a:xfrm>
            <a:off x="177800" y="1267883"/>
            <a:ext cx="7030804" cy="549887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333" b="1" dirty="0">
                <a:latin typeface="Corbel" pitchFamily="34" charset="0"/>
              </a:rPr>
              <a:t>45 </a:t>
            </a:r>
            <a:r>
              <a:rPr 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муниципальных образований</a:t>
            </a:r>
          </a:p>
          <a:p>
            <a:r>
              <a:rPr lang="ru-RU" sz="3300" b="1" dirty="0">
                <a:latin typeface="Corbel" pitchFamily="34" charset="0"/>
              </a:rPr>
              <a:t>564 </a:t>
            </a:r>
            <a:r>
              <a:rPr 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общеобразовательных организаций</a:t>
            </a:r>
          </a:p>
          <a:p>
            <a:r>
              <a:rPr lang="en-US" sz="3300" b="1" dirty="0">
                <a:latin typeface="Corbel" pitchFamily="34" charset="0"/>
              </a:rPr>
              <a:t>1</a:t>
            </a:r>
            <a:r>
              <a:rPr lang="ru-RU" sz="3300" b="1" dirty="0">
                <a:latin typeface="Corbel" pitchFamily="34" charset="0"/>
              </a:rPr>
              <a:t>31 458</a:t>
            </a:r>
            <a:r>
              <a:rPr lang="ru-RU" sz="1600" b="1" dirty="0">
                <a:latin typeface="Corbel" pitchFamily="34" charset="0"/>
              </a:rPr>
              <a:t> </a:t>
            </a:r>
            <a:r>
              <a:rPr 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учащихся</a:t>
            </a:r>
          </a:p>
          <a:p>
            <a:endParaRPr lang="ru-RU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Образовательная сеть разветвленная, но ее плотность низкая.</a:t>
            </a:r>
          </a:p>
          <a:p>
            <a:endParaRPr lang="ru-RU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Специфика сети: большая территория, большое число муниципалитетов и школ. Но низкая плотность населения  (по регионам ПФО), невысокое общее число учащихся. </a:t>
            </a:r>
          </a:p>
          <a:p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По степени загруженности сети управления образованием - 41 место среди 85 регионов России. </a:t>
            </a:r>
          </a:p>
          <a:p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Нет регионов с аналогичными показателями нагрузки сети. Наиболее близки по характеристикам: Вологодская область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СЗФО), Тюменская область (УФО)</a:t>
            </a:r>
          </a:p>
        </p:txBody>
      </p:sp>
      <p:pic>
        <p:nvPicPr>
          <p:cNvPr id="2052" name="Picture 4" descr="https://pp.userapi.com/VO4RpXo0IFm7pAK0R0FfNg4BiLsheljMyzSueQ/otbXWLAGMUM.jpg">
            <a:extLst>
              <a:ext uri="{FF2B5EF4-FFF2-40B4-BE49-F238E27FC236}">
                <a16:creationId xmlns:a16="http://schemas.microsoft.com/office/drawing/2014/main" id="{788ED014-FD81-4A15-81C0-D9BC3B4410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8604" y="1354496"/>
            <a:ext cx="3658737" cy="4149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9" name="Объект 3">
            <a:extLst>
              <a:ext uri="{FF2B5EF4-FFF2-40B4-BE49-F238E27FC236}">
                <a16:creationId xmlns:a16="http://schemas.microsoft.com/office/drawing/2014/main" id="{3E383213-B8D7-4345-BDEE-80B969F64122}"/>
              </a:ext>
            </a:extLst>
          </p:cNvPr>
          <p:cNvPicPr>
            <a:picLocks/>
          </p:cNvPicPr>
          <p:nvPr/>
        </p:nvPicPr>
        <p:blipFill>
          <a:blip r:embed="rId3" cstate="print"/>
          <a:srcRect l="2149" t="1756" r="2033" b="2810"/>
          <a:stretch>
            <a:fillRect/>
          </a:stretch>
        </p:blipFill>
        <p:spPr>
          <a:xfrm>
            <a:off x="9793052" y="4561112"/>
            <a:ext cx="2322748" cy="22968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459116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Диаграмма 15">
            <a:extLst>
              <a:ext uri="{FF2B5EF4-FFF2-40B4-BE49-F238E27FC236}">
                <a16:creationId xmlns:a16="http://schemas.microsoft.com/office/drawing/2014/main" id="{72E5C7B2-183D-4750-9E53-5676C22EFD8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01767253"/>
              </p:ext>
            </p:extLst>
          </p:nvPr>
        </p:nvGraphicFramePr>
        <p:xfrm>
          <a:off x="3362602" y="2628257"/>
          <a:ext cx="5455599" cy="40507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Заголовок 2">
            <a:extLst>
              <a:ext uri="{FF2B5EF4-FFF2-40B4-BE49-F238E27FC236}">
                <a16:creationId xmlns:a16="http://schemas.microsoft.com/office/drawing/2014/main" id="{9FD53349-540A-4228-88F6-1FFCA966EB90}"/>
              </a:ext>
            </a:extLst>
          </p:cNvPr>
          <p:cNvSpPr txBox="1">
            <a:spLocks/>
          </p:cNvSpPr>
          <p:nvPr/>
        </p:nvSpPr>
        <p:spPr>
          <a:xfrm>
            <a:off x="3230563" y="2"/>
            <a:ext cx="8961439" cy="1267881"/>
          </a:xfrm>
          <a:prstGeom prst="rect">
            <a:avLst/>
          </a:prstGeom>
          <a:solidFill>
            <a:srgbClr val="002060">
              <a:alpha val="80000"/>
            </a:srgbClr>
          </a:solidFill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61942" indent="-4233">
              <a:lnSpc>
                <a:spcPct val="88000"/>
              </a:lnSpc>
            </a:pPr>
            <a:r>
              <a:rPr lang="ru-RU" sz="3000" dirty="0">
                <a:solidFill>
                  <a:schemeClr val="bg1"/>
                </a:solidFill>
                <a:latin typeface="+mn-lt"/>
              </a:rPr>
              <a:t>Ликвидация второй смены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E9BFCE7-F540-4AD3-84BB-96A22330257F}"/>
              </a:ext>
            </a:extLst>
          </p:cNvPr>
          <p:cNvSpPr txBox="1"/>
          <p:nvPr/>
        </p:nvSpPr>
        <p:spPr>
          <a:xfrm>
            <a:off x="-12854" y="-1"/>
            <a:ext cx="3243417" cy="1267884"/>
          </a:xfrm>
          <a:prstGeom prst="rect">
            <a:avLst/>
          </a:prstGeom>
          <a:solidFill>
            <a:schemeClr val="accent2">
              <a:lumMod val="60000"/>
              <a:lumOff val="40000"/>
              <a:alpha val="8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>
            <a:defPPr>
              <a:defRPr lang="en-US"/>
            </a:defPPr>
            <a:lvl1pPr algn="ctr">
              <a:spcAft>
                <a:spcPts val="600"/>
              </a:spcAft>
              <a:defRPr sz="1300" b="1">
                <a:solidFill>
                  <a:schemeClr val="tx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sz="3200" dirty="0"/>
              <a:t>Управление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51478B8-402D-4331-B9A3-55C25B4D7794}"/>
              </a:ext>
            </a:extLst>
          </p:cNvPr>
          <p:cNvSpPr txBox="1"/>
          <p:nvPr/>
        </p:nvSpPr>
        <p:spPr>
          <a:xfrm>
            <a:off x="404251" y="2809135"/>
            <a:ext cx="2646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Учатся во вторую смену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A0E8547-18FD-408E-8DF1-60B25D001BFE}"/>
              </a:ext>
            </a:extLst>
          </p:cNvPr>
          <p:cNvSpPr txBox="1"/>
          <p:nvPr/>
        </p:nvSpPr>
        <p:spPr>
          <a:xfrm>
            <a:off x="415973" y="3819736"/>
            <a:ext cx="2646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Учатся в первую смену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343F3A5-6594-4BB1-94E3-4B75CC9244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4803" y="1490063"/>
            <a:ext cx="11622393" cy="12040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500" dirty="0"/>
              <a:t>18% учащихся обучаются во вторую смену</a:t>
            </a:r>
          </a:p>
          <a:p>
            <a:pPr marL="0" indent="0">
              <a:buNone/>
            </a:pPr>
            <a:r>
              <a:rPr lang="ru-RU" sz="1800" dirty="0"/>
              <a:t>С учетом демографического прогноза проблема второй смены сохранит актуальность в среднесрочной перспективе</a:t>
            </a:r>
          </a:p>
        </p:txBody>
      </p: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B9411407-129F-4D88-8EE4-D8EA61A9DF9A}"/>
              </a:ext>
            </a:extLst>
          </p:cNvPr>
          <p:cNvCxnSpPr>
            <a:cxnSpLocks/>
          </p:cNvCxnSpPr>
          <p:nvPr/>
        </p:nvCxnSpPr>
        <p:spPr>
          <a:xfrm>
            <a:off x="2950601" y="2958386"/>
            <a:ext cx="1512542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id="{B9286F47-7F6E-4EBA-9049-C211408FA2B6}"/>
              </a:ext>
            </a:extLst>
          </p:cNvPr>
          <p:cNvCxnSpPr>
            <a:cxnSpLocks/>
          </p:cNvCxnSpPr>
          <p:nvPr/>
        </p:nvCxnSpPr>
        <p:spPr>
          <a:xfrm>
            <a:off x="2950601" y="3968987"/>
            <a:ext cx="151254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99B8AB4E-0E00-49EC-8055-57A436E2B9A6}"/>
              </a:ext>
            </a:extLst>
          </p:cNvPr>
          <p:cNvSpPr/>
          <p:nvPr/>
        </p:nvSpPr>
        <p:spPr>
          <a:xfrm>
            <a:off x="8818201" y="2829942"/>
            <a:ext cx="3373799" cy="20313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r"/>
            <a:r>
              <a:rPr lang="ru-RU" i="1" dirty="0">
                <a:solidFill>
                  <a:schemeClr val="bg1">
                    <a:lumMod val="50000"/>
                  </a:schemeClr>
                </a:solidFill>
                <a:latin typeface="PT Sans"/>
              </a:rPr>
              <a:t>Государственная программа Кировской области «Создание новых мест в общеобразовательных организациях» </a:t>
            </a:r>
          </a:p>
          <a:p>
            <a:pPr algn="r"/>
            <a:r>
              <a:rPr lang="ru-RU" i="1" dirty="0">
                <a:solidFill>
                  <a:schemeClr val="bg1">
                    <a:lumMod val="50000"/>
                  </a:schemeClr>
                </a:solidFill>
                <a:latin typeface="PT Sans"/>
              </a:rPr>
              <a:t>на 2018-2025 годы</a:t>
            </a:r>
          </a:p>
          <a:p>
            <a:pPr algn="r"/>
            <a:r>
              <a:rPr lang="ru-RU" i="1" dirty="0">
                <a:solidFill>
                  <a:schemeClr val="bg1">
                    <a:lumMod val="50000"/>
                  </a:schemeClr>
                </a:solidFill>
                <a:latin typeface="PT Sans"/>
              </a:rPr>
              <a:t> – создание 18 655 мест</a:t>
            </a:r>
          </a:p>
        </p:txBody>
      </p:sp>
    </p:spTree>
    <p:extLst>
      <p:ext uri="{BB962C8B-B14F-4D97-AF65-F5344CB8AC3E}">
        <p14:creationId xmlns:p14="http://schemas.microsoft.com/office/powerpoint/2010/main" val="33969184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Диаграмма 11">
            <a:extLst>
              <a:ext uri="{FF2B5EF4-FFF2-40B4-BE49-F238E27FC236}">
                <a16:creationId xmlns:a16="http://schemas.microsoft.com/office/drawing/2014/main" id="{7C1B9E4B-5F7E-4FB3-B437-820E404B059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48889934"/>
              </p:ext>
            </p:extLst>
          </p:nvPr>
        </p:nvGraphicFramePr>
        <p:xfrm>
          <a:off x="407884" y="983669"/>
          <a:ext cx="7974115" cy="45027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Облачко с текстом: прямоугольное со скругленными углами 9">
            <a:extLst>
              <a:ext uri="{FF2B5EF4-FFF2-40B4-BE49-F238E27FC236}">
                <a16:creationId xmlns:a16="http://schemas.microsoft.com/office/drawing/2014/main" id="{93819B10-24FB-474A-9DE3-E6B6281939BA}"/>
              </a:ext>
            </a:extLst>
          </p:cNvPr>
          <p:cNvSpPr/>
          <p:nvPr/>
        </p:nvSpPr>
        <p:spPr>
          <a:xfrm>
            <a:off x="8086856" y="1183942"/>
            <a:ext cx="3863584" cy="955456"/>
          </a:xfrm>
          <a:prstGeom prst="wedgeRoundRectCallout">
            <a:avLst>
              <a:gd name="adj1" fmla="val -63294"/>
              <a:gd name="adj2" fmla="val 3381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A7BAEB8-02B8-4411-BC86-CCF88B333A5F}"/>
              </a:ext>
            </a:extLst>
          </p:cNvPr>
          <p:cNvSpPr txBox="1"/>
          <p:nvPr/>
        </p:nvSpPr>
        <p:spPr>
          <a:xfrm>
            <a:off x="407885" y="5610173"/>
            <a:ext cx="10695544" cy="11215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1200"/>
              </a:spcAft>
            </a:pPr>
            <a:r>
              <a:rPr lang="ru-RU" sz="2500" dirty="0"/>
              <a:t>К 2022 году общая численность учащихся ОО вырастет оценочно на </a:t>
            </a:r>
            <a:r>
              <a:rPr lang="ru-RU" sz="2500" dirty="0">
                <a:solidFill>
                  <a:srgbClr val="00B050"/>
                </a:solidFill>
              </a:rPr>
              <a:t>+17%</a:t>
            </a:r>
            <a:r>
              <a:rPr lang="ru-RU" sz="2500" dirty="0">
                <a:solidFill>
                  <a:srgbClr val="00B050"/>
                </a:solidFill>
                <a:sym typeface="Symbol" panose="05050102010706020507" pitchFamily="18" charset="2"/>
              </a:rPr>
              <a:t> </a:t>
            </a:r>
            <a:r>
              <a:rPr lang="ru-RU" sz="2500" dirty="0">
                <a:sym typeface="Symbol" panose="05050102010706020507" pitchFamily="18" charset="2"/>
              </a:rPr>
              <a:t>или на 22 279 человек</a:t>
            </a:r>
            <a:r>
              <a:rPr lang="ru-RU" sz="2500" dirty="0"/>
              <a:t>.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F3CACE4E-F734-4FA4-B237-8B71BD183E06}"/>
              </a:ext>
            </a:extLst>
          </p:cNvPr>
          <p:cNvSpPr/>
          <p:nvPr/>
        </p:nvSpPr>
        <p:spPr>
          <a:xfrm>
            <a:off x="233713" y="0"/>
            <a:ext cx="9875488" cy="9554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48" tIns="108000" rIns="108848" bIns="72000" rtlCol="0" anchor="ctr"/>
          <a:lstStyle/>
          <a:p>
            <a:pPr>
              <a:lnSpc>
                <a:spcPct val="88000"/>
              </a:lnSpc>
            </a:pPr>
            <a:r>
              <a:rPr lang="ru-RU" sz="3600" dirty="0">
                <a:solidFill>
                  <a:schemeClr val="tx1"/>
                </a:solidFill>
              </a:rPr>
              <a:t>Прогноз численности учащихся до 2022 года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34904BB-E61A-407D-AD51-11555BF0E6E2}"/>
              </a:ext>
            </a:extLst>
          </p:cNvPr>
          <p:cNvSpPr txBox="1"/>
          <p:nvPr/>
        </p:nvSpPr>
        <p:spPr>
          <a:xfrm>
            <a:off x="8226816" y="1183942"/>
            <a:ext cx="38635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</a:rPr>
              <a:t>Прогноз на основе текущей численности детей дошкольного и школьного возраста</a:t>
            </a:r>
          </a:p>
        </p:txBody>
      </p:sp>
      <p:cxnSp>
        <p:nvCxnSpPr>
          <p:cNvPr id="5" name="Прямая со стрелкой 4">
            <a:extLst>
              <a:ext uri="{FF2B5EF4-FFF2-40B4-BE49-F238E27FC236}">
                <a16:creationId xmlns:a16="http://schemas.microsoft.com/office/drawing/2014/main" id="{ED682241-E74B-48B3-9DB2-A9F4A4F2A1B8}"/>
              </a:ext>
            </a:extLst>
          </p:cNvPr>
          <p:cNvCxnSpPr>
            <a:cxnSpLocks/>
          </p:cNvCxnSpPr>
          <p:nvPr/>
        </p:nvCxnSpPr>
        <p:spPr>
          <a:xfrm flipV="1">
            <a:off x="2220686" y="1959431"/>
            <a:ext cx="685800" cy="240174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68AF8727-1047-4F48-B8B0-80F69782DC2D}"/>
              </a:ext>
            </a:extLst>
          </p:cNvPr>
          <p:cNvCxnSpPr>
            <a:cxnSpLocks/>
          </p:cNvCxnSpPr>
          <p:nvPr/>
        </p:nvCxnSpPr>
        <p:spPr>
          <a:xfrm flipV="1">
            <a:off x="4506686" y="1600200"/>
            <a:ext cx="674913" cy="359230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31D32BD2-AAC9-49B8-841E-A1E815522D3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7668" t="13932" r="6965" b="65079"/>
          <a:stretch/>
        </p:blipFill>
        <p:spPr>
          <a:xfrm>
            <a:off x="8278919" y="2504969"/>
            <a:ext cx="3671521" cy="955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0909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9F680E08-7863-4CB6-87DD-949FAA5DCE5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46701583"/>
              </p:ext>
            </p:extLst>
          </p:nvPr>
        </p:nvGraphicFramePr>
        <p:xfrm>
          <a:off x="164464" y="2099947"/>
          <a:ext cx="11832772" cy="25451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" name="Облачко с текстом: прямоугольное со скругленными углами 15">
            <a:extLst>
              <a:ext uri="{FF2B5EF4-FFF2-40B4-BE49-F238E27FC236}">
                <a16:creationId xmlns:a16="http://schemas.microsoft.com/office/drawing/2014/main" id="{76E50BEE-C967-4F91-AACE-D50A79DD9325}"/>
              </a:ext>
            </a:extLst>
          </p:cNvPr>
          <p:cNvSpPr/>
          <p:nvPr/>
        </p:nvSpPr>
        <p:spPr>
          <a:xfrm>
            <a:off x="8144239" y="906806"/>
            <a:ext cx="3891953" cy="1193140"/>
          </a:xfrm>
          <a:prstGeom prst="wedgeRoundRectCallout">
            <a:avLst>
              <a:gd name="adj1" fmla="val -43308"/>
              <a:gd name="adj2" fmla="val 6756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FE9A9BE-AFB9-4C33-97E4-8A972BF9E629}"/>
              </a:ext>
            </a:extLst>
          </p:cNvPr>
          <p:cNvSpPr/>
          <p:nvPr/>
        </p:nvSpPr>
        <p:spPr>
          <a:xfrm>
            <a:off x="3120864" y="9476"/>
            <a:ext cx="6242912" cy="14493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48" tIns="108000" rIns="108848" bIns="72000" rtlCol="0" anchor="ctr"/>
          <a:lstStyle/>
          <a:p>
            <a:pPr>
              <a:lnSpc>
                <a:spcPct val="88000"/>
              </a:lnSpc>
            </a:pPr>
            <a:r>
              <a:rPr lang="ru-RU" sz="3600" dirty="0">
                <a:solidFill>
                  <a:schemeClr val="tx1"/>
                </a:solidFill>
              </a:rPr>
              <a:t>Прогноз численности детей </a:t>
            </a:r>
          </a:p>
          <a:p>
            <a:pPr>
              <a:lnSpc>
                <a:spcPct val="88000"/>
              </a:lnSpc>
            </a:pPr>
            <a:r>
              <a:rPr lang="ru-RU" sz="3600" dirty="0">
                <a:solidFill>
                  <a:schemeClr val="tx1"/>
                </a:solidFill>
              </a:rPr>
              <a:t>(0-15 лет) до 2036 года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BB485A-4C4D-4DB3-90C7-7096EFAF823A}"/>
              </a:ext>
            </a:extLst>
          </p:cNvPr>
          <p:cNvSpPr txBox="1"/>
          <p:nvPr/>
        </p:nvSpPr>
        <p:spPr>
          <a:xfrm>
            <a:off x="-12854" y="44604"/>
            <a:ext cx="3028198" cy="1267884"/>
          </a:xfrm>
          <a:prstGeom prst="rect">
            <a:avLst/>
          </a:prstGeom>
          <a:solidFill>
            <a:schemeClr val="accent2">
              <a:lumMod val="60000"/>
              <a:lumOff val="40000"/>
              <a:alpha val="8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>
            <a:defPPr>
              <a:defRPr lang="en-US"/>
            </a:defPPr>
            <a:lvl1pPr algn="ctr">
              <a:spcAft>
                <a:spcPts val="600"/>
              </a:spcAft>
              <a:defRPr sz="1300" b="1">
                <a:solidFill>
                  <a:schemeClr val="tx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sz="3200" dirty="0"/>
              <a:t>Управление</a:t>
            </a: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B4B543F6-E257-44ED-A1A1-C589733184F7}"/>
              </a:ext>
            </a:extLst>
          </p:cNvPr>
          <p:cNvCxnSpPr>
            <a:cxnSpLocks/>
          </p:cNvCxnSpPr>
          <p:nvPr/>
        </p:nvCxnSpPr>
        <p:spPr>
          <a:xfrm>
            <a:off x="5293359" y="2099947"/>
            <a:ext cx="0" cy="2167251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2FBF5F23-F86D-427E-9409-514764D45FB5}"/>
              </a:ext>
            </a:extLst>
          </p:cNvPr>
          <p:cNvCxnSpPr>
            <a:cxnSpLocks/>
          </p:cNvCxnSpPr>
          <p:nvPr/>
        </p:nvCxnSpPr>
        <p:spPr>
          <a:xfrm>
            <a:off x="7590245" y="2099947"/>
            <a:ext cx="0" cy="2210795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858A36D8-B973-4FDB-9B59-A1789D888E91}"/>
              </a:ext>
            </a:extLst>
          </p:cNvPr>
          <p:cNvCxnSpPr>
            <a:cxnSpLocks/>
          </p:cNvCxnSpPr>
          <p:nvPr/>
        </p:nvCxnSpPr>
        <p:spPr>
          <a:xfrm>
            <a:off x="10414270" y="1969320"/>
            <a:ext cx="1" cy="2232565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D6B49CCE-34B0-41D3-8AC1-86196D50C766}"/>
              </a:ext>
            </a:extLst>
          </p:cNvPr>
          <p:cNvCxnSpPr>
            <a:cxnSpLocks/>
          </p:cNvCxnSpPr>
          <p:nvPr/>
        </p:nvCxnSpPr>
        <p:spPr>
          <a:xfrm>
            <a:off x="3055984" y="2099947"/>
            <a:ext cx="1" cy="2101938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CC7363B5-14F9-4510-AC3F-E4423D8B0473}"/>
              </a:ext>
            </a:extLst>
          </p:cNvPr>
          <p:cNvCxnSpPr/>
          <p:nvPr/>
        </p:nvCxnSpPr>
        <p:spPr>
          <a:xfrm>
            <a:off x="2800169" y="4645061"/>
            <a:ext cx="511629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40539242-4513-4D73-841D-6D46DC766295}"/>
              </a:ext>
            </a:extLst>
          </p:cNvPr>
          <p:cNvSpPr/>
          <p:nvPr/>
        </p:nvSpPr>
        <p:spPr>
          <a:xfrm>
            <a:off x="311172" y="5191312"/>
            <a:ext cx="1186229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sz="2000" dirty="0"/>
              <a:t>До 2020 года - стабильная численность населения моложе трудоспособного возраста </a:t>
            </a:r>
          </a:p>
          <a:p>
            <a:pPr>
              <a:spcAft>
                <a:spcPts val="1200"/>
              </a:spcAft>
            </a:pPr>
            <a:r>
              <a:rPr lang="ru-RU" sz="2000" dirty="0"/>
              <a:t>С 2021 года - постепенное снижение численности населения (</a:t>
            </a:r>
            <a:r>
              <a:rPr lang="ru-RU" sz="2000" dirty="0">
                <a:solidFill>
                  <a:srgbClr val="C00000"/>
                </a:solidFill>
              </a:rPr>
              <a:t>на 1-2-3%</a:t>
            </a:r>
            <a:r>
              <a:rPr lang="ru-RU" sz="2000" dirty="0">
                <a:solidFill>
                  <a:srgbClr val="C00000"/>
                </a:solidFill>
                <a:sym typeface="Symbol" panose="05050102010706020507" pitchFamily="18" charset="2"/>
              </a:rPr>
              <a:t></a:t>
            </a:r>
            <a:r>
              <a:rPr lang="ru-RU" sz="2000" dirty="0">
                <a:solidFill>
                  <a:srgbClr val="C00000"/>
                </a:solidFill>
              </a:rPr>
              <a:t>  ежегодно)</a:t>
            </a:r>
          </a:p>
          <a:p>
            <a:pPr>
              <a:spcAft>
                <a:spcPts val="1200"/>
              </a:spcAft>
            </a:pPr>
            <a:r>
              <a:rPr lang="ru-RU" sz="2000" dirty="0"/>
              <a:t>Средняя нагрузка учителя и соотношение учитель-ученик будет снижаться (сейчас 13,6)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E2E9CAD5-2F11-49EE-A743-4AE35533477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7668" t="13932" r="6965" b="65079"/>
          <a:stretch/>
        </p:blipFill>
        <p:spPr>
          <a:xfrm>
            <a:off x="8192551" y="1004957"/>
            <a:ext cx="3823098" cy="99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7465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Диаграмма 16">
            <a:extLst>
              <a:ext uri="{FF2B5EF4-FFF2-40B4-BE49-F238E27FC236}">
                <a16:creationId xmlns:a16="http://schemas.microsoft.com/office/drawing/2014/main" id="{841E9E98-0549-4F90-9A42-AC551959B9C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35591931"/>
              </p:ext>
            </p:extLst>
          </p:nvPr>
        </p:nvGraphicFramePr>
        <p:xfrm>
          <a:off x="5173520" y="3752471"/>
          <a:ext cx="2526933" cy="26958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B96B16FE-A0F6-4BC9-B9F4-E45E2837D61F}"/>
              </a:ext>
            </a:extLst>
          </p:cNvPr>
          <p:cNvSpPr txBox="1"/>
          <p:nvPr/>
        </p:nvSpPr>
        <p:spPr>
          <a:xfrm>
            <a:off x="-12855" y="0"/>
            <a:ext cx="3243417" cy="1267881"/>
          </a:xfrm>
          <a:prstGeom prst="rect">
            <a:avLst/>
          </a:prstGeom>
          <a:solidFill>
            <a:schemeClr val="accent1">
              <a:lumMod val="60000"/>
              <a:lumOff val="40000"/>
              <a:alpha val="3098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48" tIns="108000" rIns="108848" bIns="72000" rtlCol="0" anchor="ctr"/>
          <a:lstStyle>
            <a:defPPr>
              <a:defRPr lang="ru-RU"/>
            </a:defPPr>
            <a:lvl1pPr algn="ctr">
              <a:spcAft>
                <a:spcPts val="1200"/>
              </a:spcAft>
              <a:defRPr sz="1700" b="1"/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>
              <a:spcAft>
                <a:spcPts val="0"/>
              </a:spcAft>
            </a:pPr>
            <a:r>
              <a:rPr lang="ru-RU" sz="3600" b="0" dirty="0">
                <a:solidFill>
                  <a:schemeClr val="tx1"/>
                </a:solidFill>
              </a:rPr>
              <a:t>Экономика</a:t>
            </a:r>
          </a:p>
        </p:txBody>
      </p:sp>
      <p:sp>
        <p:nvSpPr>
          <p:cNvPr id="13" name="Заголовок 2">
            <a:extLst>
              <a:ext uri="{FF2B5EF4-FFF2-40B4-BE49-F238E27FC236}">
                <a16:creationId xmlns:a16="http://schemas.microsoft.com/office/drawing/2014/main" id="{9C9339E3-EFD1-4C42-8D80-DDDA3D73F17A}"/>
              </a:ext>
            </a:extLst>
          </p:cNvPr>
          <p:cNvSpPr txBox="1">
            <a:spLocks/>
          </p:cNvSpPr>
          <p:nvPr/>
        </p:nvSpPr>
        <p:spPr>
          <a:xfrm>
            <a:off x="3230561" y="0"/>
            <a:ext cx="8961439" cy="1267881"/>
          </a:xfrm>
          <a:prstGeom prst="rect">
            <a:avLst/>
          </a:prstGeom>
          <a:solidFill>
            <a:srgbClr val="002060">
              <a:alpha val="80000"/>
            </a:srgbClr>
          </a:solidFill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61942" indent="-4233">
              <a:lnSpc>
                <a:spcPct val="88000"/>
              </a:lnSpc>
            </a:pPr>
            <a:r>
              <a:rPr lang="ru-RU" sz="3000" dirty="0">
                <a:solidFill>
                  <a:schemeClr val="bg1"/>
                </a:solidFill>
                <a:latin typeface="+mn-lt"/>
              </a:rPr>
              <a:t>Инфраструктура и финансирование</a:t>
            </a:r>
          </a:p>
        </p:txBody>
      </p:sp>
      <p:graphicFrame>
        <p:nvGraphicFramePr>
          <p:cNvPr id="14" name="Таблица 13">
            <a:extLst>
              <a:ext uri="{FF2B5EF4-FFF2-40B4-BE49-F238E27FC236}">
                <a16:creationId xmlns:a16="http://schemas.microsoft.com/office/drawing/2014/main" id="{16706D20-BF70-47A0-BC26-DF31F636BF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4926063"/>
              </p:ext>
            </p:extLst>
          </p:nvPr>
        </p:nvGraphicFramePr>
        <p:xfrm>
          <a:off x="8915442" y="2071144"/>
          <a:ext cx="3113055" cy="3207893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3113055">
                  <a:extLst>
                    <a:ext uri="{9D8B030D-6E8A-4147-A177-3AD203B41FA5}">
                      <a16:colId xmlns:a16="http://schemas.microsoft.com/office/drawing/2014/main" val="3097214087"/>
                    </a:ext>
                  </a:extLst>
                </a:gridCol>
              </a:tblGrid>
              <a:tr h="1430564">
                <a:tc>
                  <a:txBody>
                    <a:bodyPr/>
                    <a:lstStyle/>
                    <a:p>
                      <a:pPr algn="ctr"/>
                      <a:r>
                        <a:rPr lang="ru-RU" sz="1600" b="0" i="1" dirty="0">
                          <a:latin typeface="+mn-lt"/>
                        </a:rPr>
                        <a:t> Муниципалитеты с наиболее выраженной потребностью в ремонте школьных зданий (2017)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58045930"/>
                  </a:ext>
                </a:extLst>
              </a:tr>
              <a:tr h="438165">
                <a:tc>
                  <a:txBody>
                    <a:bodyPr/>
                    <a:lstStyle/>
                    <a:p>
                      <a:pPr lvl="1" algn="l" rtl="0" fontAlgn="t"/>
                      <a:r>
                        <a:rPr lang="ru-RU" sz="1600" i="1" u="none" strike="noStrike" dirty="0">
                          <a:effectLst/>
                        </a:rPr>
                        <a:t>Афанасьевский район</a:t>
                      </a:r>
                      <a:endParaRPr lang="ru-RU" sz="16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896134645"/>
                  </a:ext>
                </a:extLst>
              </a:tr>
              <a:tr h="427763">
                <a:tc>
                  <a:txBody>
                    <a:bodyPr/>
                    <a:lstStyle/>
                    <a:p>
                      <a:pPr marL="457200" lvl="1" algn="l" defTabSz="914400" rtl="0" eaLnBrk="1" fontAlgn="t" latinLnBrk="0" hangingPunct="1"/>
                      <a:r>
                        <a:rPr lang="ru-RU" sz="1600" i="1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Малмыжский</a:t>
                      </a:r>
                      <a:r>
                        <a:rPr lang="ru-RU" sz="1600" i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район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919020574"/>
                  </a:ext>
                </a:extLst>
              </a:tr>
              <a:tr h="423721">
                <a:tc>
                  <a:txBody>
                    <a:bodyPr/>
                    <a:lstStyle/>
                    <a:p>
                      <a:pPr marL="457200" lvl="1" algn="l" defTabSz="914400" rtl="0" eaLnBrk="1" fontAlgn="t" latinLnBrk="0" hangingPunct="1"/>
                      <a:r>
                        <a:rPr lang="ru-RU" sz="1600" i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Верхнекамский район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102597214"/>
                  </a:ext>
                </a:extLst>
              </a:tr>
              <a:tr h="423721">
                <a:tc>
                  <a:txBody>
                    <a:bodyPr/>
                    <a:lstStyle/>
                    <a:p>
                      <a:pPr marL="457200" marR="0" lvl="1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i="1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Опаринский</a:t>
                      </a:r>
                      <a:r>
                        <a:rPr lang="ru-RU" sz="1600" i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район</a:t>
                      </a:r>
                    </a:p>
                    <a:p>
                      <a:pPr marL="457200" lvl="1" algn="l" defTabSz="914400" rtl="0" eaLnBrk="1" fontAlgn="t" latinLnBrk="0" hangingPunct="1"/>
                      <a:endParaRPr lang="ru-RU" sz="1600" i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988604000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D4D2AEEB-0C93-48C9-BE60-AD6F175021C7}"/>
              </a:ext>
            </a:extLst>
          </p:cNvPr>
          <p:cNvSpPr txBox="1"/>
          <p:nvPr/>
        </p:nvSpPr>
        <p:spPr>
          <a:xfrm>
            <a:off x="273539" y="1540230"/>
            <a:ext cx="8553135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По данным </a:t>
            </a:r>
            <a:r>
              <a:rPr lang="ru-RU" dirty="0" err="1"/>
              <a:t>Минобр</a:t>
            </a:r>
            <a:r>
              <a:rPr lang="ru-RU" dirty="0"/>
              <a:t> в 2017-2018 </a:t>
            </a:r>
            <a:r>
              <a:rPr lang="ru-RU" dirty="0" err="1"/>
              <a:t>гг</a:t>
            </a:r>
            <a:r>
              <a:rPr lang="ru-RU" dirty="0"/>
              <a:t>:</a:t>
            </a:r>
          </a:p>
          <a:p>
            <a:r>
              <a:rPr lang="ru-RU" sz="1600" dirty="0"/>
              <a:t> </a:t>
            </a:r>
            <a:r>
              <a:rPr lang="ru-RU" sz="2800" b="1" dirty="0">
                <a:latin typeface="Corbel" pitchFamily="34" charset="0"/>
              </a:rPr>
              <a:t>4,7% </a:t>
            </a:r>
            <a:r>
              <a:rPr lang="ru-RU" sz="1600" dirty="0"/>
              <a:t> </a:t>
            </a:r>
            <a:r>
              <a:rPr lang="ru-RU" dirty="0"/>
              <a:t>школьных зданий Кировской области требовали капитального ремонта</a:t>
            </a:r>
            <a:r>
              <a:rPr lang="en-GB" dirty="0"/>
              <a:t> </a:t>
            </a:r>
            <a:endParaRPr lang="ru-RU" dirty="0"/>
          </a:p>
          <a:p>
            <a:endParaRPr lang="ru-RU" sz="1700" dirty="0"/>
          </a:p>
        </p:txBody>
      </p: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1922A86F-401E-42FB-91D3-B3ACF22CA68D}"/>
              </a:ext>
            </a:extLst>
          </p:cNvPr>
          <p:cNvCxnSpPr>
            <a:cxnSpLocks/>
          </p:cNvCxnSpPr>
          <p:nvPr/>
        </p:nvCxnSpPr>
        <p:spPr>
          <a:xfrm flipH="1">
            <a:off x="273539" y="2637692"/>
            <a:ext cx="7652164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3E5D3713-8937-4780-9CAB-C2BCCC18ABF2}"/>
              </a:ext>
            </a:extLst>
          </p:cNvPr>
          <p:cNvSpPr txBox="1"/>
          <p:nvPr/>
        </p:nvSpPr>
        <p:spPr>
          <a:xfrm>
            <a:off x="273539" y="3055611"/>
            <a:ext cx="8096737" cy="2262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/>
              <a:t>Инфраструктура – вопрос финансирования и управления</a:t>
            </a:r>
          </a:p>
          <a:p>
            <a:endParaRPr lang="ru-RU" sz="1700" dirty="0"/>
          </a:p>
          <a:p>
            <a:r>
              <a:rPr lang="ru-RU" sz="2800" b="1" dirty="0">
                <a:latin typeface="Corbel" pitchFamily="34" charset="0"/>
              </a:rPr>
              <a:t>3% </a:t>
            </a:r>
            <a:r>
              <a:rPr lang="ru-RU" dirty="0"/>
              <a:t>внебюджетное финансирование</a:t>
            </a:r>
          </a:p>
          <a:p>
            <a:r>
              <a:rPr lang="ru-RU" sz="2800" b="1" dirty="0">
                <a:latin typeface="Corbel" pitchFamily="34" charset="0"/>
              </a:rPr>
              <a:t>7-11%  </a:t>
            </a:r>
            <a:r>
              <a:rPr lang="ru-RU" dirty="0"/>
              <a:t>целевые субсидии</a:t>
            </a:r>
          </a:p>
          <a:p>
            <a:r>
              <a:rPr lang="ru-RU" sz="2800" b="1" dirty="0">
                <a:latin typeface="Corbel" pitchFamily="34" charset="0"/>
              </a:rPr>
              <a:t>86-90% </a:t>
            </a:r>
            <a:r>
              <a:rPr lang="ru-RU" sz="1600" dirty="0"/>
              <a:t> </a:t>
            </a:r>
            <a:r>
              <a:rPr lang="ru-RU" dirty="0"/>
              <a:t>бюджетное финансирование </a:t>
            </a:r>
          </a:p>
          <a:p>
            <a:r>
              <a:rPr lang="ru-RU" dirty="0"/>
              <a:t>                        на выполнение Г(М)З</a:t>
            </a:r>
          </a:p>
        </p:txBody>
      </p:sp>
      <p:cxnSp>
        <p:nvCxnSpPr>
          <p:cNvPr id="3" name="Прямая со стрелкой 2">
            <a:extLst>
              <a:ext uri="{FF2B5EF4-FFF2-40B4-BE49-F238E27FC236}">
                <a16:creationId xmlns:a16="http://schemas.microsoft.com/office/drawing/2014/main" id="{002FAE96-1499-4CD3-9FD7-6996EE3630F1}"/>
              </a:ext>
            </a:extLst>
          </p:cNvPr>
          <p:cNvCxnSpPr>
            <a:cxnSpLocks/>
          </p:cNvCxnSpPr>
          <p:nvPr/>
        </p:nvCxnSpPr>
        <p:spPr>
          <a:xfrm flipV="1">
            <a:off x="4628353" y="3936347"/>
            <a:ext cx="1344245" cy="109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31699212-CB11-4DF9-B6CC-D55365C62110}"/>
              </a:ext>
            </a:extLst>
          </p:cNvPr>
          <p:cNvCxnSpPr>
            <a:cxnSpLocks/>
          </p:cNvCxnSpPr>
          <p:nvPr/>
        </p:nvCxnSpPr>
        <p:spPr>
          <a:xfrm flipV="1">
            <a:off x="4628353" y="4177470"/>
            <a:ext cx="1344246" cy="1877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id="{45675238-39FB-47E8-BCA8-54705BC32D08}"/>
              </a:ext>
            </a:extLst>
          </p:cNvPr>
          <p:cNvCxnSpPr>
            <a:cxnSpLocks/>
          </p:cNvCxnSpPr>
          <p:nvPr/>
        </p:nvCxnSpPr>
        <p:spPr>
          <a:xfrm>
            <a:off x="4628353" y="5100399"/>
            <a:ext cx="1182688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C9FFF15D-BE41-4183-B5ED-9526D6AC9A83}"/>
              </a:ext>
            </a:extLst>
          </p:cNvPr>
          <p:cNvSpPr/>
          <p:nvPr/>
        </p:nvSpPr>
        <p:spPr>
          <a:xfrm>
            <a:off x="273539" y="5735687"/>
            <a:ext cx="550434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latin typeface="Corbel" pitchFamily="34" charset="0"/>
              </a:rPr>
              <a:t>61 </a:t>
            </a:r>
            <a:r>
              <a:rPr lang="ru-RU" sz="2000" b="1" dirty="0">
                <a:latin typeface="Corbel" pitchFamily="34" charset="0"/>
              </a:rPr>
              <a:t>тыс. </a:t>
            </a:r>
            <a:r>
              <a:rPr lang="ru-RU" sz="2000" b="1" dirty="0" err="1">
                <a:latin typeface="Corbel" pitchFamily="34" charset="0"/>
              </a:rPr>
              <a:t>руб</a:t>
            </a:r>
            <a:r>
              <a:rPr lang="ru-RU" sz="2000" b="1" dirty="0">
                <a:latin typeface="Corbel" pitchFamily="34" charset="0"/>
              </a:rPr>
              <a:t> -  </a:t>
            </a:r>
            <a:r>
              <a:rPr lang="ru-RU" dirty="0"/>
              <a:t>средний объем доходов ОУ</a:t>
            </a:r>
          </a:p>
          <a:p>
            <a:r>
              <a:rPr lang="ru-RU" dirty="0"/>
              <a:t>                               в расчете на 1 учащегося</a:t>
            </a:r>
          </a:p>
        </p:txBody>
      </p:sp>
    </p:spTree>
    <p:extLst>
      <p:ext uri="{BB962C8B-B14F-4D97-AF65-F5344CB8AC3E}">
        <p14:creationId xmlns:p14="http://schemas.microsoft.com/office/powerpoint/2010/main" val="182675490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4145</TotalTime>
  <Words>1516</Words>
  <Application>Microsoft Office PowerPoint</Application>
  <PresentationFormat>Широкоэкранный</PresentationFormat>
  <Paragraphs>340</Paragraphs>
  <Slides>27</Slides>
  <Notes>1</Notes>
  <HiddenSlides>1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5" baseType="lpstr">
      <vt:lpstr>Arial</vt:lpstr>
      <vt:lpstr>Calibri</vt:lpstr>
      <vt:lpstr>Calibri Light</vt:lpstr>
      <vt:lpstr>Corbel</vt:lpstr>
      <vt:lpstr>PT Sans</vt:lpstr>
      <vt:lpstr>Symbol</vt:lpstr>
      <vt:lpstr>Wingdings</vt:lpstr>
      <vt:lpstr>Тема Office</vt:lpstr>
      <vt:lpstr>Презентация PowerPoint</vt:lpstr>
      <vt:lpstr>Функции мониторинга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Условия развития сетевых форм обучения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Точка отсчета проекта и мониторинга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Лихошерстных</dc:creator>
  <cp:lastModifiedBy>Ma Li</cp:lastModifiedBy>
  <cp:revision>478</cp:revision>
  <dcterms:created xsi:type="dcterms:W3CDTF">2018-06-23T02:11:17Z</dcterms:created>
  <dcterms:modified xsi:type="dcterms:W3CDTF">2018-09-24T06:00:58Z</dcterms:modified>
</cp:coreProperties>
</file>