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918905623101202E-2"/>
          <c:y val="0.1617167786110012"/>
          <c:w val="0.53898187461582114"/>
          <c:h val="0.75260265021359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Региональные инновационные площадки</c:v>
                </c:pt>
              </c:strCache>
            </c:strRef>
          </c:tx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rgbClr val="000066"/>
              </a:solidFill>
            </c:spPr>
          </c:dPt>
          <c:dLbls>
            <c:dLbl>
              <c:idx val="0"/>
              <c:layout>
                <c:manualLayout>
                  <c:x val="-3.7742867284756766E-2"/>
                  <c:y val="-4.5117419308953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883339748587497E-2"/>
                  <c:y val="1.372114525499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44107458125739E-2"/>
                  <c:y val="-7.2147605013565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930471246241674E-2"/>
                  <c:y val="-1.841969568329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действующие</c:v>
                </c:pt>
                <c:pt idx="1">
                  <c:v>присвоен статус в 2018 г.</c:v>
                </c:pt>
                <c:pt idx="2">
                  <c:v>методические площадки</c:v>
                </c:pt>
                <c:pt idx="3">
                  <c:v>не имеют статуса РИП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19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59031773673760757"/>
          <c:y val="0.32002447809936152"/>
          <c:w val="0.40032941184557042"/>
          <c:h val="0.440691728565734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39FCB4-0610-4CEA-AC79-0990C8D5135D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CD3454-22D5-4D05-BF97-E15C1863B4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797152"/>
            <a:ext cx="3520480" cy="16002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Измайлова Елена Васильевна, </a:t>
            </a:r>
          </a:p>
          <a:p>
            <a:r>
              <a:rPr lang="ru-RU" sz="1400" b="1" dirty="0" err="1" smtClean="0"/>
              <a:t>к.п.н</a:t>
            </a:r>
            <a:r>
              <a:rPr lang="ru-RU" sz="1400" b="1" dirty="0" smtClean="0"/>
              <a:t>., проректор по научной                             и инновационной работе                                   ИРО Кировской области</a:t>
            </a:r>
            <a:endParaRPr lang="ru-RU" sz="1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44824"/>
            <a:ext cx="8229600" cy="113113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Методическое сопровождение проекта </a:t>
            </a:r>
            <a:br>
              <a:rPr lang="ru-RU" sz="2800" b="1" dirty="0" smtClean="0"/>
            </a:br>
            <a:r>
              <a:rPr lang="ru-RU" sz="2800" b="1" dirty="0" smtClean="0"/>
              <a:t>«Опорная школа»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73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Благодарю за внимание!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ru-RU" b="1" dirty="0"/>
              <a:t>Цель </a:t>
            </a:r>
            <a:r>
              <a:rPr lang="ru-RU" b="1" dirty="0" smtClean="0"/>
              <a:t>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041976" cy="4572000"/>
          </a:xfrm>
        </p:spPr>
        <p:txBody>
          <a:bodyPr>
            <a:normAutofit/>
          </a:bodyPr>
          <a:lstStyle/>
          <a:p>
            <a:r>
              <a:rPr lang="ru-RU" sz="2000" b="1" dirty="0"/>
              <a:t>создание окружной методической службы, обеспечивающей единство информационного и научно-методического пространства региона, путем сетевого взаимодействия по непрерывному развитию профессионализма педагогических работников, и как следствие, повышению качества образования обучающихся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460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ru-RU" b="1" dirty="0"/>
              <a:t>Задачи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496944" cy="5328592"/>
          </a:xfrm>
        </p:spPr>
        <p:txBody>
          <a:bodyPr>
            <a:noAutofit/>
          </a:bodyPr>
          <a:lstStyle/>
          <a:p>
            <a:r>
              <a:rPr lang="ru-RU" sz="1700" dirty="0"/>
              <a:t>разработка структурно-функциональных моделей окружных методических служб на основе анализа имеющихся условий; </a:t>
            </a:r>
          </a:p>
          <a:p>
            <a:r>
              <a:rPr lang="ru-RU" sz="1700" dirty="0"/>
              <a:t>выстраивание сети государственных опорных школ округа как методических центров по реализации образовательной политики региона;</a:t>
            </a:r>
          </a:p>
          <a:p>
            <a:r>
              <a:rPr lang="ru-RU" sz="1700" dirty="0"/>
              <a:t>определение за каждой государственной школой округа тематики, направленной на решение задач развития региональной системы образования;</a:t>
            </a:r>
          </a:p>
          <a:p>
            <a:r>
              <a:rPr lang="ru-RU" sz="1700" dirty="0"/>
              <a:t>объединение кадровых, научно-методических ресурсов образовательных организаций округа вокруг государственных опорных школ;</a:t>
            </a:r>
          </a:p>
          <a:p>
            <a:r>
              <a:rPr lang="ru-RU" sz="1700" dirty="0"/>
              <a:t>сопровождение методической службой округа повышения уровня теоретической и практической готовности педагогических работников по реализации актуальных задач региональной системы образования;</a:t>
            </a:r>
          </a:p>
          <a:p>
            <a:r>
              <a:rPr lang="ru-RU" sz="1700" dirty="0"/>
              <a:t>организация работы по изучению новых образовательных программ, изменений в федеральных государственных образовательных стандартах общего образования;</a:t>
            </a:r>
          </a:p>
          <a:p>
            <a:r>
              <a:rPr lang="ru-RU" sz="1700" dirty="0"/>
              <a:t>обогащение практики работы педагогов новыми технологиями, методиками, формами обучения, воспитания и развития обучающихся;</a:t>
            </a:r>
          </a:p>
          <a:p>
            <a:r>
              <a:rPr lang="ru-RU" sz="1700" dirty="0"/>
              <a:t>адресная методическая помощь педагогическим работникам округа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5091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5125716"/>
              </p:ext>
            </p:extLst>
          </p:nvPr>
        </p:nvGraphicFramePr>
        <p:xfrm>
          <a:off x="539552" y="620688"/>
          <a:ext cx="8147248" cy="539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8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147248" cy="590465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 каждом образовательном округе 1 школа в статусе РИП реализует проект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Опорная школа как ресурсный центр по созданию условий </a:t>
            </a:r>
            <a:r>
              <a:rPr lang="ru-RU" b="1">
                <a:solidFill>
                  <a:srgbClr val="FF0000"/>
                </a:solidFill>
              </a:rPr>
              <a:t>для </a:t>
            </a:r>
            <a:r>
              <a:rPr lang="ru-RU" b="1" smtClean="0">
                <a:solidFill>
                  <a:srgbClr val="FF0000"/>
                </a:solidFill>
              </a:rPr>
              <a:t>организации </a:t>
            </a:r>
            <a:r>
              <a:rPr lang="ru-RU" b="1" dirty="0">
                <a:solidFill>
                  <a:srgbClr val="FF0000"/>
                </a:solidFill>
              </a:rPr>
              <a:t>единого образовательного пространства муниципалитета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77370"/>
              </p:ext>
            </p:extLst>
          </p:nvPr>
        </p:nvGraphicFramePr>
        <p:xfrm>
          <a:off x="1547664" y="3284984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215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Образовательный округ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Кировский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с УИОП </a:t>
                      </a:r>
                      <a:r>
                        <a:rPr kumimoji="0" lang="ru-RU" sz="1800" b="1" kern="1200" dirty="0" err="1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пгт</a:t>
                      </a:r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Фаленки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Восточный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с УИОП г. Омутнинска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Западный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</a:t>
                      </a:r>
                      <a:r>
                        <a:rPr kumimoji="0" lang="ru-RU" sz="1800" b="1" kern="1200" dirty="0" err="1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пгт</a:t>
                      </a:r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Оричи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Юго-Восточный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Гимназия г. Уржума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Юго-Западный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с УИОП г. Яранска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Лицей №9 г. Слободского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Северо-Западный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 г. Лузы</a:t>
                      </a:r>
                      <a:endParaRPr lang="ru-RU" b="1" dirty="0">
                        <a:solidFill>
                          <a:srgbClr val="0033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Трехуровневая структура ОМС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 уровень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региональное УМО в системе общего 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окружные и районные методические объединения педагогов по предметам 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направлениям;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школьные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методические объединения по предметам 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направлениям;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временные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рабочие группы</a:t>
            </a:r>
          </a:p>
        </p:txBody>
      </p:sp>
    </p:spTree>
    <p:extLst>
      <p:ext uri="{BB962C8B-B14F-4D97-AF65-F5344CB8AC3E}">
        <p14:creationId xmlns:p14="http://schemas.microsoft.com/office/powerpoint/2010/main" val="19760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Трехуровневая структура ОМС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 </a:t>
            </a:r>
            <a:r>
              <a:rPr lang="ru-RU" sz="2800" b="1" dirty="0">
                <a:solidFill>
                  <a:srgbClr val="FF0000"/>
                </a:solidFill>
              </a:rPr>
              <a:t>уровень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виртуальные методические объединения;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школы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педагогического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мастерства;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опорные площадки;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ресурсные центры;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стажерские площадки;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кружки качества;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клубы;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проблемные семинары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Трехуровневая структура ОМС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 </a:t>
            </a:r>
            <a:r>
              <a:rPr lang="ru-RU" sz="2400" b="1" dirty="0">
                <a:solidFill>
                  <a:srgbClr val="FF0000"/>
                </a:solidFill>
              </a:rPr>
              <a:t>уровень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региональные инновационные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площадки;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методические площадки;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школы исследователя;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творческие лаборатории;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временные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научно-исследовательские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коллективы 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Задачи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окружной методической службы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установка на открытость образовательных организаций округа;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максимальное включение опорных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школ в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трехуровневую структуру окружной методической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службы;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взаимодействие образовательных организаций и методических структур округа на принципах социального партнерства;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выстраивание прочных и эффективных связей между профессиональными объединениями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педагогов округа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учет профессиональных интересов каждого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3780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</TotalTime>
  <Words>389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Методическое сопровождение проекта  «Опорная школа» </vt:lpstr>
      <vt:lpstr>Цель проекта:</vt:lpstr>
      <vt:lpstr>Задачи проекта: </vt:lpstr>
      <vt:lpstr>Презентация PowerPoint</vt:lpstr>
      <vt:lpstr>Презентация PowerPoint</vt:lpstr>
      <vt:lpstr>Трехуровневая структура ОМС</vt:lpstr>
      <vt:lpstr>Трехуровневая структура ОМС</vt:lpstr>
      <vt:lpstr>Трехуровневая структура ОМС</vt:lpstr>
      <vt:lpstr>Задачи окружной методической службы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Региональные инновационные площадки.  Окружная методическая служба</dc:title>
  <dc:creator>User</dc:creator>
  <cp:lastModifiedBy>User</cp:lastModifiedBy>
  <cp:revision>10</cp:revision>
  <dcterms:created xsi:type="dcterms:W3CDTF">2018-02-15T04:01:30Z</dcterms:created>
  <dcterms:modified xsi:type="dcterms:W3CDTF">2018-06-26T21:59:57Z</dcterms:modified>
</cp:coreProperties>
</file>