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9" r:id="rId3"/>
    <p:sldId id="260" r:id="rId4"/>
    <p:sldId id="261" r:id="rId5"/>
    <p:sldId id="262" r:id="rId6"/>
    <p:sldId id="282" r:id="rId7"/>
    <p:sldId id="283" r:id="rId8"/>
    <p:sldId id="263" r:id="rId9"/>
    <p:sldId id="269" r:id="rId10"/>
    <p:sldId id="264" r:id="rId11"/>
    <p:sldId id="265" r:id="rId12"/>
    <p:sldId id="266" r:id="rId13"/>
    <p:sldId id="267" r:id="rId14"/>
    <p:sldId id="287" r:id="rId15"/>
    <p:sldId id="276" r:id="rId16"/>
    <p:sldId id="277" r:id="rId17"/>
    <p:sldId id="284" r:id="rId18"/>
    <p:sldId id="285" r:id="rId19"/>
    <p:sldId id="278" r:id="rId20"/>
    <p:sldId id="268" r:id="rId21"/>
    <p:sldId id="270" r:id="rId22"/>
    <p:sldId id="272" r:id="rId23"/>
    <p:sldId id="274" r:id="rId24"/>
    <p:sldId id="275" r:id="rId25"/>
    <p:sldId id="286" r:id="rId26"/>
    <p:sldId id="281" r:id="rId27"/>
    <p:sldId id="297" r:id="rId28"/>
    <p:sldId id="288" r:id="rId29"/>
    <p:sldId id="289" r:id="rId30"/>
    <p:sldId id="293" r:id="rId31"/>
    <p:sldId id="290" r:id="rId32"/>
    <p:sldId id="291" r:id="rId33"/>
    <p:sldId id="292" r:id="rId34"/>
    <p:sldId id="295" r:id="rId35"/>
    <p:sldId id="296" r:id="rId36"/>
    <p:sldId id="279" r:id="rId37"/>
    <p:sldId id="280" r:id="rId3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D5FF"/>
    <a:srgbClr val="000000"/>
    <a:srgbClr val="AFDFFF"/>
    <a:srgbClr val="9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F1572F-C323-453D-A93F-37A740BC902D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FFD06C-2036-4B4F-B626-414368E2E2E4}">
      <dgm:prSet phldrT="[Текст]"/>
      <dgm:spPr/>
      <dgm:t>
        <a:bodyPr/>
        <a:lstStyle/>
        <a:p>
          <a:r>
            <a:rPr lang="ru-RU" dirty="0">
              <a:solidFill>
                <a:schemeClr val="accent6">
                  <a:lumMod val="75000"/>
                </a:schemeClr>
              </a:solidFill>
            </a:rPr>
            <a:t>Учебно-методическое</a:t>
          </a:r>
        </a:p>
      </dgm:t>
    </dgm:pt>
    <dgm:pt modelId="{5A512F78-211E-42FA-8ED4-90BC4B497B50}" type="parTrans" cxnId="{D931F9B8-E99A-4B10-8549-02D6BB42EE08}">
      <dgm:prSet/>
      <dgm:spPr/>
      <dgm:t>
        <a:bodyPr/>
        <a:lstStyle/>
        <a:p>
          <a:endParaRPr lang="ru-RU"/>
        </a:p>
      </dgm:t>
    </dgm:pt>
    <dgm:pt modelId="{DE5DDD61-F5B8-47F8-AC50-C7F048EEB95C}" type="sibTrans" cxnId="{D931F9B8-E99A-4B10-8549-02D6BB42EE08}">
      <dgm:prSet/>
      <dgm:spPr/>
      <dgm:t>
        <a:bodyPr/>
        <a:lstStyle/>
        <a:p>
          <a:endParaRPr lang="ru-RU"/>
        </a:p>
      </dgm:t>
    </dgm:pt>
    <dgm:pt modelId="{2E0F9783-3E74-48BC-A0BD-1005064C00BC}">
      <dgm:prSet phldrT="[Текст]"/>
      <dgm:spPr/>
      <dgm:t>
        <a:bodyPr/>
        <a:lstStyle/>
        <a:p>
          <a:r>
            <a:rPr lang="ru-RU" dirty="0"/>
            <a:t>Курсы повышения квалификации</a:t>
          </a:r>
        </a:p>
      </dgm:t>
    </dgm:pt>
    <dgm:pt modelId="{7792972E-C07E-45E9-9F1B-D0804BD56896}" type="parTrans" cxnId="{4E52A5F3-3D24-4EF3-A3C0-4B4EF0354997}">
      <dgm:prSet/>
      <dgm:spPr/>
      <dgm:t>
        <a:bodyPr/>
        <a:lstStyle/>
        <a:p>
          <a:endParaRPr lang="ru-RU"/>
        </a:p>
      </dgm:t>
    </dgm:pt>
    <dgm:pt modelId="{362F87A0-8786-40E9-B450-B5A0DF6F274B}" type="sibTrans" cxnId="{4E52A5F3-3D24-4EF3-A3C0-4B4EF0354997}">
      <dgm:prSet/>
      <dgm:spPr/>
      <dgm:t>
        <a:bodyPr/>
        <a:lstStyle/>
        <a:p>
          <a:endParaRPr lang="ru-RU"/>
        </a:p>
      </dgm:t>
    </dgm:pt>
    <dgm:pt modelId="{EF85D632-7D26-48B4-8C5C-2A9BAE084CC0}">
      <dgm:prSet phldrT="[Текст]"/>
      <dgm:spPr/>
      <dgm:t>
        <a:bodyPr/>
        <a:lstStyle/>
        <a:p>
          <a:r>
            <a:rPr lang="ru-RU" dirty="0"/>
            <a:t>Творческая лаборатория</a:t>
          </a:r>
        </a:p>
      </dgm:t>
    </dgm:pt>
    <dgm:pt modelId="{42049641-C200-46F7-B62E-DFE3DD1A2354}" type="parTrans" cxnId="{2377D462-AF69-4164-8772-D73B8310F6B3}">
      <dgm:prSet/>
      <dgm:spPr/>
      <dgm:t>
        <a:bodyPr/>
        <a:lstStyle/>
        <a:p>
          <a:endParaRPr lang="ru-RU"/>
        </a:p>
      </dgm:t>
    </dgm:pt>
    <dgm:pt modelId="{01D65634-7508-4EEC-B95C-E47E74D0D068}" type="sibTrans" cxnId="{2377D462-AF69-4164-8772-D73B8310F6B3}">
      <dgm:prSet/>
      <dgm:spPr/>
      <dgm:t>
        <a:bodyPr/>
        <a:lstStyle/>
        <a:p>
          <a:endParaRPr lang="ru-RU"/>
        </a:p>
      </dgm:t>
    </dgm:pt>
    <dgm:pt modelId="{9EE65DD8-11C3-4085-ADFB-30602D6B799E}">
      <dgm:prSet phldrT="[Текст]"/>
      <dgm:spPr/>
      <dgm:t>
        <a:bodyPr/>
        <a:lstStyle/>
        <a:p>
          <a:r>
            <a:rPr lang="ru-RU" dirty="0">
              <a:solidFill>
                <a:schemeClr val="accent6">
                  <a:lumMod val="75000"/>
                </a:schemeClr>
              </a:solidFill>
            </a:rPr>
            <a:t>Организационно - педагогическое</a:t>
          </a:r>
        </a:p>
      </dgm:t>
    </dgm:pt>
    <dgm:pt modelId="{B4D6838A-168B-4E66-B73D-1722BA270D0B}" type="parTrans" cxnId="{2C007998-D312-4711-B964-9599C0FF157A}">
      <dgm:prSet/>
      <dgm:spPr/>
      <dgm:t>
        <a:bodyPr/>
        <a:lstStyle/>
        <a:p>
          <a:endParaRPr lang="ru-RU"/>
        </a:p>
      </dgm:t>
    </dgm:pt>
    <dgm:pt modelId="{DF4DFD24-282D-43B0-8058-68ED6D487A27}" type="sibTrans" cxnId="{2C007998-D312-4711-B964-9599C0FF157A}">
      <dgm:prSet/>
      <dgm:spPr/>
      <dgm:t>
        <a:bodyPr/>
        <a:lstStyle/>
        <a:p>
          <a:endParaRPr lang="ru-RU"/>
        </a:p>
      </dgm:t>
    </dgm:pt>
    <dgm:pt modelId="{88DA4A6C-037F-471D-9839-94DC00098CD5}">
      <dgm:prSet phldrT="[Текст]"/>
      <dgm:spPr/>
      <dgm:t>
        <a:bodyPr/>
        <a:lstStyle/>
        <a:p>
          <a:r>
            <a:rPr lang="ru-RU" dirty="0"/>
            <a:t>Консультации</a:t>
          </a:r>
        </a:p>
      </dgm:t>
    </dgm:pt>
    <dgm:pt modelId="{E1BAD61B-B3B9-48FA-8064-86971F9CC861}" type="parTrans" cxnId="{122D8C6F-2BBC-4E41-A66E-EDDF99956395}">
      <dgm:prSet/>
      <dgm:spPr/>
      <dgm:t>
        <a:bodyPr/>
        <a:lstStyle/>
        <a:p>
          <a:endParaRPr lang="ru-RU"/>
        </a:p>
      </dgm:t>
    </dgm:pt>
    <dgm:pt modelId="{900121B5-AFAF-461F-A077-A7DACACDB240}" type="sibTrans" cxnId="{122D8C6F-2BBC-4E41-A66E-EDDF99956395}">
      <dgm:prSet/>
      <dgm:spPr/>
      <dgm:t>
        <a:bodyPr/>
        <a:lstStyle/>
        <a:p>
          <a:endParaRPr lang="ru-RU"/>
        </a:p>
      </dgm:t>
    </dgm:pt>
    <dgm:pt modelId="{B03A6C4D-8098-411E-9981-9F671418D054}">
      <dgm:prSet phldrT="[Текст]"/>
      <dgm:spPr/>
      <dgm:t>
        <a:bodyPr/>
        <a:lstStyle/>
        <a:p>
          <a:r>
            <a:rPr lang="ru-RU" dirty="0"/>
            <a:t>Стажировки, работа с базовыми образовательными учреждениями</a:t>
          </a:r>
        </a:p>
      </dgm:t>
    </dgm:pt>
    <dgm:pt modelId="{3B83457C-5090-4856-97FB-45DFE034A136}" type="parTrans" cxnId="{FB1AECEC-B4FF-412B-B817-D3EE6DC79CB6}">
      <dgm:prSet/>
      <dgm:spPr/>
      <dgm:t>
        <a:bodyPr/>
        <a:lstStyle/>
        <a:p>
          <a:endParaRPr lang="ru-RU"/>
        </a:p>
      </dgm:t>
    </dgm:pt>
    <dgm:pt modelId="{2580FECD-17EA-4386-B4F0-CE80008FC3A7}" type="sibTrans" cxnId="{FB1AECEC-B4FF-412B-B817-D3EE6DC79CB6}">
      <dgm:prSet/>
      <dgm:spPr/>
      <dgm:t>
        <a:bodyPr/>
        <a:lstStyle/>
        <a:p>
          <a:endParaRPr lang="ru-RU"/>
        </a:p>
      </dgm:t>
    </dgm:pt>
    <dgm:pt modelId="{5C3D9116-C025-4FAF-8970-0DEB97575B4A}">
      <dgm:prSet phldrT="[Текст]"/>
      <dgm:spPr/>
      <dgm:t>
        <a:bodyPr/>
        <a:lstStyle/>
        <a:p>
          <a:r>
            <a:rPr lang="ru-RU" dirty="0"/>
            <a:t>Проведение конкурсов</a:t>
          </a:r>
        </a:p>
      </dgm:t>
    </dgm:pt>
    <dgm:pt modelId="{F87D380C-92D1-4A2B-AB21-E45A8A747144}" type="parTrans" cxnId="{E563151B-74F4-4E39-960F-AA6556B2DA8D}">
      <dgm:prSet/>
      <dgm:spPr/>
      <dgm:t>
        <a:bodyPr/>
        <a:lstStyle/>
        <a:p>
          <a:endParaRPr lang="ru-RU"/>
        </a:p>
      </dgm:t>
    </dgm:pt>
    <dgm:pt modelId="{16D2E930-F739-4999-8042-DB9D597B110F}" type="sibTrans" cxnId="{E563151B-74F4-4E39-960F-AA6556B2DA8D}">
      <dgm:prSet/>
      <dgm:spPr/>
      <dgm:t>
        <a:bodyPr/>
        <a:lstStyle/>
        <a:p>
          <a:endParaRPr lang="ru-RU"/>
        </a:p>
      </dgm:t>
    </dgm:pt>
    <dgm:pt modelId="{843953A3-0D45-4D6E-8447-418276817DBA}">
      <dgm:prSet phldrT="[Текст]"/>
      <dgm:spPr/>
      <dgm:t>
        <a:bodyPr/>
        <a:lstStyle/>
        <a:p>
          <a:r>
            <a:rPr lang="ru-RU" dirty="0" err="1"/>
            <a:t>Семинары,конференции</a:t>
          </a:r>
          <a:endParaRPr lang="ru-RU" dirty="0"/>
        </a:p>
      </dgm:t>
    </dgm:pt>
    <dgm:pt modelId="{E381D2E6-D7CA-40EE-B692-C4D46F0914F0}" type="parTrans" cxnId="{97D9F2DC-81D2-4A9C-91ED-F7513743F4B0}">
      <dgm:prSet/>
      <dgm:spPr/>
      <dgm:t>
        <a:bodyPr/>
        <a:lstStyle/>
        <a:p>
          <a:endParaRPr lang="ru-RU"/>
        </a:p>
      </dgm:t>
    </dgm:pt>
    <dgm:pt modelId="{50358E08-B6CF-452F-B607-7DFC2CD21CD3}" type="sibTrans" cxnId="{97D9F2DC-81D2-4A9C-91ED-F7513743F4B0}">
      <dgm:prSet/>
      <dgm:spPr/>
      <dgm:t>
        <a:bodyPr/>
        <a:lstStyle/>
        <a:p>
          <a:endParaRPr lang="ru-RU"/>
        </a:p>
      </dgm:t>
    </dgm:pt>
    <dgm:pt modelId="{58E7AA95-362F-48F2-9964-775379D96F83}">
      <dgm:prSet phldrT="[Текст]"/>
      <dgm:spPr/>
      <dgm:t>
        <a:bodyPr/>
        <a:lstStyle/>
        <a:p>
          <a:r>
            <a:rPr lang="ru-RU" dirty="0"/>
            <a:t>Информационная, рекламная деятельность</a:t>
          </a:r>
        </a:p>
      </dgm:t>
    </dgm:pt>
    <dgm:pt modelId="{5BD146F1-8BAC-44F7-8DB2-4B274978F4F6}" type="parTrans" cxnId="{EB6FCA64-A470-4240-9010-5EFE6E725062}">
      <dgm:prSet/>
      <dgm:spPr/>
      <dgm:t>
        <a:bodyPr/>
        <a:lstStyle/>
        <a:p>
          <a:endParaRPr lang="ru-RU"/>
        </a:p>
      </dgm:t>
    </dgm:pt>
    <dgm:pt modelId="{CDD09963-7F4D-42DA-857E-26F7384F3295}" type="sibTrans" cxnId="{EB6FCA64-A470-4240-9010-5EFE6E725062}">
      <dgm:prSet/>
      <dgm:spPr/>
      <dgm:t>
        <a:bodyPr/>
        <a:lstStyle/>
        <a:p>
          <a:endParaRPr lang="ru-RU"/>
        </a:p>
      </dgm:t>
    </dgm:pt>
    <dgm:pt modelId="{F20B88B7-D6FE-4B6B-BF7C-16A692A855A6}" type="pres">
      <dgm:prSet presAssocID="{70F1572F-C323-453D-A93F-37A740BC902D}" presName="Name0" presStyleCnt="0">
        <dgm:presLayoutVars>
          <dgm:dir/>
          <dgm:animLvl val="lvl"/>
          <dgm:resizeHandles/>
        </dgm:presLayoutVars>
      </dgm:prSet>
      <dgm:spPr/>
    </dgm:pt>
    <dgm:pt modelId="{AA066AAA-15EC-46E3-9333-265CF272E7A6}" type="pres">
      <dgm:prSet presAssocID="{63FFD06C-2036-4B4F-B626-414368E2E2E4}" presName="linNode" presStyleCnt="0"/>
      <dgm:spPr/>
    </dgm:pt>
    <dgm:pt modelId="{99608BD6-F790-4689-AE88-7035F267D13A}" type="pres">
      <dgm:prSet presAssocID="{63FFD06C-2036-4B4F-B626-414368E2E2E4}" presName="parentShp" presStyleLbl="node1" presStyleIdx="0" presStyleCnt="2" custLinFactNeighborX="1600" custLinFactNeighborY="-26">
        <dgm:presLayoutVars>
          <dgm:bulletEnabled val="1"/>
        </dgm:presLayoutVars>
      </dgm:prSet>
      <dgm:spPr/>
    </dgm:pt>
    <dgm:pt modelId="{CBEDB005-5810-4E10-B7E2-5FE75F5F3950}" type="pres">
      <dgm:prSet presAssocID="{63FFD06C-2036-4B4F-B626-414368E2E2E4}" presName="childShp" presStyleLbl="bgAccFollowNode1" presStyleIdx="0" presStyleCnt="2">
        <dgm:presLayoutVars>
          <dgm:bulletEnabled val="1"/>
        </dgm:presLayoutVars>
      </dgm:prSet>
      <dgm:spPr/>
    </dgm:pt>
    <dgm:pt modelId="{64541EF9-7C10-46F8-9E1F-C52F2C159B8C}" type="pres">
      <dgm:prSet presAssocID="{DE5DDD61-F5B8-47F8-AC50-C7F048EEB95C}" presName="spacing" presStyleCnt="0"/>
      <dgm:spPr/>
    </dgm:pt>
    <dgm:pt modelId="{EF598A81-CBA4-420D-8BF5-2D487998637A}" type="pres">
      <dgm:prSet presAssocID="{9EE65DD8-11C3-4085-ADFB-30602D6B799E}" presName="linNode" presStyleCnt="0"/>
      <dgm:spPr/>
    </dgm:pt>
    <dgm:pt modelId="{F26CC1A0-5909-4F68-B64F-66E579A25F36}" type="pres">
      <dgm:prSet presAssocID="{9EE65DD8-11C3-4085-ADFB-30602D6B799E}" presName="parentShp" presStyleLbl="node1" presStyleIdx="1" presStyleCnt="2" custLinFactNeighborX="1587" custLinFactNeighborY="-8001">
        <dgm:presLayoutVars>
          <dgm:bulletEnabled val="1"/>
        </dgm:presLayoutVars>
      </dgm:prSet>
      <dgm:spPr/>
    </dgm:pt>
    <dgm:pt modelId="{C5FCF9AA-C2D5-4285-B605-5E62D4B03052}" type="pres">
      <dgm:prSet presAssocID="{9EE65DD8-11C3-4085-ADFB-30602D6B799E}" presName="childShp" presStyleLbl="bgAccFollowNode1" presStyleIdx="1" presStyleCnt="2" custLinFactNeighborX="798" custLinFactNeighborY="-7187">
        <dgm:presLayoutVars>
          <dgm:bulletEnabled val="1"/>
        </dgm:presLayoutVars>
      </dgm:prSet>
      <dgm:spPr/>
    </dgm:pt>
  </dgm:ptLst>
  <dgm:cxnLst>
    <dgm:cxn modelId="{2381668F-984D-4923-89DA-5CBFA4E5D1B7}" type="presOf" srcId="{63FFD06C-2036-4B4F-B626-414368E2E2E4}" destId="{99608BD6-F790-4689-AE88-7035F267D13A}" srcOrd="0" destOrd="0" presId="urn:microsoft.com/office/officeart/2005/8/layout/vList6"/>
    <dgm:cxn modelId="{30EF2BA3-B17D-42B1-AD76-1D50E53D09BF}" type="presOf" srcId="{88DA4A6C-037F-471D-9839-94DC00098CD5}" destId="{C5FCF9AA-C2D5-4285-B605-5E62D4B03052}" srcOrd="0" destOrd="0" presId="urn:microsoft.com/office/officeart/2005/8/layout/vList6"/>
    <dgm:cxn modelId="{4E52A5F3-3D24-4EF3-A3C0-4B4EF0354997}" srcId="{63FFD06C-2036-4B4F-B626-414368E2E2E4}" destId="{2E0F9783-3E74-48BC-A0BD-1005064C00BC}" srcOrd="0" destOrd="0" parTransId="{7792972E-C07E-45E9-9F1B-D0804BD56896}" sibTransId="{362F87A0-8786-40E9-B450-B5A0DF6F274B}"/>
    <dgm:cxn modelId="{C630064D-E88F-46A3-85B2-CC17DEE8D9E0}" type="presOf" srcId="{843953A3-0D45-4D6E-8447-418276817DBA}" destId="{CBEDB005-5810-4E10-B7E2-5FE75F5F3950}" srcOrd="0" destOrd="2" presId="urn:microsoft.com/office/officeart/2005/8/layout/vList6"/>
    <dgm:cxn modelId="{9B347CFF-0CEB-4C74-999B-5E69FD36EB06}" type="presOf" srcId="{B03A6C4D-8098-411E-9981-9F671418D054}" destId="{C5FCF9AA-C2D5-4285-B605-5E62D4B03052}" srcOrd="0" destOrd="1" presId="urn:microsoft.com/office/officeart/2005/8/layout/vList6"/>
    <dgm:cxn modelId="{FB1AECEC-B4FF-412B-B817-D3EE6DC79CB6}" srcId="{9EE65DD8-11C3-4085-ADFB-30602D6B799E}" destId="{B03A6C4D-8098-411E-9981-9F671418D054}" srcOrd="1" destOrd="0" parTransId="{3B83457C-5090-4856-97FB-45DFE034A136}" sibTransId="{2580FECD-17EA-4386-B4F0-CE80008FC3A7}"/>
    <dgm:cxn modelId="{E563151B-74F4-4E39-960F-AA6556B2DA8D}" srcId="{9EE65DD8-11C3-4085-ADFB-30602D6B799E}" destId="{5C3D9116-C025-4FAF-8970-0DEB97575B4A}" srcOrd="2" destOrd="0" parTransId="{F87D380C-92D1-4A2B-AB21-E45A8A747144}" sibTransId="{16D2E930-F739-4999-8042-DB9D597B110F}"/>
    <dgm:cxn modelId="{B3FBBEDB-1139-42DC-9A34-AAAE397B48C2}" type="presOf" srcId="{5C3D9116-C025-4FAF-8970-0DEB97575B4A}" destId="{C5FCF9AA-C2D5-4285-B605-5E62D4B03052}" srcOrd="0" destOrd="2" presId="urn:microsoft.com/office/officeart/2005/8/layout/vList6"/>
    <dgm:cxn modelId="{EB6FCA64-A470-4240-9010-5EFE6E725062}" srcId="{63FFD06C-2036-4B4F-B626-414368E2E2E4}" destId="{58E7AA95-362F-48F2-9964-775379D96F83}" srcOrd="3" destOrd="0" parTransId="{5BD146F1-8BAC-44F7-8DB2-4B274978F4F6}" sibTransId="{CDD09963-7F4D-42DA-857E-26F7384F3295}"/>
    <dgm:cxn modelId="{72FF94A9-C33E-400C-B6AE-1A49BB89538E}" type="presOf" srcId="{58E7AA95-362F-48F2-9964-775379D96F83}" destId="{CBEDB005-5810-4E10-B7E2-5FE75F5F3950}" srcOrd="0" destOrd="3" presId="urn:microsoft.com/office/officeart/2005/8/layout/vList6"/>
    <dgm:cxn modelId="{495895AB-8B32-4607-BE58-6BD2D89D6378}" type="presOf" srcId="{9EE65DD8-11C3-4085-ADFB-30602D6B799E}" destId="{F26CC1A0-5909-4F68-B64F-66E579A25F36}" srcOrd="0" destOrd="0" presId="urn:microsoft.com/office/officeart/2005/8/layout/vList6"/>
    <dgm:cxn modelId="{C31F7CA7-1F8C-4BEE-A160-B3CAFF11EEE1}" type="presOf" srcId="{EF85D632-7D26-48B4-8C5C-2A9BAE084CC0}" destId="{CBEDB005-5810-4E10-B7E2-5FE75F5F3950}" srcOrd="0" destOrd="1" presId="urn:microsoft.com/office/officeart/2005/8/layout/vList6"/>
    <dgm:cxn modelId="{2C007998-D312-4711-B964-9599C0FF157A}" srcId="{70F1572F-C323-453D-A93F-37A740BC902D}" destId="{9EE65DD8-11C3-4085-ADFB-30602D6B799E}" srcOrd="1" destOrd="0" parTransId="{B4D6838A-168B-4E66-B73D-1722BA270D0B}" sibTransId="{DF4DFD24-282D-43B0-8058-68ED6D487A27}"/>
    <dgm:cxn modelId="{D931F9B8-E99A-4B10-8549-02D6BB42EE08}" srcId="{70F1572F-C323-453D-A93F-37A740BC902D}" destId="{63FFD06C-2036-4B4F-B626-414368E2E2E4}" srcOrd="0" destOrd="0" parTransId="{5A512F78-211E-42FA-8ED4-90BC4B497B50}" sibTransId="{DE5DDD61-F5B8-47F8-AC50-C7F048EEB95C}"/>
    <dgm:cxn modelId="{5F0FB8A1-67CE-4715-AC46-9D713931622C}" type="presOf" srcId="{2E0F9783-3E74-48BC-A0BD-1005064C00BC}" destId="{CBEDB005-5810-4E10-B7E2-5FE75F5F3950}" srcOrd="0" destOrd="0" presId="urn:microsoft.com/office/officeart/2005/8/layout/vList6"/>
    <dgm:cxn modelId="{ABEE887D-1615-42F2-8B9F-C24405748A7F}" type="presOf" srcId="{70F1572F-C323-453D-A93F-37A740BC902D}" destId="{F20B88B7-D6FE-4B6B-BF7C-16A692A855A6}" srcOrd="0" destOrd="0" presId="urn:microsoft.com/office/officeart/2005/8/layout/vList6"/>
    <dgm:cxn modelId="{122D8C6F-2BBC-4E41-A66E-EDDF99956395}" srcId="{9EE65DD8-11C3-4085-ADFB-30602D6B799E}" destId="{88DA4A6C-037F-471D-9839-94DC00098CD5}" srcOrd="0" destOrd="0" parTransId="{E1BAD61B-B3B9-48FA-8064-86971F9CC861}" sibTransId="{900121B5-AFAF-461F-A077-A7DACACDB240}"/>
    <dgm:cxn modelId="{97D9F2DC-81D2-4A9C-91ED-F7513743F4B0}" srcId="{63FFD06C-2036-4B4F-B626-414368E2E2E4}" destId="{843953A3-0D45-4D6E-8447-418276817DBA}" srcOrd="2" destOrd="0" parTransId="{E381D2E6-D7CA-40EE-B692-C4D46F0914F0}" sibTransId="{50358E08-B6CF-452F-B607-7DFC2CD21CD3}"/>
    <dgm:cxn modelId="{2377D462-AF69-4164-8772-D73B8310F6B3}" srcId="{63FFD06C-2036-4B4F-B626-414368E2E2E4}" destId="{EF85D632-7D26-48B4-8C5C-2A9BAE084CC0}" srcOrd="1" destOrd="0" parTransId="{42049641-C200-46F7-B62E-DFE3DD1A2354}" sibTransId="{01D65634-7508-4EEC-B95C-E47E74D0D068}"/>
    <dgm:cxn modelId="{E9152801-5A34-433D-BD14-5F8B95F43E47}" type="presParOf" srcId="{F20B88B7-D6FE-4B6B-BF7C-16A692A855A6}" destId="{AA066AAA-15EC-46E3-9333-265CF272E7A6}" srcOrd="0" destOrd="0" presId="urn:microsoft.com/office/officeart/2005/8/layout/vList6"/>
    <dgm:cxn modelId="{25DD1A14-7386-4A65-9565-C1196C0B7812}" type="presParOf" srcId="{AA066AAA-15EC-46E3-9333-265CF272E7A6}" destId="{99608BD6-F790-4689-AE88-7035F267D13A}" srcOrd="0" destOrd="0" presId="urn:microsoft.com/office/officeart/2005/8/layout/vList6"/>
    <dgm:cxn modelId="{1D6A88C1-7BA5-47C8-8287-346741C57221}" type="presParOf" srcId="{AA066AAA-15EC-46E3-9333-265CF272E7A6}" destId="{CBEDB005-5810-4E10-B7E2-5FE75F5F3950}" srcOrd="1" destOrd="0" presId="urn:microsoft.com/office/officeart/2005/8/layout/vList6"/>
    <dgm:cxn modelId="{92D96442-5F53-4752-BDAA-176C0D4739D8}" type="presParOf" srcId="{F20B88B7-D6FE-4B6B-BF7C-16A692A855A6}" destId="{64541EF9-7C10-46F8-9E1F-C52F2C159B8C}" srcOrd="1" destOrd="0" presId="urn:microsoft.com/office/officeart/2005/8/layout/vList6"/>
    <dgm:cxn modelId="{20D41065-AAA7-44A0-9D26-D62D9A4347E3}" type="presParOf" srcId="{F20B88B7-D6FE-4B6B-BF7C-16A692A855A6}" destId="{EF598A81-CBA4-420D-8BF5-2D487998637A}" srcOrd="2" destOrd="0" presId="urn:microsoft.com/office/officeart/2005/8/layout/vList6"/>
    <dgm:cxn modelId="{2F5AE39D-8CD7-4159-B6F6-F097AA4BB202}" type="presParOf" srcId="{EF598A81-CBA4-420D-8BF5-2D487998637A}" destId="{F26CC1A0-5909-4F68-B64F-66E579A25F36}" srcOrd="0" destOrd="0" presId="urn:microsoft.com/office/officeart/2005/8/layout/vList6"/>
    <dgm:cxn modelId="{E602545B-5242-4243-8CBD-8A843AAD6989}" type="presParOf" srcId="{EF598A81-CBA4-420D-8BF5-2D487998637A}" destId="{C5FCF9AA-C2D5-4285-B605-5E62D4B0305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F1572F-C323-453D-A93F-37A740BC902D}" type="doc">
      <dgm:prSet loTypeId="urn:microsoft.com/office/officeart/2005/8/layout/vList6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0F9783-3E74-48BC-A0BD-1005064C00BC}">
      <dgm:prSet phldrT="[Текст]"/>
      <dgm:spPr/>
      <dgm:t>
        <a:bodyPr/>
        <a:lstStyle/>
        <a:p>
          <a:r>
            <a:rPr lang="ru-RU" dirty="0"/>
            <a:t>Разработка пособий, методических рекомендаций</a:t>
          </a:r>
        </a:p>
      </dgm:t>
    </dgm:pt>
    <dgm:pt modelId="{7792972E-C07E-45E9-9F1B-D0804BD56896}" type="parTrans" cxnId="{4E52A5F3-3D24-4EF3-A3C0-4B4EF0354997}">
      <dgm:prSet/>
      <dgm:spPr/>
      <dgm:t>
        <a:bodyPr/>
        <a:lstStyle/>
        <a:p>
          <a:endParaRPr lang="ru-RU"/>
        </a:p>
      </dgm:t>
    </dgm:pt>
    <dgm:pt modelId="{362F87A0-8786-40E9-B450-B5A0DF6F274B}" type="sibTrans" cxnId="{4E52A5F3-3D24-4EF3-A3C0-4B4EF0354997}">
      <dgm:prSet/>
      <dgm:spPr/>
      <dgm:t>
        <a:bodyPr/>
        <a:lstStyle/>
        <a:p>
          <a:endParaRPr lang="ru-RU"/>
        </a:p>
      </dgm:t>
    </dgm:pt>
    <dgm:pt modelId="{9EE65DD8-11C3-4085-ADFB-30602D6B799E}">
      <dgm:prSet phldrT="[Текст]"/>
      <dgm:spPr/>
      <dgm:t>
        <a:bodyPr/>
        <a:lstStyle/>
        <a:p>
          <a:r>
            <a:rPr lang="ru-RU" dirty="0">
              <a:solidFill>
                <a:schemeClr val="accent6">
                  <a:lumMod val="75000"/>
                </a:schemeClr>
              </a:solidFill>
              <a:latin typeface="+mn-lt"/>
            </a:rPr>
            <a:t>Аналитико-прогностическое</a:t>
          </a:r>
          <a:endParaRPr lang="ru-RU" dirty="0">
            <a:solidFill>
              <a:schemeClr val="accent6">
                <a:lumMod val="75000"/>
              </a:schemeClr>
            </a:solidFill>
          </a:endParaRPr>
        </a:p>
      </dgm:t>
    </dgm:pt>
    <dgm:pt modelId="{B4D6838A-168B-4E66-B73D-1722BA270D0B}" type="parTrans" cxnId="{2C007998-D312-4711-B964-9599C0FF157A}">
      <dgm:prSet/>
      <dgm:spPr/>
      <dgm:t>
        <a:bodyPr/>
        <a:lstStyle/>
        <a:p>
          <a:endParaRPr lang="ru-RU"/>
        </a:p>
      </dgm:t>
    </dgm:pt>
    <dgm:pt modelId="{DF4DFD24-282D-43B0-8058-68ED6D487A27}" type="sibTrans" cxnId="{2C007998-D312-4711-B964-9599C0FF157A}">
      <dgm:prSet/>
      <dgm:spPr/>
      <dgm:t>
        <a:bodyPr/>
        <a:lstStyle/>
        <a:p>
          <a:endParaRPr lang="ru-RU"/>
        </a:p>
      </dgm:t>
    </dgm:pt>
    <dgm:pt modelId="{63FFD06C-2036-4B4F-B626-414368E2E2E4}">
      <dgm:prSet phldrT="[Текст]"/>
      <dgm:spPr/>
      <dgm:t>
        <a:bodyPr/>
        <a:lstStyle/>
        <a:p>
          <a:r>
            <a:rPr lang="ru-RU" dirty="0">
              <a:solidFill>
                <a:schemeClr val="accent6">
                  <a:lumMod val="75000"/>
                </a:schemeClr>
              </a:solidFill>
            </a:rPr>
            <a:t>Научно - методическое</a:t>
          </a:r>
        </a:p>
      </dgm:t>
    </dgm:pt>
    <dgm:pt modelId="{DE5DDD61-F5B8-47F8-AC50-C7F048EEB95C}" type="sibTrans" cxnId="{D931F9B8-E99A-4B10-8549-02D6BB42EE08}">
      <dgm:prSet/>
      <dgm:spPr/>
      <dgm:t>
        <a:bodyPr/>
        <a:lstStyle/>
        <a:p>
          <a:endParaRPr lang="ru-RU"/>
        </a:p>
      </dgm:t>
    </dgm:pt>
    <dgm:pt modelId="{5A512F78-211E-42FA-8ED4-90BC4B497B50}" type="parTrans" cxnId="{D931F9B8-E99A-4B10-8549-02D6BB42EE08}">
      <dgm:prSet/>
      <dgm:spPr/>
      <dgm:t>
        <a:bodyPr/>
        <a:lstStyle/>
        <a:p>
          <a:endParaRPr lang="ru-RU"/>
        </a:p>
      </dgm:t>
    </dgm:pt>
    <dgm:pt modelId="{D9349B1C-A6A8-4DF1-A7C1-820D9B0CEA37}">
      <dgm:prSet phldrT="[Текст]"/>
      <dgm:spPr/>
      <dgm:t>
        <a:bodyPr/>
        <a:lstStyle/>
        <a:p>
          <a:endParaRPr lang="ru-RU" dirty="0"/>
        </a:p>
      </dgm:t>
    </dgm:pt>
    <dgm:pt modelId="{F67EE79D-6907-4A1F-9297-C1B8E1FC1D51}" type="parTrans" cxnId="{5A1A9A43-64A0-4D13-9AF7-DB9977BC21B2}">
      <dgm:prSet/>
      <dgm:spPr/>
      <dgm:t>
        <a:bodyPr/>
        <a:lstStyle/>
        <a:p>
          <a:endParaRPr lang="ru-RU"/>
        </a:p>
      </dgm:t>
    </dgm:pt>
    <dgm:pt modelId="{F755620F-6073-4B7B-B529-50C2AF0C208B}" type="sibTrans" cxnId="{5A1A9A43-64A0-4D13-9AF7-DB9977BC21B2}">
      <dgm:prSet/>
      <dgm:spPr/>
      <dgm:t>
        <a:bodyPr/>
        <a:lstStyle/>
        <a:p>
          <a:endParaRPr lang="ru-RU"/>
        </a:p>
      </dgm:t>
    </dgm:pt>
    <dgm:pt modelId="{1ED4A6ED-DE0F-4F75-A3AE-390B7616C6F6}">
      <dgm:prSet/>
      <dgm:spPr/>
      <dgm:t>
        <a:bodyPr/>
        <a:lstStyle/>
        <a:p>
          <a:r>
            <a:rPr lang="ru-RU" dirty="0"/>
            <a:t>образовательной среды</a:t>
          </a:r>
        </a:p>
      </dgm:t>
    </dgm:pt>
    <dgm:pt modelId="{41D196C6-4531-4ABD-B831-3B412EE24033}" type="sibTrans" cxnId="{FBB80FBD-C6FC-4AA4-B2D7-FE2C4351A640}">
      <dgm:prSet/>
      <dgm:spPr/>
      <dgm:t>
        <a:bodyPr/>
        <a:lstStyle/>
        <a:p>
          <a:endParaRPr lang="ru-RU"/>
        </a:p>
      </dgm:t>
    </dgm:pt>
    <dgm:pt modelId="{381B1932-0B28-4AA0-8462-A4B49A3E91F5}" type="parTrans" cxnId="{FBB80FBD-C6FC-4AA4-B2D7-FE2C4351A640}">
      <dgm:prSet/>
      <dgm:spPr/>
      <dgm:t>
        <a:bodyPr/>
        <a:lstStyle/>
        <a:p>
          <a:endParaRPr lang="ru-RU"/>
        </a:p>
      </dgm:t>
    </dgm:pt>
    <dgm:pt modelId="{9EC80291-7A35-42E4-BC48-CB63CA87C267}">
      <dgm:prSet/>
      <dgm:spPr/>
      <dgm:t>
        <a:bodyPr/>
        <a:lstStyle/>
        <a:p>
          <a:r>
            <a:rPr lang="ru-RU" dirty="0"/>
            <a:t>Мониторинг </a:t>
          </a:r>
          <a:r>
            <a:rPr lang="ru-RU" dirty="0" err="1"/>
            <a:t>конфликтогенности</a:t>
          </a:r>
          <a:r>
            <a:rPr lang="ru-RU" dirty="0"/>
            <a:t> </a:t>
          </a:r>
        </a:p>
      </dgm:t>
    </dgm:pt>
    <dgm:pt modelId="{A42BA2C6-85F8-4A6C-86EC-A4D4EC115480}" type="sibTrans" cxnId="{DB28DCDB-447A-45E6-97C4-245965B42391}">
      <dgm:prSet/>
      <dgm:spPr/>
      <dgm:t>
        <a:bodyPr/>
        <a:lstStyle/>
        <a:p>
          <a:endParaRPr lang="ru-RU"/>
        </a:p>
      </dgm:t>
    </dgm:pt>
    <dgm:pt modelId="{FBA0F1BC-45A1-4E1C-B846-658D1CE6ABAE}" type="parTrans" cxnId="{DB28DCDB-447A-45E6-97C4-245965B42391}">
      <dgm:prSet/>
      <dgm:spPr/>
      <dgm:t>
        <a:bodyPr/>
        <a:lstStyle/>
        <a:p>
          <a:endParaRPr lang="ru-RU"/>
        </a:p>
      </dgm:t>
    </dgm:pt>
    <dgm:pt modelId="{774CC0EC-DC74-4725-959D-CC7CB5CDF5BA}">
      <dgm:prSet/>
      <dgm:spPr/>
      <dgm:t>
        <a:bodyPr/>
        <a:lstStyle/>
        <a:p>
          <a:r>
            <a:rPr lang="ru-RU" dirty="0"/>
            <a:t>обученных специалистов</a:t>
          </a:r>
        </a:p>
      </dgm:t>
    </dgm:pt>
    <dgm:pt modelId="{F37CEAFF-3155-4D88-A244-FCFE114852A9}" type="sibTrans" cxnId="{E30F6331-D2B3-4627-89FA-2367623EFE70}">
      <dgm:prSet/>
      <dgm:spPr/>
      <dgm:t>
        <a:bodyPr/>
        <a:lstStyle/>
        <a:p>
          <a:endParaRPr lang="ru-RU"/>
        </a:p>
      </dgm:t>
    </dgm:pt>
    <dgm:pt modelId="{BC2CF4FB-60B3-474A-908D-B6E2196B1CDE}" type="parTrans" cxnId="{E30F6331-D2B3-4627-89FA-2367623EFE70}">
      <dgm:prSet/>
      <dgm:spPr/>
      <dgm:t>
        <a:bodyPr/>
        <a:lstStyle/>
        <a:p>
          <a:endParaRPr lang="ru-RU"/>
        </a:p>
      </dgm:t>
    </dgm:pt>
    <dgm:pt modelId="{88DA4A6C-037F-471D-9839-94DC00098CD5}">
      <dgm:prSet phldrT="[Текст]"/>
      <dgm:spPr/>
      <dgm:t>
        <a:bodyPr/>
        <a:lstStyle/>
        <a:p>
          <a:r>
            <a:rPr lang="ru-RU" dirty="0"/>
            <a:t>Мониторинг эффективности деятельности </a:t>
          </a:r>
        </a:p>
      </dgm:t>
    </dgm:pt>
    <dgm:pt modelId="{900121B5-AFAF-461F-A077-A7DACACDB240}" type="sibTrans" cxnId="{122D8C6F-2BBC-4E41-A66E-EDDF99956395}">
      <dgm:prSet/>
      <dgm:spPr/>
      <dgm:t>
        <a:bodyPr/>
        <a:lstStyle/>
        <a:p>
          <a:endParaRPr lang="ru-RU"/>
        </a:p>
      </dgm:t>
    </dgm:pt>
    <dgm:pt modelId="{E1BAD61B-B3B9-48FA-8064-86971F9CC861}" type="parTrans" cxnId="{122D8C6F-2BBC-4E41-A66E-EDDF99956395}">
      <dgm:prSet/>
      <dgm:spPr/>
      <dgm:t>
        <a:bodyPr/>
        <a:lstStyle/>
        <a:p>
          <a:endParaRPr lang="ru-RU"/>
        </a:p>
      </dgm:t>
    </dgm:pt>
    <dgm:pt modelId="{F20B88B7-D6FE-4B6B-BF7C-16A692A855A6}" type="pres">
      <dgm:prSet presAssocID="{70F1572F-C323-453D-A93F-37A740BC902D}" presName="Name0" presStyleCnt="0">
        <dgm:presLayoutVars>
          <dgm:dir/>
          <dgm:animLvl val="lvl"/>
          <dgm:resizeHandles/>
        </dgm:presLayoutVars>
      </dgm:prSet>
      <dgm:spPr/>
    </dgm:pt>
    <dgm:pt modelId="{AA066AAA-15EC-46E3-9333-265CF272E7A6}" type="pres">
      <dgm:prSet presAssocID="{63FFD06C-2036-4B4F-B626-414368E2E2E4}" presName="linNode" presStyleCnt="0"/>
      <dgm:spPr/>
    </dgm:pt>
    <dgm:pt modelId="{99608BD6-F790-4689-AE88-7035F267D13A}" type="pres">
      <dgm:prSet presAssocID="{63FFD06C-2036-4B4F-B626-414368E2E2E4}" presName="parentShp" presStyleLbl="node1" presStyleIdx="0" presStyleCnt="2" custLinFactNeighborX="-212" custLinFactNeighborY="-826">
        <dgm:presLayoutVars>
          <dgm:bulletEnabled val="1"/>
        </dgm:presLayoutVars>
      </dgm:prSet>
      <dgm:spPr/>
    </dgm:pt>
    <dgm:pt modelId="{CBEDB005-5810-4E10-B7E2-5FE75F5F3950}" type="pres">
      <dgm:prSet presAssocID="{63FFD06C-2036-4B4F-B626-414368E2E2E4}" presName="childShp" presStyleLbl="bgAccFollowNode1" presStyleIdx="0" presStyleCnt="2" custLinFactNeighborX="2381" custLinFactNeighborY="-26">
        <dgm:presLayoutVars>
          <dgm:bulletEnabled val="1"/>
        </dgm:presLayoutVars>
      </dgm:prSet>
      <dgm:spPr/>
    </dgm:pt>
    <dgm:pt modelId="{64541EF9-7C10-46F8-9E1F-C52F2C159B8C}" type="pres">
      <dgm:prSet presAssocID="{DE5DDD61-F5B8-47F8-AC50-C7F048EEB95C}" presName="spacing" presStyleCnt="0"/>
      <dgm:spPr/>
    </dgm:pt>
    <dgm:pt modelId="{EF598A81-CBA4-420D-8BF5-2D487998637A}" type="pres">
      <dgm:prSet presAssocID="{9EE65DD8-11C3-4085-ADFB-30602D6B799E}" presName="linNode" presStyleCnt="0"/>
      <dgm:spPr/>
    </dgm:pt>
    <dgm:pt modelId="{F26CC1A0-5909-4F68-B64F-66E579A25F36}" type="pres">
      <dgm:prSet presAssocID="{9EE65DD8-11C3-4085-ADFB-30602D6B799E}" presName="parentShp" presStyleLbl="node1" presStyleIdx="1" presStyleCnt="2" custLinFactNeighborX="0" custLinFactNeighborY="-8001">
        <dgm:presLayoutVars>
          <dgm:bulletEnabled val="1"/>
        </dgm:presLayoutVars>
      </dgm:prSet>
      <dgm:spPr/>
    </dgm:pt>
    <dgm:pt modelId="{C5FCF9AA-C2D5-4285-B605-5E62D4B03052}" type="pres">
      <dgm:prSet presAssocID="{9EE65DD8-11C3-4085-ADFB-30602D6B799E}" presName="childShp" presStyleLbl="bgAccFollowNode1" presStyleIdx="1" presStyleCnt="2" custLinFactNeighborY="-5000">
        <dgm:presLayoutVars>
          <dgm:bulletEnabled val="1"/>
        </dgm:presLayoutVars>
      </dgm:prSet>
      <dgm:spPr/>
    </dgm:pt>
  </dgm:ptLst>
  <dgm:cxnLst>
    <dgm:cxn modelId="{5A1A9A43-64A0-4D13-9AF7-DB9977BC21B2}" srcId="{63FFD06C-2036-4B4F-B626-414368E2E2E4}" destId="{D9349B1C-A6A8-4DF1-A7C1-820D9B0CEA37}" srcOrd="0" destOrd="0" parTransId="{F67EE79D-6907-4A1F-9297-C1B8E1FC1D51}" sibTransId="{F755620F-6073-4B7B-B529-50C2AF0C208B}"/>
    <dgm:cxn modelId="{4E52A5F3-3D24-4EF3-A3C0-4B4EF0354997}" srcId="{63FFD06C-2036-4B4F-B626-414368E2E2E4}" destId="{2E0F9783-3E74-48BC-A0BD-1005064C00BC}" srcOrd="1" destOrd="0" parTransId="{7792972E-C07E-45E9-9F1B-D0804BD56896}" sibTransId="{362F87A0-8786-40E9-B450-B5A0DF6F274B}"/>
    <dgm:cxn modelId="{FBB80FBD-C6FC-4AA4-B2D7-FE2C4351A640}" srcId="{9EE65DD8-11C3-4085-ADFB-30602D6B799E}" destId="{1ED4A6ED-DE0F-4F75-A3AE-390B7616C6F6}" srcOrd="3" destOrd="0" parTransId="{381B1932-0B28-4AA0-8462-A4B49A3E91F5}" sibTransId="{41D196C6-4531-4ABD-B831-3B412EE24033}"/>
    <dgm:cxn modelId="{EFCE7CB9-A039-4698-B24B-05E69B5B65D4}" type="presOf" srcId="{88DA4A6C-037F-471D-9839-94DC00098CD5}" destId="{C5FCF9AA-C2D5-4285-B605-5E62D4B03052}" srcOrd="0" destOrd="0" presId="urn:microsoft.com/office/officeart/2005/8/layout/vList6"/>
    <dgm:cxn modelId="{2D4EFD08-4FBA-4E0B-AF74-4E01009C61DB}" type="presOf" srcId="{774CC0EC-DC74-4725-959D-CC7CB5CDF5BA}" destId="{C5FCF9AA-C2D5-4285-B605-5E62D4B03052}" srcOrd="0" destOrd="1" presId="urn:microsoft.com/office/officeart/2005/8/layout/vList6"/>
    <dgm:cxn modelId="{0A1EBB2F-7666-49F4-8BE3-F8741328C207}" type="presOf" srcId="{63FFD06C-2036-4B4F-B626-414368E2E2E4}" destId="{99608BD6-F790-4689-AE88-7035F267D13A}" srcOrd="0" destOrd="0" presId="urn:microsoft.com/office/officeart/2005/8/layout/vList6"/>
    <dgm:cxn modelId="{5293DC08-3D96-46A2-B875-6632B2DE130A}" type="presOf" srcId="{D9349B1C-A6A8-4DF1-A7C1-820D9B0CEA37}" destId="{CBEDB005-5810-4E10-B7E2-5FE75F5F3950}" srcOrd="0" destOrd="0" presId="urn:microsoft.com/office/officeart/2005/8/layout/vList6"/>
    <dgm:cxn modelId="{A498AD4E-D6D1-4352-80DE-32666BCD73B2}" type="presOf" srcId="{2E0F9783-3E74-48BC-A0BD-1005064C00BC}" destId="{CBEDB005-5810-4E10-B7E2-5FE75F5F3950}" srcOrd="0" destOrd="1" presId="urn:microsoft.com/office/officeart/2005/8/layout/vList6"/>
    <dgm:cxn modelId="{A061E34B-4690-4C5D-A312-9322F30620A7}" type="presOf" srcId="{9EC80291-7A35-42E4-BC48-CB63CA87C267}" destId="{C5FCF9AA-C2D5-4285-B605-5E62D4B03052}" srcOrd="0" destOrd="2" presId="urn:microsoft.com/office/officeart/2005/8/layout/vList6"/>
    <dgm:cxn modelId="{B96E218E-3A43-4A15-9ECF-A698346DD2FA}" type="presOf" srcId="{1ED4A6ED-DE0F-4F75-A3AE-390B7616C6F6}" destId="{C5FCF9AA-C2D5-4285-B605-5E62D4B03052}" srcOrd="0" destOrd="3" presId="urn:microsoft.com/office/officeart/2005/8/layout/vList6"/>
    <dgm:cxn modelId="{E30F6331-D2B3-4627-89FA-2367623EFE70}" srcId="{9EE65DD8-11C3-4085-ADFB-30602D6B799E}" destId="{774CC0EC-DC74-4725-959D-CC7CB5CDF5BA}" srcOrd="1" destOrd="0" parTransId="{BC2CF4FB-60B3-474A-908D-B6E2196B1CDE}" sibTransId="{F37CEAFF-3155-4D88-A244-FCFE114852A9}"/>
    <dgm:cxn modelId="{B06D731D-1455-414B-9694-0CD7F977E966}" type="presOf" srcId="{70F1572F-C323-453D-A93F-37A740BC902D}" destId="{F20B88B7-D6FE-4B6B-BF7C-16A692A855A6}" srcOrd="0" destOrd="0" presId="urn:microsoft.com/office/officeart/2005/8/layout/vList6"/>
    <dgm:cxn modelId="{2C007998-D312-4711-B964-9599C0FF157A}" srcId="{70F1572F-C323-453D-A93F-37A740BC902D}" destId="{9EE65DD8-11C3-4085-ADFB-30602D6B799E}" srcOrd="1" destOrd="0" parTransId="{B4D6838A-168B-4E66-B73D-1722BA270D0B}" sibTransId="{DF4DFD24-282D-43B0-8058-68ED6D487A27}"/>
    <dgm:cxn modelId="{DB28DCDB-447A-45E6-97C4-245965B42391}" srcId="{9EE65DD8-11C3-4085-ADFB-30602D6B799E}" destId="{9EC80291-7A35-42E4-BC48-CB63CA87C267}" srcOrd="2" destOrd="0" parTransId="{FBA0F1BC-45A1-4E1C-B846-658D1CE6ABAE}" sibTransId="{A42BA2C6-85F8-4A6C-86EC-A4D4EC115480}"/>
    <dgm:cxn modelId="{D931F9B8-E99A-4B10-8549-02D6BB42EE08}" srcId="{70F1572F-C323-453D-A93F-37A740BC902D}" destId="{63FFD06C-2036-4B4F-B626-414368E2E2E4}" srcOrd="0" destOrd="0" parTransId="{5A512F78-211E-42FA-8ED4-90BC4B497B50}" sibTransId="{DE5DDD61-F5B8-47F8-AC50-C7F048EEB95C}"/>
    <dgm:cxn modelId="{122D8C6F-2BBC-4E41-A66E-EDDF99956395}" srcId="{9EE65DD8-11C3-4085-ADFB-30602D6B799E}" destId="{88DA4A6C-037F-471D-9839-94DC00098CD5}" srcOrd="0" destOrd="0" parTransId="{E1BAD61B-B3B9-48FA-8064-86971F9CC861}" sibTransId="{900121B5-AFAF-461F-A077-A7DACACDB240}"/>
    <dgm:cxn modelId="{85C63A28-0348-4895-995D-FCF5F6035FC4}" type="presOf" srcId="{9EE65DD8-11C3-4085-ADFB-30602D6B799E}" destId="{F26CC1A0-5909-4F68-B64F-66E579A25F36}" srcOrd="0" destOrd="0" presId="urn:microsoft.com/office/officeart/2005/8/layout/vList6"/>
    <dgm:cxn modelId="{2E4A779F-A2A9-40F3-BF0E-1ED2AC371483}" type="presParOf" srcId="{F20B88B7-D6FE-4B6B-BF7C-16A692A855A6}" destId="{AA066AAA-15EC-46E3-9333-265CF272E7A6}" srcOrd="0" destOrd="0" presId="urn:microsoft.com/office/officeart/2005/8/layout/vList6"/>
    <dgm:cxn modelId="{ACC09849-4EB9-46D4-8CAF-D4249074C861}" type="presParOf" srcId="{AA066AAA-15EC-46E3-9333-265CF272E7A6}" destId="{99608BD6-F790-4689-AE88-7035F267D13A}" srcOrd="0" destOrd="0" presId="urn:microsoft.com/office/officeart/2005/8/layout/vList6"/>
    <dgm:cxn modelId="{728B02D7-9ABF-47BD-93F7-00E1C9A448F6}" type="presParOf" srcId="{AA066AAA-15EC-46E3-9333-265CF272E7A6}" destId="{CBEDB005-5810-4E10-B7E2-5FE75F5F3950}" srcOrd="1" destOrd="0" presId="urn:microsoft.com/office/officeart/2005/8/layout/vList6"/>
    <dgm:cxn modelId="{3F70982F-2182-4AB8-AAD2-8B50019FC9A5}" type="presParOf" srcId="{F20B88B7-D6FE-4B6B-BF7C-16A692A855A6}" destId="{64541EF9-7C10-46F8-9E1F-C52F2C159B8C}" srcOrd="1" destOrd="0" presId="urn:microsoft.com/office/officeart/2005/8/layout/vList6"/>
    <dgm:cxn modelId="{DCE48F5F-2959-46ED-8EC8-2F685A93353C}" type="presParOf" srcId="{F20B88B7-D6FE-4B6B-BF7C-16A692A855A6}" destId="{EF598A81-CBA4-420D-8BF5-2D487998637A}" srcOrd="2" destOrd="0" presId="urn:microsoft.com/office/officeart/2005/8/layout/vList6"/>
    <dgm:cxn modelId="{F74D069A-F5CC-447D-9622-18B9ACF112E3}" type="presParOf" srcId="{EF598A81-CBA4-420D-8BF5-2D487998637A}" destId="{F26CC1A0-5909-4F68-B64F-66E579A25F36}" srcOrd="0" destOrd="0" presId="urn:microsoft.com/office/officeart/2005/8/layout/vList6"/>
    <dgm:cxn modelId="{056E4C88-8F60-493D-A524-9076B268EC42}" type="presParOf" srcId="{EF598A81-CBA4-420D-8BF5-2D487998637A}" destId="{C5FCF9AA-C2D5-4285-B605-5E62D4B0305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EDB005-5810-4E10-B7E2-5FE75F5F3950}">
      <dsp:nvSpPr>
        <dsp:cNvPr id="0" name=""/>
        <dsp:cNvSpPr/>
      </dsp:nvSpPr>
      <dsp:spPr>
        <a:xfrm>
          <a:off x="3000396" y="305"/>
          <a:ext cx="4500594" cy="11903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Курсы повышения квалификации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Творческая лаборатория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 err="1"/>
            <a:t>Семинары,конференции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Информационная, рекламная деятельность</a:t>
          </a:r>
        </a:p>
      </dsp:txBody>
      <dsp:txXfrm>
        <a:off x="3000396" y="305"/>
        <a:ext cx="4500594" cy="1190342"/>
      </dsp:txXfrm>
    </dsp:sp>
    <dsp:sp modelId="{99608BD6-F790-4689-AE88-7035F267D13A}">
      <dsp:nvSpPr>
        <dsp:cNvPr id="0" name=""/>
        <dsp:cNvSpPr/>
      </dsp:nvSpPr>
      <dsp:spPr>
        <a:xfrm>
          <a:off x="72009" y="0"/>
          <a:ext cx="3000396" cy="11903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accent6">
                  <a:lumMod val="75000"/>
                </a:schemeClr>
              </a:solidFill>
            </a:rPr>
            <a:t>Учебно-методическое</a:t>
          </a:r>
        </a:p>
      </dsp:txBody>
      <dsp:txXfrm>
        <a:off x="72009" y="0"/>
        <a:ext cx="3000396" cy="1190342"/>
      </dsp:txXfrm>
    </dsp:sp>
    <dsp:sp modelId="{C5FCF9AA-C2D5-4285-B605-5E62D4B03052}">
      <dsp:nvSpPr>
        <dsp:cNvPr id="0" name=""/>
        <dsp:cNvSpPr/>
      </dsp:nvSpPr>
      <dsp:spPr>
        <a:xfrm>
          <a:off x="3000396" y="1224132"/>
          <a:ext cx="4500594" cy="11903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Консультации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Стажировки, работа с базовыми образовательными учреждениями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/>
            <a:t>Проведение конкурсов</a:t>
          </a:r>
        </a:p>
      </dsp:txBody>
      <dsp:txXfrm>
        <a:off x="3000396" y="1224132"/>
        <a:ext cx="4500594" cy="1190342"/>
      </dsp:txXfrm>
    </dsp:sp>
    <dsp:sp modelId="{F26CC1A0-5909-4F68-B64F-66E579A25F36}">
      <dsp:nvSpPr>
        <dsp:cNvPr id="0" name=""/>
        <dsp:cNvSpPr/>
      </dsp:nvSpPr>
      <dsp:spPr>
        <a:xfrm>
          <a:off x="71424" y="1214442"/>
          <a:ext cx="3000396" cy="11903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accent6">
                  <a:lumMod val="75000"/>
                </a:schemeClr>
              </a:solidFill>
            </a:rPr>
            <a:t>Организационно - педагогическое</a:t>
          </a:r>
        </a:p>
      </dsp:txBody>
      <dsp:txXfrm>
        <a:off x="71424" y="1214442"/>
        <a:ext cx="3000396" cy="11903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EDB005-5810-4E10-B7E2-5FE75F5F3950}">
      <dsp:nvSpPr>
        <dsp:cNvPr id="0" name=""/>
        <dsp:cNvSpPr/>
      </dsp:nvSpPr>
      <dsp:spPr>
        <a:xfrm>
          <a:off x="3024335" y="0"/>
          <a:ext cx="4536504" cy="10969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Разработка пособий, методических рекомендаций</a:t>
          </a:r>
        </a:p>
      </dsp:txBody>
      <dsp:txXfrm>
        <a:off x="3024335" y="0"/>
        <a:ext cx="4536504" cy="1096996"/>
      </dsp:txXfrm>
    </dsp:sp>
    <dsp:sp modelId="{99608BD6-F790-4689-AE88-7035F267D13A}">
      <dsp:nvSpPr>
        <dsp:cNvPr id="0" name=""/>
        <dsp:cNvSpPr/>
      </dsp:nvSpPr>
      <dsp:spPr>
        <a:xfrm>
          <a:off x="0" y="0"/>
          <a:ext cx="3024336" cy="10969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accent6">
                  <a:lumMod val="75000"/>
                </a:schemeClr>
              </a:solidFill>
            </a:rPr>
            <a:t>Научно - методическое</a:t>
          </a:r>
        </a:p>
      </dsp:txBody>
      <dsp:txXfrm>
        <a:off x="0" y="0"/>
        <a:ext cx="3024336" cy="1096996"/>
      </dsp:txXfrm>
    </dsp:sp>
    <dsp:sp modelId="{C5FCF9AA-C2D5-4285-B605-5E62D4B03052}">
      <dsp:nvSpPr>
        <dsp:cNvPr id="0" name=""/>
        <dsp:cNvSpPr/>
      </dsp:nvSpPr>
      <dsp:spPr>
        <a:xfrm>
          <a:off x="3024336" y="1152128"/>
          <a:ext cx="4536504" cy="10969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Мониторинг эффективности деятельности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обученных специалистов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Мониторинг </a:t>
          </a:r>
          <a:r>
            <a:rPr lang="ru-RU" sz="1300" kern="1200" dirty="0" err="1"/>
            <a:t>конфликтогенности</a:t>
          </a:r>
          <a:r>
            <a:rPr lang="ru-RU" sz="1300" kern="1200" dirty="0"/>
            <a:t>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образовательной среды</a:t>
          </a:r>
        </a:p>
      </dsp:txBody>
      <dsp:txXfrm>
        <a:off x="3024336" y="1152128"/>
        <a:ext cx="4536504" cy="1096996"/>
      </dsp:txXfrm>
    </dsp:sp>
    <dsp:sp modelId="{F26CC1A0-5909-4F68-B64F-66E579A25F36}">
      <dsp:nvSpPr>
        <dsp:cNvPr id="0" name=""/>
        <dsp:cNvSpPr/>
      </dsp:nvSpPr>
      <dsp:spPr>
        <a:xfrm>
          <a:off x="0" y="1119207"/>
          <a:ext cx="3024336" cy="10969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>
              <a:solidFill>
                <a:schemeClr val="accent6">
                  <a:lumMod val="75000"/>
                </a:schemeClr>
              </a:solidFill>
              <a:latin typeface="+mn-lt"/>
            </a:rPr>
            <a:t>Аналитико-прогностическое</a:t>
          </a:r>
          <a:endParaRPr lang="ru-RU" sz="26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0" y="1119207"/>
        <a:ext cx="3024336" cy="1096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B1B26-54D5-4BE7-9A9F-1967B88F7221}" type="datetimeFigureOut">
              <a:rPr lang="ru-RU" smtClean="0"/>
              <a:pPr/>
              <a:t>23.12.2016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5333-B66A-4AD2-8FEF-C4A5349B0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120D8-F1EC-4D29-9774-437D7DC44AFA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BFCDE6B-B450-4DB8-8957-31BB7DA963E7}" type="slidenum">
              <a:rPr lang="ru-RU" sz="1200"/>
              <a:pPr algn="r"/>
              <a:t>7</a:t>
            </a:fld>
            <a:endParaRPr lang="ru-RU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A4EB15-723A-4AD1-9FC3-BF5FDBBE2AA8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67729-F268-49CD-A884-B877B297F4AF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253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7FD4F-E5A6-4C1B-BB20-D2C892E2F3A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070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AD273-6AB3-4AAD-86B7-6DB4E703017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601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F5423-8922-40E9-A11F-8071BAD917D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383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794A0-B4CF-48C8-B201-A821C31C783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024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166B1-EBB3-4883-91BA-4C735C14D8C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0277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BD399-3BF2-46F8-A508-21663DEB21D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55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08335-EB92-42E3-B518-F7FDBC2D993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309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3F309-A826-4FF8-A327-5D465CDA743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70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C32D-D150-47F4-B7A2-FC00AC7B4AA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027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FE1C7-D41C-46E2-90BB-72DBFB0A56DF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144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31957A-E5D2-4240-8ADF-CC73503DA98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kirovipk@kirovipk.ru" TargetMode="External"/><Relationship Id="rId2" Type="http://schemas.openxmlformats.org/officeDocument/2006/relationships/hyperlink" Target="http://maps.yandex.ru/?where&amp;ol=biz&amp;oid=1063904367&amp;source=adrsni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smirnovaea.wix.com/mediation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Relationship Id="rId9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060848"/>
            <a:ext cx="2339752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987824" y="4581128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Царенок М.В., старший преподаватель кафедры педагогики, психологии и управления образовательными системами КОГАУ ДПО «Институт развития образования Кировской области», кандидат педагогических наук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3768" y="2348880"/>
            <a:ext cx="6480720" cy="2118097"/>
          </a:xfrm>
        </p:spPr>
        <p:txBody>
          <a:bodyPr>
            <a:normAutofit fontScale="90000"/>
          </a:bodyPr>
          <a:lstStyle/>
          <a:p>
            <a:br>
              <a:rPr lang="ru-RU" sz="3000" b="1" dirty="0"/>
            </a:br>
            <a:r>
              <a:rPr lang="ru-RU" sz="4000" b="1" dirty="0">
                <a:latin typeface="+mn-lt"/>
              </a:rPr>
              <a:t> </a:t>
            </a:r>
            <a:r>
              <a:rPr lang="ru-RU" sz="4000" b="1" dirty="0">
                <a:solidFill>
                  <a:srgbClr val="002060"/>
                </a:solidFill>
                <a:latin typeface="+mn-lt"/>
              </a:rPr>
              <a:t>Медиативные технологии в системе образования Кировской области</a:t>
            </a:r>
            <a:br>
              <a:rPr lang="ru-RU" sz="3200" dirty="0"/>
            </a:br>
            <a:br>
              <a:rPr lang="ru-RU" sz="3100" dirty="0">
                <a:solidFill>
                  <a:schemeClr val="accent6">
                    <a:lumMod val="75000"/>
                  </a:schemeClr>
                </a:solidFill>
              </a:rPr>
            </a:br>
            <a:endParaRPr lang="es-ES" sz="31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Терминология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Медиатор, нейтральный посредник - 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ведущий примирительной встречи, который создает условия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для конструктивного общения сторон. Ведущий необходим в связи с тем, что сторонам в состоянии эмоционального напряжения тяжело общаться конструктивно и самим осуществлять поиски выхода из ситуации. Ведущий занимает нейтральную позицию и в равной степени поддерживает обе стороны. </a:t>
            </a:r>
          </a:p>
          <a:p>
            <a:endParaRPr lang="ru-RU" sz="2400" dirty="0"/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188640"/>
            <a:ext cx="7211144" cy="1143000"/>
          </a:xfrm>
        </p:spPr>
        <p:txBody>
          <a:bodyPr/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Миссия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службы примирения (медиации)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i="1" dirty="0"/>
              <a:t>Развивать и закреплять как культурную традицию способность людей к взаимопониманию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0"/>
            <a:ext cx="7211144" cy="1143000"/>
          </a:xfrm>
        </p:spPr>
        <p:txBody>
          <a:bodyPr/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Цель</a:t>
            </a: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службы примирения (медиации)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Развитие в образовательных организациях восстановительного подхода к реагированию на конфликты и правонарушения.</a:t>
            </a:r>
          </a:p>
          <a:p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0"/>
            <a:ext cx="7139136" cy="1331640"/>
          </a:xfrm>
        </p:spPr>
        <p:txBody>
          <a:bodyPr/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Задачи службы примирения (медиации)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84784"/>
            <a:ext cx="8712968" cy="5184576"/>
          </a:xfrm>
        </p:spPr>
        <p:txBody>
          <a:bodyPr/>
          <a:lstStyle/>
          <a:p>
            <a:pPr lvl="0"/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Развитие восстановительных практик реагирования на конфликты и правонарушения, таких как восстановительная медиация, «Круг сообщества», «Школьная восстановительная конференция» и т.д.</a:t>
            </a:r>
          </a:p>
          <a:p>
            <a:pPr lvl="0"/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Насыщение восстановительными практиками существующих в школе форм управления и воспитания (таких как родительские собрания, педагогические и методические советы, классные часы и пр.), налаживание взаимопонимания между разными участниками образовательного процесса.</a:t>
            </a:r>
          </a:p>
          <a:p>
            <a:pPr lvl="0"/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Обучение детей общаться друг с другом и окружающими, привлечение к работе новых ребят.</a:t>
            </a:r>
          </a:p>
          <a:p>
            <a:pPr lvl="0"/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Профилактика нарушений поведения обучающихся.</a:t>
            </a:r>
          </a:p>
          <a:p>
            <a:pPr lvl="0"/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Популяризация деятельности </a:t>
            </a:r>
            <a:r>
              <a:rPr lang="ru-RU" sz="2200" b="1" i="1" dirty="0">
                <a:solidFill>
                  <a:schemeClr val="accent6">
                    <a:lumMod val="75000"/>
                  </a:schemeClr>
                </a:solidFill>
              </a:rPr>
              <a:t>службы примирения </a:t>
            </a:r>
            <a:r>
              <a:rPr lang="ru-RU" sz="2200" i="1" dirty="0">
                <a:solidFill>
                  <a:schemeClr val="accent6">
                    <a:lumMod val="75000"/>
                  </a:schemeClr>
                </a:solidFill>
              </a:rPr>
              <a:t>среди педагогов и родителей.</a:t>
            </a:r>
          </a:p>
          <a:p>
            <a:endParaRPr lang="ru-RU" sz="2000" dirty="0"/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8229600" cy="1331640"/>
          </a:xfrm>
        </p:spPr>
        <p:txBody>
          <a:bodyPr/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Направления деятельности</a:t>
            </a:r>
            <a:br>
              <a:rPr lang="ru-RU" sz="3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 служб примирения (медиации)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Просветительское </a:t>
            </a: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(пропаганда службы, идей цивилизованного урегулирования конфликтов).</a:t>
            </a:r>
          </a:p>
          <a:p>
            <a:pPr lvl="0"/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Образовательное </a:t>
            </a: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(обучение </a:t>
            </a:r>
            <a:r>
              <a:rPr lang="ru-RU" sz="2400" i="1" dirty="0" err="1">
                <a:solidFill>
                  <a:schemeClr val="accent6">
                    <a:lumMod val="75000"/>
                  </a:schemeClr>
                </a:solidFill>
              </a:rPr>
              <a:t>конфликтологии</a:t>
            </a: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 и медиации взрослых и подростков-волонтеров).</a:t>
            </a:r>
          </a:p>
          <a:p>
            <a:pPr lvl="0"/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Информационно-методическое </a:t>
            </a: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(обеспечение специалистов методическими материалами).</a:t>
            </a:r>
          </a:p>
          <a:p>
            <a:pPr lvl="0"/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Исследовательское </a:t>
            </a: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ru-RU" sz="2400" i="1" dirty="0" err="1">
                <a:solidFill>
                  <a:schemeClr val="accent6">
                    <a:lumMod val="75000"/>
                  </a:schemeClr>
                </a:solidFill>
              </a:rPr>
              <a:t>пилотные</a:t>
            </a: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 площадки).</a:t>
            </a:r>
          </a:p>
          <a:p>
            <a:pPr lvl="0"/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Восстановительное </a:t>
            </a: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(проведение восстановительных процедур в случае конфликтов отношений, взаимодействия).</a:t>
            </a:r>
          </a:p>
          <a:p>
            <a:pPr lvl="0"/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Помощь в разрешении конфликтов </a:t>
            </a:r>
            <a:endParaRPr lang="ru-RU" sz="2400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526387" cy="1412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713788" cy="5300662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формирование нового типа реагирования на конфликтные и прочие сложные ситуации за счет того, что работа с конфликтами, нарушениями дисциплины и правонарушениями осуществляется с помощью разного типа восстановительных программ (медиации, «кругов сообщества», «школьных конференций», «семейных конференций»;</a:t>
            </a:r>
          </a:p>
          <a:p>
            <a:pPr>
              <a:lnSpc>
                <a:spcPct val="80000"/>
              </a:lnSpc>
            </a:pP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изменение сложившихся установок педагога, администрации, школьников и родителей на разрешение конфликтов; привитие ценностей восстановительной культуры, для нивелирования силовых воздействий и манипуляции учащихся;</a:t>
            </a:r>
          </a:p>
          <a:p>
            <a:pPr>
              <a:lnSpc>
                <a:spcPct val="80000"/>
              </a:lnSpc>
            </a:pP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дополнение и усиление восстановительными практиками существующих в ОУ форм управления,  развития учащихся  и воспитания.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b="1" i="1" dirty="0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1475656" y="0"/>
            <a:ext cx="76683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Служба примирения инициирует несколько процессов:</a:t>
            </a:r>
          </a:p>
        </p:txBody>
      </p:sp>
      <p:pic>
        <p:nvPicPr>
          <p:cNvPr id="7" name="Рисунок 6" descr="ЗАСТАВ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496300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dirty="0"/>
              <a:t>• </a:t>
            </a:r>
            <a:r>
              <a:rPr lang="ru-RU" sz="2500" i="1" dirty="0">
                <a:solidFill>
                  <a:schemeClr val="accent6">
                    <a:lumMod val="75000"/>
                  </a:schemeClr>
                </a:solidFill>
              </a:rPr>
              <a:t>подростки лучше знают ситуацию в школе и говорят со сверстниками «на одном языке»;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i="1" dirty="0">
                <a:solidFill>
                  <a:schemeClr val="accent6">
                    <a:lumMod val="75000"/>
                  </a:schemeClr>
                </a:solidFill>
              </a:rPr>
              <a:t>• ровесникам больше доверяют и расскажут то, что не доверят взрослому;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i="1" dirty="0">
                <a:solidFill>
                  <a:schemeClr val="accent6">
                    <a:lumMod val="75000"/>
                  </a:schemeClr>
                </a:solidFill>
              </a:rPr>
              <a:t>• работа в качестве медиатора позитивно меняет подростков, поскольку им нужно понимать разные точки зрения, проявлять толерантность и уважение, помогать сторонам конфликтной ситуации слышать друг друга и договариваться;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500" i="1" dirty="0">
                <a:solidFill>
                  <a:schemeClr val="accent6">
                    <a:lumMod val="75000"/>
                  </a:schemeClr>
                </a:solidFill>
              </a:rPr>
              <a:t>• это элемент самоуправления и социализации, в котором подростки присваивают себе необходимые навыки ответственного конструктивного поведения.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547664" y="0"/>
            <a:ext cx="7416949" cy="173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Участие в Службе примирения самих подростков  ВАЖНО, потому что:</a:t>
            </a:r>
          </a:p>
          <a:p>
            <a:pPr>
              <a:spcBef>
                <a:spcPct val="50000"/>
              </a:spcBef>
            </a:pPr>
            <a:endParaRPr lang="ru-RU" sz="2000" dirty="0">
              <a:solidFill>
                <a:srgbClr val="00FF00"/>
              </a:solidFill>
            </a:endParaRPr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0"/>
            <a:ext cx="7667625" cy="869950"/>
          </a:xfrm>
        </p:spPr>
        <p:txBody>
          <a:bodyPr/>
          <a:lstStyle/>
          <a:p>
            <a:pPr algn="ctr"/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Служба примирения может помочь </a:t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всем обучающимся:</a:t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179512" y="1965838"/>
            <a:ext cx="8712968" cy="4193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87313">
              <a:buFont typeface="Arial" pitchFamily="34" charset="0"/>
              <a:buChar char="•"/>
            </a:pPr>
            <a:r>
              <a:rPr lang="ru-RU" sz="2050" i="1" dirty="0">
                <a:solidFill>
                  <a:schemeClr val="accent6">
                    <a:lumMod val="75000"/>
                  </a:schemeClr>
                </a:solidFill>
              </a:rPr>
              <a:t>Научиться конструктивно общаться со сверстниками и взрослыми. </a:t>
            </a:r>
          </a:p>
          <a:p>
            <a:pPr marL="87313" algn="l">
              <a:buFont typeface="Arial" pitchFamily="34" charset="0"/>
              <a:buChar char="•"/>
            </a:pPr>
            <a:r>
              <a:rPr lang="ru-RU" sz="2050" i="1" dirty="0">
                <a:solidFill>
                  <a:schemeClr val="accent6">
                    <a:lumMod val="75000"/>
                  </a:schemeClr>
                </a:solidFill>
              </a:rPr>
              <a:t>      Понимать мотивы поведения свои, сверстников и взрослых.</a:t>
            </a:r>
          </a:p>
          <a:p>
            <a:pPr marL="87313" algn="l">
              <a:buFont typeface="Arial" pitchFamily="34" charset="0"/>
              <a:buChar char="•"/>
            </a:pPr>
            <a:r>
              <a:rPr lang="ru-RU" sz="2050" i="1" dirty="0">
                <a:solidFill>
                  <a:schemeClr val="accent6">
                    <a:lumMod val="75000"/>
                  </a:schemeClr>
                </a:solidFill>
              </a:rPr>
              <a:t>      Научиться самоорганизации, стать более ответственными и  культурными.</a:t>
            </a:r>
          </a:p>
          <a:p>
            <a:pPr marL="87313" algn="l">
              <a:buFont typeface="Arial" pitchFamily="34" charset="0"/>
              <a:buChar char="•"/>
            </a:pPr>
            <a:r>
              <a:rPr lang="ru-RU" sz="2050" i="1" dirty="0">
                <a:solidFill>
                  <a:schemeClr val="accent6">
                    <a:lumMod val="75000"/>
                  </a:schemeClr>
                </a:solidFill>
              </a:rPr>
              <a:t>      Предупреждать или конструктивно выходить из конфликта, </a:t>
            </a:r>
          </a:p>
          <a:p>
            <a:pPr marL="87313" algn="l"/>
            <a:r>
              <a:rPr lang="ru-RU" sz="2050" i="1" dirty="0">
                <a:solidFill>
                  <a:schemeClr val="accent6">
                    <a:lumMod val="75000"/>
                  </a:schemeClr>
                </a:solidFill>
              </a:rPr>
              <a:t>ссоры, обиды.</a:t>
            </a:r>
          </a:p>
          <a:p>
            <a:pPr marL="87313" algn="l">
              <a:buFont typeface="Arial" pitchFamily="34" charset="0"/>
              <a:buChar char="•"/>
            </a:pPr>
            <a:r>
              <a:rPr lang="ru-RU" sz="2050" i="1" dirty="0">
                <a:solidFill>
                  <a:schemeClr val="accent6">
                    <a:lumMod val="75000"/>
                  </a:schemeClr>
                </a:solidFill>
              </a:rPr>
              <a:t>      Помогать другим понять друг друга и мириться (своим друзьям, сверстникам и родителям).</a:t>
            </a:r>
          </a:p>
          <a:p>
            <a:pPr marL="87313" algn="l">
              <a:buFont typeface="Arial" pitchFamily="34" charset="0"/>
              <a:buChar char="•"/>
            </a:pPr>
            <a:r>
              <a:rPr lang="ru-RU" sz="2050" i="1" dirty="0">
                <a:solidFill>
                  <a:schemeClr val="accent6">
                    <a:lumMod val="75000"/>
                  </a:schemeClr>
                </a:solidFill>
              </a:rPr>
              <a:t>      Начать осваивать новую профессию – медиатор, получить  уникальные навыки и опыт миротворческой деятельности.</a:t>
            </a:r>
          </a:p>
          <a:p>
            <a:pPr marL="87313" algn="l">
              <a:buFont typeface="Arial" pitchFamily="34" charset="0"/>
              <a:buChar char="•"/>
            </a:pPr>
            <a:r>
              <a:rPr lang="ru-RU" sz="2050" i="1" dirty="0">
                <a:solidFill>
                  <a:schemeClr val="accent6">
                    <a:lumMod val="75000"/>
                  </a:schemeClr>
                </a:solidFill>
              </a:rPr>
              <a:t>     Успешно социализироваться в обществе </a:t>
            </a:r>
            <a:r>
              <a:rPr lang="ru-RU" sz="2050" i="1">
                <a:solidFill>
                  <a:schemeClr val="accent6">
                    <a:lumMod val="75000"/>
                  </a:schemeClr>
                </a:solidFill>
              </a:rPr>
              <a:t>на основе цивилизованных </a:t>
            </a:r>
            <a:r>
              <a:rPr lang="ru-RU" sz="2050" i="1" dirty="0">
                <a:solidFill>
                  <a:schemeClr val="accent6">
                    <a:lumMod val="75000"/>
                  </a:schemeClr>
                </a:solidFill>
              </a:rPr>
              <a:t>способов взаимодействия с окружающими.</a:t>
            </a:r>
          </a:p>
        </p:txBody>
      </p:sp>
      <p:pic>
        <p:nvPicPr>
          <p:cNvPr id="15" name="Рисунок 14" descr="ЗАСТАВ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490464" y="188640"/>
            <a:ext cx="7653536" cy="1008112"/>
          </a:xfrm>
        </p:spPr>
        <p:txBody>
          <a:bodyPr/>
          <a:lstStyle/>
          <a:p>
            <a:pPr algn="ctr"/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РЕСУРС ДЛЯ РУКОВОДИТЕЛЯ</a:t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 образовательного учреждения:</a:t>
            </a:r>
            <a:b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eaLnBrk="0" hangingPunct="0">
              <a:buClr>
                <a:schemeClr val="hlink"/>
              </a:buClr>
              <a:buSzPct val="80000"/>
              <a:buNone/>
            </a:pPr>
            <a:r>
              <a:rPr lang="ru-RU" sz="1800" i="1" dirty="0">
                <a:solidFill>
                  <a:schemeClr val="accent6">
                    <a:lumMod val="75000"/>
                  </a:schemeClr>
                </a:solidFill>
              </a:rPr>
              <a:t>Создается инновационная практика примирения.</a:t>
            </a:r>
          </a:p>
          <a:p>
            <a:pPr eaLnBrk="0" hangingPunct="0">
              <a:buClr>
                <a:schemeClr val="hlink"/>
              </a:buClr>
              <a:buSzPct val="80000"/>
              <a:buNone/>
            </a:pPr>
            <a:r>
              <a:rPr lang="ru-RU" sz="1800" i="1" dirty="0">
                <a:solidFill>
                  <a:schemeClr val="accent6">
                    <a:lumMod val="75000"/>
                  </a:schemeClr>
                </a:solidFill>
              </a:rPr>
              <a:t>    Разрешаются спорные ситуации внутри и силами самого образовательного учреждения.</a:t>
            </a:r>
          </a:p>
          <a:p>
            <a:pPr eaLnBrk="0" hangingPunct="0">
              <a:buClr>
                <a:schemeClr val="hlink"/>
              </a:buClr>
              <a:buSzPct val="80000"/>
              <a:buNone/>
            </a:pPr>
            <a:r>
              <a:rPr lang="ru-RU" sz="1800" i="1" dirty="0">
                <a:solidFill>
                  <a:schemeClr val="accent6">
                    <a:lumMod val="75000"/>
                  </a:schemeClr>
                </a:solidFill>
              </a:rPr>
              <a:t>    Сложившиеся неэффективные установки педагогов, администрации, обучающихся и родителей изменяются естественным образом, без директивного вмешательства.</a:t>
            </a:r>
          </a:p>
          <a:p>
            <a:pPr eaLnBrk="0" hangingPunct="0">
              <a:buClr>
                <a:schemeClr val="hlink"/>
              </a:buClr>
              <a:buSzPct val="80000"/>
              <a:buNone/>
            </a:pPr>
            <a:r>
              <a:rPr lang="ru-RU" sz="1800" i="1" dirty="0">
                <a:solidFill>
                  <a:schemeClr val="accent6">
                    <a:lumMod val="75000"/>
                  </a:schemeClr>
                </a:solidFill>
              </a:rPr>
              <a:t>    Образовательная среда становится комфортной для всех участников образовательного процесса.</a:t>
            </a:r>
          </a:p>
          <a:p>
            <a:pPr eaLnBrk="0" hangingPunct="0">
              <a:buClr>
                <a:schemeClr val="hlink"/>
              </a:buClr>
              <a:buSzPct val="80000"/>
              <a:buNone/>
            </a:pPr>
            <a:r>
              <a:rPr lang="ru-RU" sz="1800" i="1" dirty="0">
                <a:solidFill>
                  <a:schemeClr val="accent6">
                    <a:lumMod val="75000"/>
                  </a:schemeClr>
                </a:solidFill>
              </a:rPr>
              <a:t>    Сам директор тратит меньше времени на разбор конфликтов, освобождая время для более важных задач.</a:t>
            </a:r>
          </a:p>
          <a:p>
            <a:pPr eaLnBrk="0" hangingPunct="0">
              <a:buClr>
                <a:schemeClr val="hlink"/>
              </a:buClr>
              <a:buSzPct val="80000"/>
              <a:buNone/>
            </a:pPr>
            <a:r>
              <a:rPr lang="ru-RU" sz="1800" i="1" dirty="0">
                <a:solidFill>
                  <a:schemeClr val="accent6">
                    <a:lumMod val="75000"/>
                  </a:schemeClr>
                </a:solidFill>
              </a:rPr>
              <a:t>    Восстановительными практиками дополняются и усиливаются существующие в ОУ формы управления,  развитие и воспитание учащихся.</a:t>
            </a:r>
          </a:p>
          <a:p>
            <a:pPr eaLnBrk="0" hangingPunct="0">
              <a:buClr>
                <a:schemeClr val="hlink"/>
              </a:buClr>
              <a:buSzPct val="80000"/>
              <a:buNone/>
            </a:pPr>
            <a:r>
              <a:rPr lang="ru-RU" sz="1800" i="1" dirty="0">
                <a:solidFill>
                  <a:schemeClr val="accent6">
                    <a:lumMod val="75000"/>
                  </a:schemeClr>
                </a:solidFill>
              </a:rPr>
              <a:t>    Ценности восстановительной медиации распространяются среди обучающихся и педагогов, а затем и среди родителей. Носителями этой ценности становятся сами участники образовательного процесса.</a:t>
            </a:r>
          </a:p>
        </p:txBody>
      </p:sp>
      <p:pic>
        <p:nvPicPr>
          <p:cNvPr id="14" name="Рисунок 13" descr="ЗАСТАВ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Прямоугольник 1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1475656" y="0"/>
            <a:ext cx="7283152" cy="1268760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+mn-lt"/>
              </a:rPr>
              <a:t>Общественная значимость функции служб примирения (медиации)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39763" y="1428750"/>
            <a:ext cx="8289925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Воспитательный и социально – психологический аспекты этой системы заключаются в формировании навыков </a:t>
            </a:r>
            <a:r>
              <a:rPr lang="ru-RU" sz="3600" b="1" dirty="0">
                <a:solidFill>
                  <a:srgbClr val="FF0000"/>
                </a:solidFill>
              </a:rPr>
              <a:t>конструктивных взаимоотношений</a:t>
            </a:r>
            <a:r>
              <a:rPr lang="ru-RU" sz="3600" b="1" dirty="0">
                <a:solidFill>
                  <a:srgbClr val="0000FF"/>
                </a:solidFill>
              </a:rPr>
              <a:t> </a:t>
            </a:r>
            <a:r>
              <a:rPr lang="ru-RU" sz="3600" b="1" dirty="0">
                <a:solidFill>
                  <a:srgbClr val="FF3300"/>
                </a:solidFill>
              </a:rPr>
              <a:t>между людьми. 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И при этом сами</a:t>
            </a:r>
            <a:r>
              <a:rPr lang="ru-RU" sz="3600" b="1" dirty="0">
                <a:solidFill>
                  <a:srgbClr val="003399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</a:rPr>
              <a:t>дети и подростки</a:t>
            </a:r>
            <a:r>
              <a:rPr lang="ru-RU" sz="3600" b="1" dirty="0">
                <a:solidFill>
                  <a:srgbClr val="0000FF"/>
                </a:solidFill>
              </a:rPr>
              <a:t>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становятся</a:t>
            </a:r>
            <a:r>
              <a:rPr lang="ru-RU" sz="3600" b="1" dirty="0">
                <a:solidFill>
                  <a:srgbClr val="0000FF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</a:rPr>
              <a:t>проводниками</a:t>
            </a:r>
            <a:r>
              <a:rPr lang="ru-RU" sz="3600" b="1" dirty="0">
                <a:solidFill>
                  <a:srgbClr val="0000FF"/>
                </a:solidFill>
              </a:rPr>
              <a:t>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</a:rPr>
              <a:t>таких </a:t>
            </a:r>
            <a:r>
              <a:rPr lang="ru-RU" sz="3600" b="1" dirty="0">
                <a:solidFill>
                  <a:srgbClr val="FF0000"/>
                </a:solidFill>
              </a:rPr>
              <a:t>норм</a:t>
            </a:r>
            <a:r>
              <a:rPr lang="ru-RU" sz="3200" b="1" dirty="0">
                <a:solidFill>
                  <a:srgbClr val="FF0000"/>
                </a:solidFill>
              </a:rPr>
              <a:t>. </a:t>
            </a:r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0"/>
            <a:ext cx="7365504" cy="1331640"/>
          </a:xfrm>
        </p:spPr>
        <p:txBody>
          <a:bodyPr/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Нормативно-правовые документы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00200"/>
            <a:ext cx="8784976" cy="5069160"/>
          </a:xfrm>
        </p:spPr>
        <p:txBody>
          <a:bodyPr/>
          <a:lstStyle/>
          <a:p>
            <a:pPr algn="just"/>
            <a:r>
              <a:rPr lang="ru-RU" sz="2400" i="1" dirty="0">
                <a:solidFill>
                  <a:srgbClr val="002060"/>
                </a:solidFill>
              </a:rPr>
              <a:t>Конституция Российской Федерации;</a:t>
            </a:r>
          </a:p>
          <a:p>
            <a:pPr algn="just"/>
            <a:r>
              <a:rPr lang="ru-RU" sz="2400" i="1" dirty="0">
                <a:solidFill>
                  <a:srgbClr val="002060"/>
                </a:solidFill>
              </a:rPr>
              <a:t>Гражданский кодекс Российской Федерации;</a:t>
            </a:r>
          </a:p>
          <a:p>
            <a:pPr algn="just"/>
            <a:r>
              <a:rPr lang="ru-RU" sz="2400" i="1" dirty="0">
                <a:solidFill>
                  <a:srgbClr val="002060"/>
                </a:solidFill>
              </a:rPr>
              <a:t>Семейный кодекс Российской Федерации;</a:t>
            </a:r>
          </a:p>
          <a:p>
            <a:pPr algn="just"/>
            <a:r>
              <a:rPr lang="ru-RU" sz="2400" i="1" dirty="0">
                <a:solidFill>
                  <a:srgbClr val="002060"/>
                </a:solidFill>
              </a:rPr>
              <a:t>Федеральный закон от 24 июля 1998 г. № 124-ФЗ "Об основных гарантиях прав ребенка в Российской Федерации";</a:t>
            </a:r>
          </a:p>
          <a:p>
            <a:pPr algn="just"/>
            <a:r>
              <a:rPr lang="ru-RU" sz="2400" i="1" dirty="0">
                <a:solidFill>
                  <a:srgbClr val="002060"/>
                </a:solidFill>
              </a:rPr>
              <a:t>Федеральный закон от 29 декабря 2012 г. № 273-ФЗ "Об образовании в Российской Федерации";</a:t>
            </a:r>
          </a:p>
          <a:p>
            <a:pPr algn="just"/>
            <a:r>
              <a:rPr lang="ru-RU" sz="2400" i="1" dirty="0">
                <a:solidFill>
                  <a:srgbClr val="002060"/>
                </a:solidFill>
              </a:rPr>
              <a:t>Конвенция о правах ребенка;</a:t>
            </a:r>
          </a:p>
          <a:p>
            <a:pPr algn="just"/>
            <a:r>
              <a:rPr lang="ru-RU" sz="2400" i="1" dirty="0">
                <a:solidFill>
                  <a:srgbClr val="002060"/>
                </a:solidFill>
              </a:rPr>
              <a:t>Федеральный закон от 27 июля 2010 г. № 193-ФЗ "Об альтернативной процедуре урегулирования споров с участием посредника (процедуре медиации)».</a:t>
            </a:r>
          </a:p>
          <a:p>
            <a:endParaRPr lang="ru-RU" sz="2000" dirty="0"/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05013" y="0"/>
            <a:ext cx="7138987" cy="1143000"/>
          </a:xfrm>
        </p:spPr>
        <p:txBody>
          <a:bodyPr/>
          <a:lstStyle/>
          <a:p>
            <a:r>
              <a:rPr lang="ru-RU" sz="3200" b="1" dirty="0">
                <a:solidFill>
                  <a:srgbClr val="002060"/>
                </a:solidFill>
              </a:rPr>
              <a:t>Служба примирения в школе работает 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lvl="0"/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С длительными прогулами, возникшими вследствие серии конфликтов с одноклассниками и учителями.</a:t>
            </a:r>
          </a:p>
          <a:p>
            <a:pPr lvl="0"/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С разрушенными отношениями в коллективе (классе).</a:t>
            </a:r>
          </a:p>
          <a:p>
            <a:pPr lvl="0"/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С разрушенными отношениями в семье учащегося.</a:t>
            </a:r>
          </a:p>
          <a:p>
            <a:pPr lvl="0"/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С социально-психологической «заброшенностью» ребенка.</a:t>
            </a:r>
          </a:p>
          <a:p>
            <a:pPr lvl="0"/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С ситуацией прихода нового ученика в старшем классе.</a:t>
            </a:r>
          </a:p>
          <a:p>
            <a:pPr lvl="0"/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С ситуацией смены любимого учителя (приходом нового).</a:t>
            </a:r>
          </a:p>
          <a:p>
            <a:pPr lvl="0"/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С ситуацией переформирования классов (в связи с </a:t>
            </a:r>
            <a:r>
              <a:rPr lang="ru-RU" sz="2000" i="1" dirty="0" err="1">
                <a:solidFill>
                  <a:schemeClr val="accent6">
                    <a:lumMod val="75000"/>
                  </a:schemeClr>
                </a:solidFill>
              </a:rPr>
              <a:t>предпрофильной</a:t>
            </a: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 и профильной подготовкой).</a:t>
            </a:r>
          </a:p>
          <a:p>
            <a:pPr lvl="0"/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С ситуациями дискриминации ученика одноклассниками по национальному, социальному, культурному или иному признаку.</a:t>
            </a:r>
          </a:p>
          <a:p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endParaRPr lang="ru-RU" sz="2000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000" dirty="0"/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526387" cy="1412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7139136" cy="1143000"/>
          </a:xfrm>
        </p:spPr>
        <p:txBody>
          <a:bodyPr/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Чем еще занимается служба примирения (медиации)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Пропаганда законопослушного поведения и знания законов РФ.</a:t>
            </a:r>
          </a:p>
          <a:p>
            <a:pPr lvl="0"/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Пропаганда ЗОЖ.</a:t>
            </a:r>
          </a:p>
          <a:p>
            <a:pPr lvl="0"/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Пропаганда различных форм разрешения межличностных конфликтов.</a:t>
            </a:r>
          </a:p>
          <a:p>
            <a:pPr lvl="0"/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Пропаганда корректных детско-родительских отношений.</a:t>
            </a:r>
          </a:p>
          <a:p>
            <a:pPr lvl="0"/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Пропаганда тесного общения людей разных поколений.</a:t>
            </a:r>
          </a:p>
          <a:p>
            <a:pPr lvl="0"/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Пропаганда </a:t>
            </a:r>
            <a:r>
              <a:rPr lang="ru-RU" sz="2400" dirty="0" err="1">
                <a:solidFill>
                  <a:schemeClr val="accent6">
                    <a:lumMod val="75000"/>
                  </a:schemeClr>
                </a:solidFill>
              </a:rPr>
              <a:t>этнотолерантного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отношения к людям.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526387" cy="1340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0"/>
            <a:ext cx="7056784" cy="1417638"/>
          </a:xfrm>
        </p:spPr>
        <p:txBody>
          <a:bodyPr/>
          <a:lstStyle/>
          <a:p>
            <a:r>
              <a:rPr lang="ru-RU" b="1" dirty="0"/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Создание служб примирения (медиации) позволит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5069160"/>
          </a:xfrm>
        </p:spPr>
        <p:txBody>
          <a:bodyPr/>
          <a:lstStyle/>
          <a:p>
            <a:pPr lvl="0"/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сократить количество конфликтных ситуаций, их остроту;</a:t>
            </a:r>
          </a:p>
          <a:p>
            <a:pPr lvl="0"/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повысить эффективность введения профилактической и коррекционной работы, направленной на снижение проявления асоциального поведения;</a:t>
            </a:r>
          </a:p>
          <a:p>
            <a:pPr lvl="0"/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сократить количество правонарушений, совершаемых несовершеннолетними;</a:t>
            </a:r>
          </a:p>
          <a:p>
            <a:pPr lvl="0"/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повысить квалификацию работников образовательной организации по защите прав детей;</a:t>
            </a:r>
          </a:p>
          <a:p>
            <a:pPr lvl="0"/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обеспечить открытость деятельности образовательной организации в части защиты прав детей;</a:t>
            </a:r>
          </a:p>
          <a:p>
            <a:pPr lvl="0"/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создать условие для участия общественности в решении проблем в части профилактики правонарушений несовершеннолетних;</a:t>
            </a:r>
          </a:p>
          <a:p>
            <a:pPr lvl="0"/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оптимизировать взаимодействие в системе профилактики безнадзорности и правонарушений несовершеннолетних;</a:t>
            </a:r>
          </a:p>
          <a:p>
            <a:pPr lvl="0"/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оздоровить психологическую обстановку в образовательной организации.</a:t>
            </a:r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526387" cy="1412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0"/>
            <a:ext cx="7596336" cy="1417638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Эффекты работы служб примирения (медиации)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5069160"/>
          </a:xfrm>
        </p:spPr>
        <p:txBody>
          <a:bodyPr/>
          <a:lstStyle/>
          <a:p>
            <a:pPr lvl="0"/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Просветительский – распространение идей ненасилия, культуры диалога, толерантности, восстановительного подхода, мирного разрешения конфликтов, роли службы.</a:t>
            </a:r>
          </a:p>
          <a:p>
            <a:pPr lvl="0"/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Развивающий – навыки конструктивного диалога, умение видеть и слышать другого, учитывать его интересы, навык грамотного взаимодействия с «партнером по конфликту», способность договариваться.</a:t>
            </a:r>
          </a:p>
          <a:p>
            <a:pPr lvl="0"/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Воспитательный – ответственности, собственного достоинства, сплоченности коллектива, толерантности.</a:t>
            </a:r>
          </a:p>
          <a:p>
            <a:pPr lvl="0"/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Профилактический – прогулов, неуспеваемости, суицидов, употребления ПАВ, правонарушений, «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</a:rPr>
              <a:t>психосоматики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» (и других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</a:rPr>
              <a:t>дисфункциональных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последствий конфликтов).</a:t>
            </a:r>
          </a:p>
          <a:p>
            <a:pPr lvl="0"/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Реабилитационный – восстановление разрушенных отношений, доверия, самооценки, социального статуса.</a:t>
            </a:r>
          </a:p>
          <a:p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Общекультурный (гуманитарный) </a:t>
            </a:r>
            <a:r>
              <a:rPr lang="ru-RU" sz="1800" i="1" dirty="0">
                <a:solidFill>
                  <a:schemeClr val="accent6">
                    <a:lumMod val="75000"/>
                  </a:schemeClr>
                </a:solidFill>
              </a:rPr>
              <a:t>– 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усвоение ценностей дружбы, понимания, толерантности, культуры общения и диалога, мирного сосуществования и цивилизованного урегулирования конфликтов</a:t>
            </a:r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526387" cy="1412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0"/>
            <a:ext cx="6912768" cy="1196752"/>
          </a:xfrm>
        </p:spPr>
        <p:txBody>
          <a:bodyPr/>
          <a:lstStyle/>
          <a:p>
            <a:r>
              <a:rPr lang="ru-RU" b="1" dirty="0"/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Индикаторы уровня сформированности благоприятной,</a:t>
            </a:r>
            <a:br>
              <a:rPr lang="ru-RU" sz="2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гуманной и безопасной среды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88840"/>
            <a:ext cx="8363272" cy="4088432"/>
          </a:xfrm>
        </p:spPr>
        <p:txBody>
          <a:bodyPr/>
          <a:lstStyle/>
          <a:p>
            <a:pPr lvl="0"/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снижение деструктивного влияния конфликтов;</a:t>
            </a:r>
          </a:p>
          <a:p>
            <a:pPr lvl="0"/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снижение уровня агрессивных, насильственных и асоциальных проявлений среди детей;</a:t>
            </a:r>
          </a:p>
          <a:p>
            <a:pPr lvl="0"/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сокращение количества правонарушений;</a:t>
            </a:r>
          </a:p>
          <a:p>
            <a:pPr lvl="0"/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формирование условий для предотвращения неблагоприятных траекторий развития ребенка;</a:t>
            </a:r>
          </a:p>
          <a:p>
            <a:pPr lvl="0"/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повышение уровня социальной и конфликтной компетентности всех участников образовательного процесса.</a:t>
            </a:r>
          </a:p>
          <a:p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pPr lvl="0"/>
            <a:endParaRPr lang="ru-RU" sz="1800" dirty="0"/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526387" cy="1340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539552" y="1628800"/>
            <a:ext cx="8064896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kern="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Функционирование Служб примирения сегодня - это не простая формальность - это необходимый продуманный шаг по формированию системы защиты прав ребенка в образовательном учреждении. 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200" b="1" dirty="0">
                <a:solidFill>
                  <a:srgbClr val="FF0066"/>
                </a:solidFill>
                <a:latin typeface="+mn-lt"/>
              </a:rPr>
              <a:t>Создание такой основы  –  наша                             сегодняшняя задача.</a:t>
            </a:r>
            <a:endParaRPr lang="ru-RU" sz="3200" b="1" kern="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44824"/>
            <a:ext cx="8748464" cy="439248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i="1" dirty="0">
                <a:solidFill>
                  <a:srgbClr val="002060"/>
                </a:solidFill>
              </a:rPr>
              <a:t>	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Деятельность служб примирения (медиации) направлена на формирование безопасного пространства (среды) не только для детей, но и для взрослых, путем содействия воспитанию у них культуры конструктивного поведения в различных конфликтных ситуациях.</a:t>
            </a:r>
          </a:p>
        </p:txBody>
      </p:sp>
      <p:pic>
        <p:nvPicPr>
          <p:cNvPr id="5" name="Рисунок 4" descr="ЗАСТАВ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0175" y="142875"/>
            <a:ext cx="7743825" cy="1053877"/>
          </a:xfrm>
        </p:spPr>
        <p:txBody>
          <a:bodyPr/>
          <a:lstStyle/>
          <a:p>
            <a:pPr algn="ctr" eaLnBrk="1" hangingPunct="1"/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Arial" charset="0"/>
              </a:rPr>
              <a:t>Концептуальные направления деятельности лаборатории медиации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1143000" y="364331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10" name="Схема 9"/>
          <p:cNvGraphicFramePr/>
          <p:nvPr/>
        </p:nvGraphicFramePr>
        <p:xfrm>
          <a:off x="1115616" y="1772816"/>
          <a:ext cx="7500990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8" name="TextBox 18"/>
          <p:cNvSpPr txBox="1">
            <a:spLocks noChangeArrowheads="1"/>
          </p:cNvSpPr>
          <p:nvPr/>
        </p:nvSpPr>
        <p:spPr bwMode="auto">
          <a:xfrm>
            <a:off x="1403648" y="1196752"/>
            <a:ext cx="328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/>
              <a:t>Направления:</a:t>
            </a:r>
          </a:p>
        </p:txBody>
      </p:sp>
      <p:graphicFrame>
        <p:nvGraphicFramePr>
          <p:cNvPr id="20" name="Схема 19"/>
          <p:cNvGraphicFramePr/>
          <p:nvPr/>
        </p:nvGraphicFramePr>
        <p:xfrm>
          <a:off x="1187624" y="4221088"/>
          <a:ext cx="756084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9" name="Рисунок 8" descr="ЗАСТАВКА.jp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7427168" cy="1143000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Семь шагов к медиации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Шаг 1.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dirty="0"/>
              <a:t> 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Лаборатория медиации как информационно-методический центр.</a:t>
            </a:r>
          </a:p>
          <a:p>
            <a:pPr marL="0" indent="0">
              <a:buNone/>
            </a:pP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r>
              <a:rPr lang="ru-RU" sz="1800" b="1" i="1" dirty="0">
                <a:solidFill>
                  <a:schemeClr val="accent6">
                    <a:lumMod val="75000"/>
                  </a:schemeClr>
                </a:solidFill>
              </a:rPr>
              <a:t>Информационные семинары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по теме: «Организация школьных служб примирения в системе образования Кировской области».</a:t>
            </a:r>
          </a:p>
          <a:p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Цель: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повышение уровня информационной компетенции слушателей по вопросам медиативного подхода в образовании.</a:t>
            </a:r>
          </a:p>
          <a:p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Целевая аудитория: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представители РОО, РМК, КДН и ЗП, директора, заместители директоров по воспитательной работе, социальные педагоги, педагоги - психологи, классные руководители.</a:t>
            </a:r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067128" cy="1143000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Семь шагов к медиации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Шаг 2.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Курсы повышения квалификации</a:t>
            </a:r>
            <a:endParaRPr lang="ru-RU" sz="24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«Разрешение конфликтов в социальной и образовательной среде» в объеме 108 часов;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</a:rPr>
              <a:t>Психолого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– педагогическое сопровождение субъектов образовательного процесса в условиях реализации ФГОС. Школьные службы примирения» в объеме 108 часов.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Категория слушателей: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программы рассчитаны на педагогических работников (учителя, социальные педагоги, психологи, заместители директоров по УВР, уполномоченные по правам ребенка).</a:t>
            </a:r>
          </a:p>
          <a:p>
            <a:pPr marL="0" indent="0"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Цель программы: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повышение профессиональной готовности и компетентности педагогов при разрешении конфликтных ситуаций через применение восстановительных технологий. </a:t>
            </a:r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0"/>
            <a:ext cx="7427168" cy="1331640"/>
          </a:xfrm>
        </p:spPr>
        <p:txBody>
          <a:bodyPr/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Нормативно-правовые документы</a:t>
            </a:r>
            <a:endParaRPr lang="ru-RU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496944" cy="5329808"/>
          </a:xfrm>
        </p:spPr>
        <p:txBody>
          <a:bodyPr/>
          <a:lstStyle/>
          <a:p>
            <a:pPr>
              <a:buNone/>
            </a:pPr>
            <a:r>
              <a:rPr lang="ru-RU" sz="3000" i="1" dirty="0">
                <a:solidFill>
                  <a:schemeClr val="accent6">
                    <a:lumMod val="75000"/>
                  </a:schemeClr>
                </a:solidFill>
              </a:rPr>
              <a:t>«…развитие сети служб примирения в целях реализации восстановительного правосудия; организация школьных служб примирения, нацеленных на разрешение конфликтов в образовательных учреждениях, профилактику правонарушений детей и подростков, улучшение отношений в образовательном учреждении».</a:t>
            </a:r>
          </a:p>
          <a:p>
            <a:pPr algn="r">
              <a:buNone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     Из Указа президента Российской Федерации  В.В. Путина «О Национальной стратегии действий в интересах детей на 2012 – 2017 годы» </a:t>
            </a:r>
          </a:p>
          <a:p>
            <a:endParaRPr lang="ru-RU" dirty="0"/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067128" cy="1143000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Семь шагов к медиации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Шаг 2.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Творческая лаборатория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«Восстановительный подход к решению конфликтов в школе» («Школьные службы примирения»)» в объеме 108 часов</a:t>
            </a:r>
          </a:p>
          <a:p>
            <a:pPr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Категория слушателей: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программа «Восстановительный подход к решению конфликтов в школе» («Школьные службы примирения») рассчитана на педагогов, прошедших обучение по программе «Разрешение конфликтов в социальной и образовательной среде», действующих медиаторов.  </a:t>
            </a:r>
          </a:p>
          <a:p>
            <a:pPr>
              <a:buNone/>
            </a:pP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</a:rPr>
              <a:t>Цель программы: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разработать и апробировать модели служб примирения и подготовить научно-методическое обеспечение ее деятельности  с применением восстановительных технологий в учреждениях образования Кировской области.</a:t>
            </a:r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283152" cy="1143000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Семь шагов к медиации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Шаг 3</a:t>
            </a:r>
          </a:p>
          <a:p>
            <a:pPr algn="ctr">
              <a:buNone/>
            </a:pP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Организация службы примирения в образовательной организации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0"/>
            <a:ext cx="7139136" cy="1143000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Семь шагов к медиации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Шаг 4</a:t>
            </a:r>
          </a:p>
          <a:p>
            <a:pPr algn="ctr">
              <a:buNone/>
            </a:pP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Служба примирения как ресурс развития и социализации личности подростка</a:t>
            </a:r>
          </a:p>
          <a:p>
            <a:pPr algn="ctr">
              <a:buNone/>
            </a:pP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Цель программы: обучение подростков конструктивному разрешению конфликтных ситуаций на основе восстановительной медиации</a:t>
            </a: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824" y="188640"/>
            <a:ext cx="7499176" cy="1143000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Семь шагов к медиации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Шаг 5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28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Обучение родителей</a:t>
            </a:r>
          </a:p>
          <a:p>
            <a:pPr algn="ctr">
              <a:buNone/>
            </a:pPr>
            <a:endParaRPr lang="ru-RU" sz="28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Цель программы: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Вовлечение родительской общественности в работу службы примирения.</a:t>
            </a:r>
          </a:p>
          <a:p>
            <a:endParaRPr lang="ru-RU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7211144" cy="1143000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Семь шагов к медиации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Шаг 6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28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Профессиональный рост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28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0" hangingPunct="0">
              <a:buNone/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Ассоциация медиаторов </a:t>
            </a:r>
          </a:p>
          <a:p>
            <a:pPr algn="ctr" eaLnBrk="0" hangingPunct="0">
              <a:buNone/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Кировской области</a:t>
            </a:r>
            <a:endParaRPr lang="en-US" sz="2400" b="1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24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7211144" cy="1143000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Семь шагов к медиации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1628800"/>
            <a:ext cx="8496944" cy="4525963"/>
          </a:xfrm>
        </p:spPr>
        <p:txBody>
          <a:bodyPr/>
          <a:lstStyle/>
          <a:p>
            <a:pPr algn="ctr">
              <a:buNone/>
            </a:pP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Шаг 7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Скорая помощь</a:t>
            </a:r>
          </a:p>
          <a:p>
            <a:pPr algn="ctr">
              <a:buNone/>
            </a:pP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КОГАУ ДПО «Институт развития образования Кировской области»</a:t>
            </a:r>
          </a:p>
          <a:p>
            <a:pPr fontAlgn="t"/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Адрес: </a:t>
            </a:r>
            <a:r>
              <a:rPr lang="ru-RU" sz="2400" i="1" u="sng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610046, г. Киров, ул. Р. </a:t>
            </a:r>
            <a:r>
              <a:rPr lang="ru-RU" sz="2400" i="1" u="sng" dirty="0" err="1">
                <a:solidFill>
                  <a:schemeClr val="accent6">
                    <a:lumMod val="75000"/>
                  </a:schemeClr>
                </a:solidFill>
                <a:hlinkClick r:id="rId2"/>
              </a:rPr>
              <a:t>Ердякова</a:t>
            </a:r>
            <a:r>
              <a:rPr lang="ru-RU" sz="2400" i="1" u="sng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, 23/2</a:t>
            </a:r>
            <a:endParaRPr lang="ru-RU" sz="2400" i="1" dirty="0">
              <a:solidFill>
                <a:schemeClr val="accent6">
                  <a:lumMod val="75000"/>
                </a:schemeClr>
              </a:solidFill>
            </a:endParaRPr>
          </a:p>
          <a:p>
            <a:pPr fontAlgn="t"/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Тел./факс: приемная 53-12-34, 53-04-65(т/</a:t>
            </a:r>
            <a:r>
              <a:rPr lang="ru-RU" sz="2400" i="1" dirty="0" err="1">
                <a:solidFill>
                  <a:schemeClr val="accent6">
                    <a:lumMod val="75000"/>
                  </a:schemeClr>
                </a:solidFill>
              </a:rPr>
              <a:t>ф</a:t>
            </a: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) </a:t>
            </a:r>
          </a:p>
          <a:p>
            <a:pPr fontAlgn="t"/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E-mail: </a:t>
            </a:r>
            <a:r>
              <a:rPr lang="en-US" sz="2400" i="1" u="sng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kirovipk@kirovipk.ru</a:t>
            </a:r>
            <a:endParaRPr lang="ru-RU" sz="2400" i="1" u="sng" dirty="0">
              <a:solidFill>
                <a:schemeClr val="accent6">
                  <a:lumMod val="75000"/>
                </a:schemeClr>
              </a:solidFill>
            </a:endParaRPr>
          </a:p>
          <a:p>
            <a:pPr fontAlgn="t"/>
            <a:r>
              <a:rPr lang="en-US" sz="2400" i="1" dirty="0">
                <a:hlinkClick r:id="rId4"/>
              </a:rPr>
              <a:t>http://smirnovaea.wix.com/mediation</a:t>
            </a:r>
            <a:endParaRPr lang="ru-RU" sz="2400" i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Зав. лабораторией: М.В. Царенок,</a:t>
            </a: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</a:rPr>
              <a:t> тел. 89617487606</a:t>
            </a:r>
          </a:p>
          <a:p>
            <a:pPr>
              <a:buNone/>
            </a:pPr>
            <a:endParaRPr lang="ru-RU" sz="2800" dirty="0"/>
          </a:p>
          <a:p>
            <a:pPr algn="ctr">
              <a:buNone/>
            </a:pP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/>
          </a:p>
        </p:txBody>
      </p:sp>
      <p:pic>
        <p:nvPicPr>
          <p:cNvPr id="32771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71625" y="0"/>
            <a:ext cx="5857875" cy="6599238"/>
          </a:xfrm>
        </p:spPr>
      </p:pic>
      <p:sp>
        <p:nvSpPr>
          <p:cNvPr id="6" name="5-конечная звезда 5"/>
          <p:cNvSpPr/>
          <p:nvPr/>
        </p:nvSpPr>
        <p:spPr bwMode="auto">
          <a:xfrm flipV="1">
            <a:off x="3929063" y="3357563"/>
            <a:ext cx="357187" cy="357187"/>
          </a:xfrm>
          <a:prstGeom prst="star5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5-конечная звезда 6"/>
          <p:cNvSpPr/>
          <p:nvPr/>
        </p:nvSpPr>
        <p:spPr bwMode="auto">
          <a:xfrm flipV="1">
            <a:off x="4357688" y="3000375"/>
            <a:ext cx="357187" cy="357188"/>
          </a:xfrm>
          <a:prstGeom prst="star5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5-конечная звезда 7"/>
          <p:cNvSpPr/>
          <p:nvPr/>
        </p:nvSpPr>
        <p:spPr bwMode="auto">
          <a:xfrm flipV="1">
            <a:off x="5072063" y="3071813"/>
            <a:ext cx="357187" cy="357187"/>
          </a:xfrm>
          <a:prstGeom prst="star5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5-конечная звезда 8"/>
          <p:cNvSpPr/>
          <p:nvPr/>
        </p:nvSpPr>
        <p:spPr bwMode="auto">
          <a:xfrm flipV="1">
            <a:off x="6000750" y="3071813"/>
            <a:ext cx="357188" cy="357187"/>
          </a:xfrm>
          <a:prstGeom prst="star5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5-конечная звезда 9"/>
          <p:cNvSpPr/>
          <p:nvPr/>
        </p:nvSpPr>
        <p:spPr bwMode="auto">
          <a:xfrm flipV="1">
            <a:off x="6643688" y="2571750"/>
            <a:ext cx="357187" cy="357188"/>
          </a:xfrm>
          <a:prstGeom prst="star5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5-конечная звезда 10"/>
          <p:cNvSpPr/>
          <p:nvPr/>
        </p:nvSpPr>
        <p:spPr bwMode="auto">
          <a:xfrm flipV="1">
            <a:off x="3429000" y="3214688"/>
            <a:ext cx="357188" cy="357187"/>
          </a:xfrm>
          <a:prstGeom prst="star5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5-конечная звезда 11"/>
          <p:cNvSpPr/>
          <p:nvPr/>
        </p:nvSpPr>
        <p:spPr bwMode="auto">
          <a:xfrm flipV="1">
            <a:off x="2571750" y="4714875"/>
            <a:ext cx="357188" cy="357188"/>
          </a:xfrm>
          <a:prstGeom prst="star5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5-конечная звезда 12"/>
          <p:cNvSpPr/>
          <p:nvPr/>
        </p:nvSpPr>
        <p:spPr bwMode="auto">
          <a:xfrm flipV="1">
            <a:off x="3000375" y="3571875"/>
            <a:ext cx="357188" cy="357188"/>
          </a:xfrm>
          <a:prstGeom prst="star5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5-конечная звезда 13"/>
          <p:cNvSpPr/>
          <p:nvPr/>
        </p:nvSpPr>
        <p:spPr bwMode="auto">
          <a:xfrm flipV="1">
            <a:off x="3923928" y="3140968"/>
            <a:ext cx="357187" cy="357188"/>
          </a:xfrm>
          <a:prstGeom prst="star5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5-конечная звезда 14"/>
          <p:cNvSpPr/>
          <p:nvPr/>
        </p:nvSpPr>
        <p:spPr bwMode="auto">
          <a:xfrm flipV="1">
            <a:off x="2286000" y="357188"/>
            <a:ext cx="357188" cy="357187"/>
          </a:xfrm>
          <a:prstGeom prst="star5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5-конечная звезда 15"/>
          <p:cNvSpPr/>
          <p:nvPr/>
        </p:nvSpPr>
        <p:spPr bwMode="auto">
          <a:xfrm flipV="1">
            <a:off x="3714750" y="4000500"/>
            <a:ext cx="357188" cy="357188"/>
          </a:xfrm>
          <a:prstGeom prst="star5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5-конечная звезда 16"/>
          <p:cNvSpPr/>
          <p:nvPr/>
        </p:nvSpPr>
        <p:spPr bwMode="auto">
          <a:xfrm flipV="1">
            <a:off x="5000625" y="2428875"/>
            <a:ext cx="357188" cy="357188"/>
          </a:xfrm>
          <a:prstGeom prst="star5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" name="5-конечная звезда 17"/>
          <p:cNvSpPr/>
          <p:nvPr/>
        </p:nvSpPr>
        <p:spPr bwMode="auto">
          <a:xfrm flipV="1">
            <a:off x="3429000" y="4214813"/>
            <a:ext cx="357188" cy="357187"/>
          </a:xfrm>
          <a:prstGeom prst="star5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5-конечная звезда 18"/>
          <p:cNvSpPr/>
          <p:nvPr/>
        </p:nvSpPr>
        <p:spPr bwMode="auto">
          <a:xfrm flipV="1">
            <a:off x="3857625" y="4500563"/>
            <a:ext cx="357188" cy="357187"/>
          </a:xfrm>
          <a:prstGeom prst="star5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0" name="Рисунок 19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526387" cy="1412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Прямоугольник 20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  <p:sp>
        <p:nvSpPr>
          <p:cNvPr id="22" name="5-конечная звезда 21"/>
          <p:cNvSpPr/>
          <p:nvPr/>
        </p:nvSpPr>
        <p:spPr bwMode="auto">
          <a:xfrm flipV="1">
            <a:off x="2267744" y="836712"/>
            <a:ext cx="357187" cy="357187"/>
          </a:xfrm>
          <a:prstGeom prst="star5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571625" y="2571750"/>
            <a:ext cx="7072313" cy="1428750"/>
          </a:xfrm>
        </p:spPr>
        <p:txBody>
          <a:bodyPr/>
          <a:lstStyle/>
          <a:p>
            <a:pPr eaLnBrk="1" hangingPunct="1"/>
            <a:r>
              <a:rPr lang="ru-RU" sz="4800" b="1">
                <a:solidFill>
                  <a:srgbClr val="002060"/>
                </a:solidFill>
              </a:rPr>
              <a:t>Спасибо за внимание</a:t>
            </a:r>
            <a:endParaRPr lang="en-US" sz="4800" b="1">
              <a:solidFill>
                <a:srgbClr val="002060"/>
              </a:solidFill>
            </a:endParaRPr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"/>
            <a:ext cx="1526387" cy="1340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0"/>
            <a:ext cx="7571184" cy="1331640"/>
          </a:xfrm>
        </p:spPr>
        <p:txBody>
          <a:bodyPr/>
          <a:lstStyle/>
          <a:p>
            <a:r>
              <a:rPr lang="ru-RU" sz="3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Развитие школьных служб примирения (медиации) обусловлено следующими  причинами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r>
              <a:rPr lang="ru-RU" i="1" dirty="0">
                <a:solidFill>
                  <a:srgbClr val="002060"/>
                </a:solidFill>
              </a:rPr>
              <a:t>социальное расслоение в обществе;</a:t>
            </a:r>
          </a:p>
          <a:p>
            <a:pPr lvl="0" algn="just"/>
            <a:r>
              <a:rPr lang="ru-RU" i="1" dirty="0">
                <a:solidFill>
                  <a:srgbClr val="002060"/>
                </a:solidFill>
              </a:rPr>
              <a:t>усиление миграционных процессов, обострение межнациональных и межконфессиональных проблем;</a:t>
            </a:r>
          </a:p>
          <a:p>
            <a:pPr lvl="0" algn="just"/>
            <a:r>
              <a:rPr lang="ru-RU" i="1" dirty="0">
                <a:solidFill>
                  <a:srgbClr val="002060"/>
                </a:solidFill>
              </a:rPr>
              <a:t>ослабление роли семьи в процессах социализации детей;</a:t>
            </a:r>
          </a:p>
          <a:p>
            <a:pPr algn="just"/>
            <a:r>
              <a:rPr lang="ru-RU" i="1" dirty="0">
                <a:solidFill>
                  <a:srgbClr val="002060"/>
                </a:solidFill>
              </a:rPr>
              <a:t>Асоциальные проявления                                                            несовершеннолетних.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526387" cy="1340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0"/>
            <a:ext cx="7596336" cy="1331640"/>
          </a:xfrm>
        </p:spPr>
        <p:txBody>
          <a:bodyPr/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Результаты мониторинга </a:t>
            </a:r>
            <a:r>
              <a:rPr lang="ru-RU" sz="3200" b="1" dirty="0" err="1">
                <a:solidFill>
                  <a:schemeClr val="accent6">
                    <a:lumMod val="75000"/>
                  </a:schemeClr>
                </a:solidFill>
                <a:latin typeface="+mn-lt"/>
              </a:rPr>
              <a:t>конфликтогенности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образовательной среды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lvl="0"/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Рост эмоционального дискомфорта и снижение желания активных действий.</a:t>
            </a:r>
          </a:p>
          <a:p>
            <a:pPr lvl="0"/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Значительное снижение социальной компетентности и самостоятельности в принятии решений.</a:t>
            </a:r>
          </a:p>
          <a:p>
            <a:pPr lvl="0"/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Рост «компьютерной» зависимости.</a:t>
            </a:r>
          </a:p>
          <a:p>
            <a:pPr lvl="0"/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Ограничение общения со сверстниками, появление чувства одиночества, растерянности, неверия в себя.</a:t>
            </a:r>
          </a:p>
          <a:p>
            <a:pPr lvl="0"/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Увеличение числа детей с эмоциональными проблемами.</a:t>
            </a:r>
          </a:p>
          <a:p>
            <a:pPr lvl="0"/>
            <a:r>
              <a:rPr lang="ru-RU" sz="2000" i="1" dirty="0">
                <a:solidFill>
                  <a:schemeClr val="accent6">
                    <a:lumMod val="75000"/>
                  </a:schemeClr>
                </a:solidFill>
              </a:rPr>
              <a:t>Изменения в ценностных ориентациях подростков (I место — интеллектуальные: образованность; II — волевые: настойчивость, ориентированность на достижения; III — соматические: хорошее здоровье, презентабельная внешность). В иерархии ценностей теперь </a:t>
            </a:r>
            <a:r>
              <a:rPr lang="ru-RU" sz="2000" b="1" i="1" dirty="0">
                <a:solidFill>
                  <a:srgbClr val="C00000"/>
                </a:solidFill>
              </a:rPr>
              <a:t>последние места занимают нравственные, эмоциональные, культурные и общественные ценности</a:t>
            </a:r>
            <a:r>
              <a:rPr lang="ru-RU" sz="2000" i="1" dirty="0">
                <a:solidFill>
                  <a:srgbClr val="C00000"/>
                </a:solidFill>
              </a:rPr>
              <a:t>.</a:t>
            </a:r>
          </a:p>
          <a:p>
            <a:endParaRPr lang="ru-RU" sz="20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33575" y="188913"/>
            <a:ext cx="7210425" cy="1143000"/>
          </a:xfrm>
        </p:spPr>
        <p:txBody>
          <a:bodyPr/>
          <a:lstStyle/>
          <a:p>
            <a:r>
              <a:rPr lang="ru-RU" sz="3600" b="1" dirty="0">
                <a:latin typeface="+mn-lt"/>
              </a:rPr>
              <a:t> </a:t>
            </a: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Ожидания и потребности общества</a:t>
            </a:r>
          </a:p>
        </p:txBody>
      </p:sp>
      <p:pic>
        <p:nvPicPr>
          <p:cNvPr id="12295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1844675"/>
            <a:ext cx="15843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313" t="53943"/>
          <a:stretch>
            <a:fillRect/>
          </a:stretch>
        </p:blipFill>
        <p:spPr bwMode="auto">
          <a:xfrm>
            <a:off x="6300788" y="4868863"/>
            <a:ext cx="2009775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5724525" y="450850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на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к</a:t>
            </a:r>
            <a:r>
              <a:rPr lang="ru-RU" b="1" dirty="0"/>
              <a:t>азание</a:t>
            </a: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4859338" y="3933825"/>
            <a:ext cx="215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р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ас</a:t>
            </a:r>
            <a:r>
              <a:rPr lang="ru-RU" b="1" dirty="0"/>
              <a:t>каяние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059113" y="2636838"/>
            <a:ext cx="3095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разрешение</a:t>
            </a:r>
            <a:r>
              <a:rPr lang="ru-RU" b="1" dirty="0"/>
              <a:t> ситуации самим обидчиком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427538" y="3429000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признание</a:t>
            </a:r>
            <a:r>
              <a:rPr lang="ru-RU" b="1" dirty="0"/>
              <a:t> вины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411413" y="1916113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исключение повторения ситуации</a:t>
            </a:r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 rot="-3219164">
            <a:off x="4135344" y="2161660"/>
            <a:ext cx="358775" cy="4103688"/>
          </a:xfrm>
          <a:prstGeom prst="downArrow">
            <a:avLst>
              <a:gd name="adj1" fmla="val 50000"/>
              <a:gd name="adj2" fmla="val 28595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ru-RU"/>
          </a:p>
        </p:txBody>
      </p:sp>
      <p:pic>
        <p:nvPicPr>
          <p:cNvPr id="13" name="Рисунок 12" descr="ЗАСТАВКА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"/>
            <a:ext cx="1526387" cy="1340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  <p:pic>
        <p:nvPicPr>
          <p:cNvPr id="16" name="Рисунок 15" descr="ЗАСТАВКА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526387" cy="1340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5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20804622">
            <a:off x="353648" y="1734210"/>
            <a:ext cx="2568575" cy="3382962"/>
          </a:xfrm>
          <a:noFill/>
        </p:spPr>
      </p:pic>
      <p:pic>
        <p:nvPicPr>
          <p:cNvPr id="31750" name="Picture 6" descr="940f5d4b2de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37924">
            <a:off x="6367708" y="2042045"/>
            <a:ext cx="2325687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47" name="Picture 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260648"/>
            <a:ext cx="33845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2" descr="post951091_img1_b56c7e01cb2feab1097ac8f3954a1b47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1772816"/>
            <a:ext cx="5006975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 descr="3065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3284984"/>
            <a:ext cx="4824412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ЗАСТАВКА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403649" cy="12991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ЗАСТАВКА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1"/>
            <a:ext cx="1526387" cy="1340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gradFill flip="none" rotWithShape="1">
            <a:gsLst>
              <a:gs pos="0">
                <a:srgbClr val="97D5FF">
                  <a:shade val="30000"/>
                  <a:satMod val="115000"/>
                </a:srgbClr>
              </a:gs>
              <a:gs pos="50000">
                <a:srgbClr val="97D5FF">
                  <a:shade val="67500"/>
                  <a:satMod val="115000"/>
                </a:srgbClr>
              </a:gs>
              <a:gs pos="100000">
                <a:srgbClr val="97D5FF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Терминология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Школьная медиация </a:t>
            </a:r>
            <a:r>
              <a:rPr lang="ru-RU" i="1" dirty="0"/>
              <a:t>- это новый подход к разрешению конфликтных ситуаций на всех уровнях системы российского образования.</a:t>
            </a:r>
            <a:br>
              <a:rPr lang="ru-RU" i="1" dirty="0"/>
            </a:br>
            <a:endParaRPr lang="ru-RU" i="1" dirty="0"/>
          </a:p>
          <a:p>
            <a:r>
              <a:rPr lang="ru-RU" i="1" dirty="0">
                <a:solidFill>
                  <a:schemeClr val="accent6">
                    <a:lumMod val="75000"/>
                  </a:schemeClr>
                </a:solidFill>
              </a:rPr>
              <a:t>Медиация </a:t>
            </a:r>
            <a:r>
              <a:rPr lang="ru-RU" i="1" dirty="0"/>
              <a:t>- процесс, в рамках которого участники с помощью беспристрастной третьей стороны (медиатора) разрешают конфликт. </a:t>
            </a:r>
          </a:p>
          <a:p>
            <a:endParaRPr lang="ru-RU" dirty="0"/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1526387" cy="1340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0"/>
            <a:ext cx="7740352" cy="1340768"/>
          </a:xfrm>
        </p:spPr>
        <p:txBody>
          <a:bodyPr/>
          <a:lstStyle/>
          <a:p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Организация деятельности служб примирения (медиации)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Служба примирения (медиации)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–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это организационная форма, в которой команда взрослых и подростков реализует в образовательном учреждении принципы и технологии восстановительного подхода.</a:t>
            </a:r>
          </a:p>
          <a:p>
            <a:pPr>
              <a:buNone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Служба примирения (медиации)</a:t>
            </a:r>
            <a:r>
              <a:rPr lang="ru-RU" sz="2800" i="1" dirty="0">
                <a:solidFill>
                  <a:schemeClr val="accent6">
                    <a:lumMod val="75000"/>
                  </a:schemeClr>
                </a:solidFill>
              </a:rPr>
              <a:t>– может быть организована в любой организационной форме: команда, волонтерское движение, клуб, проект.</a:t>
            </a:r>
          </a:p>
          <a:p>
            <a:endParaRPr lang="ru-RU" dirty="0"/>
          </a:p>
        </p:txBody>
      </p:sp>
      <p:pic>
        <p:nvPicPr>
          <p:cNvPr id="4" name="Рисунок 3" descr="ЗАСТАВКА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"/>
            <a:ext cx="1526387" cy="1340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3173</TotalTime>
  <Words>1771</Words>
  <Application>Microsoft Office PowerPoint</Application>
  <PresentationFormat>Экран (4:3)</PresentationFormat>
  <Paragraphs>206</Paragraphs>
  <Slides>37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1" baseType="lpstr">
      <vt:lpstr>Arial</vt:lpstr>
      <vt:lpstr>Calibri</vt:lpstr>
      <vt:lpstr>Wingdings</vt:lpstr>
      <vt:lpstr>Diseño predeterminado</vt:lpstr>
      <vt:lpstr>  Медиативные технологии в системе образования Кировской области  </vt:lpstr>
      <vt:lpstr>Нормативно-правовые документы</vt:lpstr>
      <vt:lpstr>Нормативно-правовые документы</vt:lpstr>
      <vt:lpstr>Развитие школьных служб примирения (медиации) обусловлено следующими  причинами</vt:lpstr>
      <vt:lpstr>Результаты мониторинга конфликтогенности образовательной среды </vt:lpstr>
      <vt:lpstr> Ожидания и потребности общества</vt:lpstr>
      <vt:lpstr>Презентация PowerPoint</vt:lpstr>
      <vt:lpstr>Терминология</vt:lpstr>
      <vt:lpstr>Организация деятельности служб примирения (медиации)</vt:lpstr>
      <vt:lpstr>Терминология</vt:lpstr>
      <vt:lpstr>Миссия службы примирения (медиации)</vt:lpstr>
      <vt:lpstr>Цель службы примирения (медиации)</vt:lpstr>
      <vt:lpstr>Задачи службы примирения (медиации)</vt:lpstr>
      <vt:lpstr>Направления деятельности  служб примирения (медиации)</vt:lpstr>
      <vt:lpstr>Презентация PowerPoint</vt:lpstr>
      <vt:lpstr>Презентация PowerPoint</vt:lpstr>
      <vt:lpstr>  Служба примирения может помочь  всем обучающимся: </vt:lpstr>
      <vt:lpstr> РЕСУРС ДЛЯ РУКОВОДИТЕЛЯ  образовательного учреждения: </vt:lpstr>
      <vt:lpstr>Общественная значимость функции служб примирения (медиации) </vt:lpstr>
      <vt:lpstr>Служба примирения в школе работает с</vt:lpstr>
      <vt:lpstr>Чем еще занимается служба примирения (медиации)</vt:lpstr>
      <vt:lpstr> Создание служб примирения (медиации) позволит</vt:lpstr>
      <vt:lpstr> Эффекты работы служб примирения (медиации)</vt:lpstr>
      <vt:lpstr> Индикаторы уровня сформированности благоприятной, гуманной и безопасной среды</vt:lpstr>
      <vt:lpstr>Презентация PowerPoint</vt:lpstr>
      <vt:lpstr>Презентация PowerPoint</vt:lpstr>
      <vt:lpstr>Концептуальные направления деятельности лаборатории медиации</vt:lpstr>
      <vt:lpstr>Семь шагов к медиации</vt:lpstr>
      <vt:lpstr>Семь шагов к медиации</vt:lpstr>
      <vt:lpstr>Семь шагов к медиации</vt:lpstr>
      <vt:lpstr>Семь шагов к медиации</vt:lpstr>
      <vt:lpstr>Семь шагов к медиации</vt:lpstr>
      <vt:lpstr>Семь шагов к медиации</vt:lpstr>
      <vt:lpstr>Семь шагов к медиации</vt:lpstr>
      <vt:lpstr>Семь шагов к медиации</vt:lpstr>
      <vt:lpstr>Презентация PowerPoint</vt:lpstr>
      <vt:lpstr>Презентация PowerPoint</vt:lpstr>
    </vt:vector>
  </TitlesOfParts>
  <Company>Siracusa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Когыльничан Виктор Леонидович (КОГОАУ ДПО ИРО Кировской области)</cp:lastModifiedBy>
  <cp:revision>83</cp:revision>
  <dcterms:created xsi:type="dcterms:W3CDTF">2009-03-26T20:51:52Z</dcterms:created>
  <dcterms:modified xsi:type="dcterms:W3CDTF">2016-12-23T11:57:30Z</dcterms:modified>
</cp:coreProperties>
</file>