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77" r:id="rId2"/>
    <p:sldId id="257" r:id="rId3"/>
    <p:sldId id="258" r:id="rId4"/>
    <p:sldId id="355" r:id="rId5"/>
    <p:sldId id="321" r:id="rId6"/>
    <p:sldId id="356" r:id="rId7"/>
    <p:sldId id="358" r:id="rId8"/>
    <p:sldId id="357" r:id="rId9"/>
    <p:sldId id="374" r:id="rId10"/>
    <p:sldId id="375" r:id="rId11"/>
    <p:sldId id="376" r:id="rId12"/>
    <p:sldId id="377" r:id="rId13"/>
    <p:sldId id="362" r:id="rId14"/>
    <p:sldId id="365" r:id="rId15"/>
    <p:sldId id="373" r:id="rId16"/>
    <p:sldId id="372" r:id="rId17"/>
    <p:sldId id="379" r:id="rId18"/>
    <p:sldId id="380" r:id="rId19"/>
    <p:sldId id="381" r:id="rId20"/>
    <p:sldId id="383" r:id="rId21"/>
    <p:sldId id="385" r:id="rId22"/>
    <p:sldId id="279" r:id="rId23"/>
    <p:sldId id="281" r:id="rId24"/>
    <p:sldId id="280" r:id="rId25"/>
    <p:sldId id="331" r:id="rId26"/>
    <p:sldId id="305" r:id="rId27"/>
    <p:sldId id="327" r:id="rId28"/>
    <p:sldId id="328" r:id="rId29"/>
    <p:sldId id="329" r:id="rId30"/>
    <p:sldId id="332" r:id="rId31"/>
    <p:sldId id="333" r:id="rId32"/>
    <p:sldId id="282" r:id="rId33"/>
    <p:sldId id="306" r:id="rId34"/>
    <p:sldId id="386" r:id="rId35"/>
    <p:sldId id="367" r:id="rId36"/>
    <p:sldId id="369" r:id="rId37"/>
    <p:sldId id="347" r:id="rId38"/>
    <p:sldId id="348" r:id="rId39"/>
    <p:sldId id="378" r:id="rId40"/>
    <p:sldId id="326" r:id="rId41"/>
    <p:sldId id="322" r:id="rId42"/>
    <p:sldId id="307" r:id="rId43"/>
    <p:sldId id="325" r:id="rId44"/>
    <p:sldId id="351" r:id="rId45"/>
    <p:sldId id="323" r:id="rId46"/>
    <p:sldId id="312" r:id="rId47"/>
    <p:sldId id="311" r:id="rId48"/>
    <p:sldId id="308" r:id="rId49"/>
    <p:sldId id="309" r:id="rId50"/>
    <p:sldId id="319" r:id="rId51"/>
    <p:sldId id="310" r:id="rId52"/>
    <p:sldId id="316" r:id="rId53"/>
    <p:sldId id="317" r:id="rId54"/>
    <p:sldId id="318" r:id="rId55"/>
    <p:sldId id="291" r:id="rId56"/>
    <p:sldId id="298" r:id="rId57"/>
    <p:sldId id="324" r:id="rId58"/>
    <p:sldId id="283" r:id="rId59"/>
    <p:sldId id="287" r:id="rId60"/>
    <p:sldId id="299" r:id="rId61"/>
    <p:sldId id="296" r:id="rId62"/>
    <p:sldId id="300" r:id="rId63"/>
    <p:sldId id="315" r:id="rId64"/>
  </p:sldIdLst>
  <p:sldSz cx="9144000" cy="6858000" type="screen4x3"/>
  <p:notesSz cx="6858000" cy="9144000"/>
  <p:custDataLst>
    <p:tags r:id="rId6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9BB7"/>
    <a:srgbClr val="8CFCE4"/>
    <a:srgbClr val="CCECFF"/>
    <a:srgbClr val="99CCFF"/>
    <a:srgbClr val="5BB9FF"/>
    <a:srgbClr val="52FAD6"/>
    <a:srgbClr val="F8E46C"/>
    <a:srgbClr val="F0F074"/>
    <a:srgbClr val="EEA476"/>
    <a:srgbClr val="29A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05" autoAdjust="0"/>
    <p:restoredTop sz="94660"/>
  </p:normalViewPr>
  <p:slideViewPr>
    <p:cSldViewPr>
      <p:cViewPr>
        <p:scale>
          <a:sx n="70" d="100"/>
          <a:sy n="70" d="100"/>
        </p:scale>
        <p:origin x="34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52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101511879049676"/>
          <c:y val="5.9602649006622516E-2"/>
          <c:w val="0.50971922246220303"/>
          <c:h val="0.87417218543046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Школа</c:v>
                </c:pt>
              </c:strCache>
            </c:strRef>
          </c:tx>
          <c:spPr>
            <a:solidFill>
              <a:schemeClr val="accent1"/>
            </a:solidFill>
            <a:ln w="1184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  <c:pt idx="3">
                  <c:v>4 кв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12</c:v>
                </c:pt>
                <c:pt idx="1">
                  <c:v>8</c:v>
                </c:pt>
                <c:pt idx="2">
                  <c:v>10</c:v>
                </c:pt>
                <c:pt idx="3">
                  <c:v>21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Интернет</c:v>
                </c:pt>
              </c:strCache>
            </c:strRef>
          </c:tx>
          <c:spPr>
            <a:solidFill>
              <a:schemeClr val="accent2"/>
            </a:solidFill>
            <a:ln w="1184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  <c:pt idx="3">
                  <c:v>4 кв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30.6</c:v>
                </c:pt>
                <c:pt idx="1">
                  <c:v>22.3</c:v>
                </c:pt>
                <c:pt idx="2">
                  <c:v>28.7</c:v>
                </c:pt>
                <c:pt idx="3">
                  <c:v>31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Телевидение</c:v>
                </c:pt>
              </c:strCache>
            </c:strRef>
          </c:tx>
          <c:spPr>
            <a:solidFill>
              <a:schemeClr val="hlink"/>
            </a:solidFill>
            <a:ln w="1184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  <c:pt idx="3">
                  <c:v>4 кв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18</c:v>
                </c:pt>
                <c:pt idx="1">
                  <c:v>35</c:v>
                </c:pt>
                <c:pt idx="2">
                  <c:v>33</c:v>
                </c:pt>
                <c:pt idx="3">
                  <c:v>34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массовая печать</c:v>
                </c:pt>
              </c:strCache>
            </c:strRef>
          </c:tx>
          <c:spPr>
            <a:solidFill>
              <a:schemeClr val="folHlink"/>
            </a:solidFill>
            <a:ln w="1184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  <c:pt idx="3">
                  <c:v>4 кв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13</c:v>
                </c:pt>
                <c:pt idx="1">
                  <c:v>8</c:v>
                </c:pt>
                <c:pt idx="2">
                  <c:v>15</c:v>
                </c:pt>
                <c:pt idx="3">
                  <c:v>21.2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-1557437392"/>
        <c:axId val="-1557438480"/>
        <c:axId val="0"/>
      </c:bar3DChart>
      <c:catAx>
        <c:axId val="-15574373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557438480"/>
        <c:crosses val="autoZero"/>
        <c:auto val="1"/>
        <c:lblAlgn val="ctr"/>
        <c:lblOffset val="100"/>
        <c:noMultiLvlLbl val="0"/>
      </c:catAx>
      <c:valAx>
        <c:axId val="-1557438480"/>
        <c:scaling>
          <c:orientation val="minMax"/>
        </c:scaling>
        <c:delete val="0"/>
        <c:axPos val="l"/>
        <c:majorGridlines>
          <c:spPr>
            <a:ln w="2961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79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-1557437392"/>
        <c:crosses val="autoZero"/>
        <c:crossBetween val="between"/>
      </c:valAx>
      <c:spPr>
        <a:noFill/>
        <a:ln w="23691">
          <a:noFill/>
        </a:ln>
      </c:spPr>
    </c:plotArea>
    <c:legend>
      <c:legendPos val="r"/>
      <c:layout>
        <c:manualLayout>
          <c:xMode val="edge"/>
          <c:yMode val="edge"/>
          <c:x val="0.6565874730021598"/>
          <c:y val="0.23178807947019867"/>
          <c:w val="0.3434125269978402"/>
          <c:h val="0.54083885209713023"/>
        </c:manualLayout>
      </c:layout>
      <c:overlay val="0"/>
      <c:spPr>
        <a:noFill/>
        <a:ln w="2961">
          <a:solidFill>
            <a:schemeClr val="tx1"/>
          </a:solidFill>
          <a:prstDash val="solid"/>
        </a:ln>
      </c:spPr>
      <c:txPr>
        <a:bodyPr/>
        <a:lstStyle/>
        <a:p>
          <a:pPr>
            <a:defRPr sz="1544" b="1" i="0" u="none" strike="noStrike" baseline="0">
              <a:solidFill>
                <a:schemeClr val="tx1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79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2FD0B3-2E93-4F1E-9877-AC63D24512DD}" type="doc">
      <dgm:prSet loTypeId="urn:microsoft.com/office/officeart/2005/8/layout/hList6" loCatId="list" qsTypeId="urn:microsoft.com/office/officeart/2005/8/quickstyle/simple1#1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204C8ED6-4AA5-4986-9DD0-27724C3D60A7}">
      <dgm:prSet phldrT="[Текст]"/>
      <dgm:spPr>
        <a:solidFill>
          <a:srgbClr val="29A3FF"/>
        </a:solidFill>
      </dgm:spPr>
      <dgm:t>
        <a:bodyPr/>
        <a:lstStyle/>
        <a:p>
          <a:r>
            <a:rPr lang="ru-RU" b="1" dirty="0" smtClean="0"/>
            <a:t>Поколение </a:t>
          </a:r>
          <a:r>
            <a:rPr lang="en-US" b="1" dirty="0" smtClean="0"/>
            <a:t>Learning</a:t>
          </a:r>
          <a:endParaRPr lang="ru-RU" b="1" dirty="0"/>
        </a:p>
      </dgm:t>
    </dgm:pt>
    <dgm:pt modelId="{D26206C4-CA60-4247-A17F-060188C0A1D5}" type="parTrans" cxnId="{44A15CCC-F66E-4BE5-A2A1-5746A2557C93}">
      <dgm:prSet/>
      <dgm:spPr/>
      <dgm:t>
        <a:bodyPr/>
        <a:lstStyle/>
        <a:p>
          <a:endParaRPr lang="ru-RU"/>
        </a:p>
      </dgm:t>
    </dgm:pt>
    <dgm:pt modelId="{A4BABF06-FE6A-40C5-914A-0E885D38D236}" type="sibTrans" cxnId="{44A15CCC-F66E-4BE5-A2A1-5746A2557C93}">
      <dgm:prSet/>
      <dgm:spPr/>
      <dgm:t>
        <a:bodyPr/>
        <a:lstStyle/>
        <a:p>
          <a:endParaRPr lang="ru-RU"/>
        </a:p>
      </dgm:t>
    </dgm:pt>
    <dgm:pt modelId="{F0CE19CD-1926-480A-B9AD-FE5AFC545CF5}">
      <dgm:prSet phldrT="[Текст]"/>
      <dgm:spPr>
        <a:solidFill>
          <a:srgbClr val="0091FE"/>
        </a:solidFill>
      </dgm:spPr>
      <dgm:t>
        <a:bodyPr/>
        <a:lstStyle/>
        <a:p>
          <a:r>
            <a:rPr lang="ru-RU" b="1" dirty="0" smtClean="0"/>
            <a:t>Поколение</a:t>
          </a:r>
          <a:r>
            <a:rPr lang="ru-RU" dirty="0" smtClean="0"/>
            <a:t> </a:t>
          </a:r>
          <a:r>
            <a:rPr lang="en-US" b="1" dirty="0" smtClean="0"/>
            <a:t>E-Learning</a:t>
          </a:r>
          <a:endParaRPr lang="ru-RU" b="1" dirty="0"/>
        </a:p>
      </dgm:t>
    </dgm:pt>
    <dgm:pt modelId="{9ED8D447-1B14-4FCD-99AA-32D8F212463B}" type="parTrans" cxnId="{E2DDFA0D-174E-4665-901D-C6B0304A40F0}">
      <dgm:prSet/>
      <dgm:spPr/>
      <dgm:t>
        <a:bodyPr/>
        <a:lstStyle/>
        <a:p>
          <a:endParaRPr lang="ru-RU"/>
        </a:p>
      </dgm:t>
    </dgm:pt>
    <dgm:pt modelId="{18A2C1F2-AADC-4EEF-B429-EA92019E3008}" type="sibTrans" cxnId="{E2DDFA0D-174E-4665-901D-C6B0304A40F0}">
      <dgm:prSet/>
      <dgm:spPr/>
      <dgm:t>
        <a:bodyPr/>
        <a:lstStyle/>
        <a:p>
          <a:endParaRPr lang="ru-RU"/>
        </a:p>
      </dgm:t>
    </dgm:pt>
    <dgm:pt modelId="{0E40C289-70DB-403C-837A-68FC4126FE04}">
      <dgm:prSet phldrT="[Текст]"/>
      <dgm:spPr>
        <a:solidFill>
          <a:srgbClr val="008AF2"/>
        </a:solidFill>
      </dgm:spPr>
      <dgm:t>
        <a:bodyPr/>
        <a:lstStyle/>
        <a:p>
          <a:r>
            <a:rPr lang="ru-RU" b="1" dirty="0" smtClean="0"/>
            <a:t>Поколение</a:t>
          </a:r>
          <a:r>
            <a:rPr lang="ru-RU" dirty="0" smtClean="0"/>
            <a:t> </a:t>
          </a:r>
          <a:r>
            <a:rPr lang="en-US" b="1" dirty="0" smtClean="0"/>
            <a:t>M-Learning</a:t>
          </a:r>
          <a:endParaRPr lang="ru-RU" b="1" dirty="0"/>
        </a:p>
      </dgm:t>
    </dgm:pt>
    <dgm:pt modelId="{BA7A9FE9-D94D-4766-9A87-CFDCF6D98505}" type="parTrans" cxnId="{4CF3CB13-B967-4816-B686-34E43AE587F9}">
      <dgm:prSet/>
      <dgm:spPr/>
      <dgm:t>
        <a:bodyPr/>
        <a:lstStyle/>
        <a:p>
          <a:endParaRPr lang="ru-RU"/>
        </a:p>
      </dgm:t>
    </dgm:pt>
    <dgm:pt modelId="{107090D1-524E-440E-AAD6-B0C0E0E483F7}" type="sibTrans" cxnId="{4CF3CB13-B967-4816-B686-34E43AE587F9}">
      <dgm:prSet/>
      <dgm:spPr/>
      <dgm:t>
        <a:bodyPr/>
        <a:lstStyle/>
        <a:p>
          <a:endParaRPr lang="ru-RU"/>
        </a:p>
      </dgm:t>
    </dgm:pt>
    <dgm:pt modelId="{7E4AF674-D90A-4BC6-BE73-CCD3836DA355}">
      <dgm:prSet/>
      <dgm:spPr>
        <a:solidFill>
          <a:srgbClr val="0070C0"/>
        </a:solidFill>
      </dgm:spPr>
      <dgm:t>
        <a:bodyPr/>
        <a:lstStyle/>
        <a:p>
          <a:r>
            <a:rPr lang="ru-RU" b="1" dirty="0" smtClean="0"/>
            <a:t>Поколение</a:t>
          </a:r>
          <a:r>
            <a:rPr lang="ru-RU" dirty="0" smtClean="0"/>
            <a:t> </a:t>
          </a:r>
          <a:r>
            <a:rPr lang="en-US" dirty="0" smtClean="0"/>
            <a:t>V</a:t>
          </a:r>
          <a:r>
            <a:rPr lang="en-US" b="1" dirty="0" smtClean="0"/>
            <a:t>-Learning</a:t>
          </a:r>
          <a:endParaRPr lang="ru-RU" b="1" dirty="0"/>
        </a:p>
      </dgm:t>
    </dgm:pt>
    <dgm:pt modelId="{B9534E8B-3768-4EE8-9D1D-7670C5CB5780}" type="parTrans" cxnId="{3272EC6C-E6FF-4E0A-8109-2BF1E53AFFEE}">
      <dgm:prSet/>
      <dgm:spPr/>
      <dgm:t>
        <a:bodyPr/>
        <a:lstStyle/>
        <a:p>
          <a:endParaRPr lang="ru-RU"/>
        </a:p>
      </dgm:t>
    </dgm:pt>
    <dgm:pt modelId="{67A467A3-562D-4933-91BA-313777D325BD}" type="sibTrans" cxnId="{3272EC6C-E6FF-4E0A-8109-2BF1E53AFFEE}">
      <dgm:prSet/>
      <dgm:spPr/>
      <dgm:t>
        <a:bodyPr/>
        <a:lstStyle/>
        <a:p>
          <a:endParaRPr lang="ru-RU"/>
        </a:p>
      </dgm:t>
    </dgm:pt>
    <dgm:pt modelId="{0A173021-6CAD-454D-B1F3-03E6C10E70C2}">
      <dgm:prSet/>
      <dgm:spPr>
        <a:solidFill>
          <a:srgbClr val="002060"/>
        </a:solidFill>
      </dgm:spPr>
      <dgm:t>
        <a:bodyPr/>
        <a:lstStyle/>
        <a:p>
          <a:r>
            <a:rPr lang="ru-RU" b="1" dirty="0" smtClean="0"/>
            <a:t>Поколение</a:t>
          </a:r>
          <a:br>
            <a:rPr lang="ru-RU" b="1" dirty="0" smtClean="0"/>
          </a:br>
          <a:r>
            <a:rPr lang="ru-RU" b="1" dirty="0" smtClean="0">
              <a:solidFill>
                <a:srgbClr val="FF0000"/>
              </a:solidFill>
            </a:rPr>
            <a:t>?</a:t>
          </a:r>
          <a:r>
            <a:rPr lang="en-US" b="1" dirty="0" smtClean="0"/>
            <a:t>- Learning</a:t>
          </a:r>
          <a:endParaRPr lang="ru-RU" b="1" dirty="0"/>
        </a:p>
      </dgm:t>
    </dgm:pt>
    <dgm:pt modelId="{752CB4B7-4DC4-4A66-9DE6-E05E285A6E85}" type="parTrans" cxnId="{E9E15077-3847-440A-8F7D-E4AE58C78B34}">
      <dgm:prSet/>
      <dgm:spPr/>
      <dgm:t>
        <a:bodyPr/>
        <a:lstStyle/>
        <a:p>
          <a:endParaRPr lang="ru-RU"/>
        </a:p>
      </dgm:t>
    </dgm:pt>
    <dgm:pt modelId="{8D3DC612-CAED-49DF-BF01-13C9A2C3567C}" type="sibTrans" cxnId="{E9E15077-3847-440A-8F7D-E4AE58C78B34}">
      <dgm:prSet/>
      <dgm:spPr/>
      <dgm:t>
        <a:bodyPr/>
        <a:lstStyle/>
        <a:p>
          <a:endParaRPr lang="ru-RU"/>
        </a:p>
      </dgm:t>
    </dgm:pt>
    <dgm:pt modelId="{5F667ABA-B347-4189-9E3B-38876B771269}" type="pres">
      <dgm:prSet presAssocID="{9E2FD0B3-2E93-4F1E-9877-AC63D24512D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A77125-A231-4286-87BE-F1EE542648B0}" type="pres">
      <dgm:prSet presAssocID="{204C8ED6-4AA5-4986-9DD0-27724C3D60A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CAB9CE-726C-4B71-B08F-614B95B87BE2}" type="pres">
      <dgm:prSet presAssocID="{A4BABF06-FE6A-40C5-914A-0E885D38D236}" presName="sibTrans" presStyleCnt="0"/>
      <dgm:spPr/>
    </dgm:pt>
    <dgm:pt modelId="{2C8AC8B7-F0E3-43D0-ACEC-71438AEBF930}" type="pres">
      <dgm:prSet presAssocID="{F0CE19CD-1926-480A-B9AD-FE5AFC545CF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11357B-D33A-4A43-87ED-609199552B42}" type="pres">
      <dgm:prSet presAssocID="{18A2C1F2-AADC-4EEF-B429-EA92019E3008}" presName="sibTrans" presStyleCnt="0"/>
      <dgm:spPr/>
    </dgm:pt>
    <dgm:pt modelId="{ECD90D91-A06C-4115-82D3-FA597C18BDF1}" type="pres">
      <dgm:prSet presAssocID="{0E40C289-70DB-403C-837A-68FC4126FE0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D95D8D-8BB7-4B03-BFAF-094D8C569D37}" type="pres">
      <dgm:prSet presAssocID="{107090D1-524E-440E-AAD6-B0C0E0E483F7}" presName="sibTrans" presStyleCnt="0"/>
      <dgm:spPr/>
    </dgm:pt>
    <dgm:pt modelId="{E8F7D901-CE7D-49AA-AAD8-1E9AD061D562}" type="pres">
      <dgm:prSet presAssocID="{7E4AF674-D90A-4BC6-BE73-CCD3836DA35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07B239-12CC-467F-9856-55CEB9595056}" type="pres">
      <dgm:prSet presAssocID="{67A467A3-562D-4933-91BA-313777D325BD}" presName="sibTrans" presStyleCnt="0"/>
      <dgm:spPr/>
    </dgm:pt>
    <dgm:pt modelId="{5687ABE6-8371-4E17-BA1C-D53BCE3204D1}" type="pres">
      <dgm:prSet presAssocID="{0A173021-6CAD-454D-B1F3-03E6C10E70C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020520-E64E-4F6F-A7C4-E1ABCB55140E}" type="presOf" srcId="{9E2FD0B3-2E93-4F1E-9877-AC63D24512DD}" destId="{5F667ABA-B347-4189-9E3B-38876B771269}" srcOrd="0" destOrd="0" presId="urn:microsoft.com/office/officeart/2005/8/layout/hList6"/>
    <dgm:cxn modelId="{E2DDFA0D-174E-4665-901D-C6B0304A40F0}" srcId="{9E2FD0B3-2E93-4F1E-9877-AC63D24512DD}" destId="{F0CE19CD-1926-480A-B9AD-FE5AFC545CF5}" srcOrd="1" destOrd="0" parTransId="{9ED8D447-1B14-4FCD-99AA-32D8F212463B}" sibTransId="{18A2C1F2-AADC-4EEF-B429-EA92019E3008}"/>
    <dgm:cxn modelId="{F2B279E8-061F-4AFC-BB4A-1A904EFDBA0A}" type="presOf" srcId="{7E4AF674-D90A-4BC6-BE73-CCD3836DA355}" destId="{E8F7D901-CE7D-49AA-AAD8-1E9AD061D562}" srcOrd="0" destOrd="0" presId="urn:microsoft.com/office/officeart/2005/8/layout/hList6"/>
    <dgm:cxn modelId="{1360182D-91E7-4231-A40D-8127E78B8A4E}" type="presOf" srcId="{0A173021-6CAD-454D-B1F3-03E6C10E70C2}" destId="{5687ABE6-8371-4E17-BA1C-D53BCE3204D1}" srcOrd="0" destOrd="0" presId="urn:microsoft.com/office/officeart/2005/8/layout/hList6"/>
    <dgm:cxn modelId="{50FE2233-EB67-4529-9D8D-FFCB01AF71C3}" type="presOf" srcId="{204C8ED6-4AA5-4986-9DD0-27724C3D60A7}" destId="{9FA77125-A231-4286-87BE-F1EE542648B0}" srcOrd="0" destOrd="0" presId="urn:microsoft.com/office/officeart/2005/8/layout/hList6"/>
    <dgm:cxn modelId="{4CF3CB13-B967-4816-B686-34E43AE587F9}" srcId="{9E2FD0B3-2E93-4F1E-9877-AC63D24512DD}" destId="{0E40C289-70DB-403C-837A-68FC4126FE04}" srcOrd="2" destOrd="0" parTransId="{BA7A9FE9-D94D-4766-9A87-CFDCF6D98505}" sibTransId="{107090D1-524E-440E-AAD6-B0C0E0E483F7}"/>
    <dgm:cxn modelId="{D8B61347-F222-421E-9C79-33446B369424}" type="presOf" srcId="{0E40C289-70DB-403C-837A-68FC4126FE04}" destId="{ECD90D91-A06C-4115-82D3-FA597C18BDF1}" srcOrd="0" destOrd="0" presId="urn:microsoft.com/office/officeart/2005/8/layout/hList6"/>
    <dgm:cxn modelId="{824D5642-EF20-46C8-8704-21DB65C82C17}" type="presOf" srcId="{F0CE19CD-1926-480A-B9AD-FE5AFC545CF5}" destId="{2C8AC8B7-F0E3-43D0-ACEC-71438AEBF930}" srcOrd="0" destOrd="0" presId="urn:microsoft.com/office/officeart/2005/8/layout/hList6"/>
    <dgm:cxn modelId="{E9E15077-3847-440A-8F7D-E4AE58C78B34}" srcId="{9E2FD0B3-2E93-4F1E-9877-AC63D24512DD}" destId="{0A173021-6CAD-454D-B1F3-03E6C10E70C2}" srcOrd="4" destOrd="0" parTransId="{752CB4B7-4DC4-4A66-9DE6-E05E285A6E85}" sibTransId="{8D3DC612-CAED-49DF-BF01-13C9A2C3567C}"/>
    <dgm:cxn modelId="{44A15CCC-F66E-4BE5-A2A1-5746A2557C93}" srcId="{9E2FD0B3-2E93-4F1E-9877-AC63D24512DD}" destId="{204C8ED6-4AA5-4986-9DD0-27724C3D60A7}" srcOrd="0" destOrd="0" parTransId="{D26206C4-CA60-4247-A17F-060188C0A1D5}" sibTransId="{A4BABF06-FE6A-40C5-914A-0E885D38D236}"/>
    <dgm:cxn modelId="{3272EC6C-E6FF-4E0A-8109-2BF1E53AFFEE}" srcId="{9E2FD0B3-2E93-4F1E-9877-AC63D24512DD}" destId="{7E4AF674-D90A-4BC6-BE73-CCD3836DA355}" srcOrd="3" destOrd="0" parTransId="{B9534E8B-3768-4EE8-9D1D-7670C5CB5780}" sibTransId="{67A467A3-562D-4933-91BA-313777D325BD}"/>
    <dgm:cxn modelId="{E9F104FC-34DB-4D63-9F88-19D76360B058}" type="presParOf" srcId="{5F667ABA-B347-4189-9E3B-38876B771269}" destId="{9FA77125-A231-4286-87BE-F1EE542648B0}" srcOrd="0" destOrd="0" presId="urn:microsoft.com/office/officeart/2005/8/layout/hList6"/>
    <dgm:cxn modelId="{89B646DD-3D5C-43C4-9336-F9CB4442F5C4}" type="presParOf" srcId="{5F667ABA-B347-4189-9E3B-38876B771269}" destId="{93CAB9CE-726C-4B71-B08F-614B95B87BE2}" srcOrd="1" destOrd="0" presId="urn:microsoft.com/office/officeart/2005/8/layout/hList6"/>
    <dgm:cxn modelId="{3011C0E2-2CBE-42B9-83C5-9A85A02C35B2}" type="presParOf" srcId="{5F667ABA-B347-4189-9E3B-38876B771269}" destId="{2C8AC8B7-F0E3-43D0-ACEC-71438AEBF930}" srcOrd="2" destOrd="0" presId="urn:microsoft.com/office/officeart/2005/8/layout/hList6"/>
    <dgm:cxn modelId="{145B60E9-0787-4E3E-87ED-06D45E78EDA9}" type="presParOf" srcId="{5F667ABA-B347-4189-9E3B-38876B771269}" destId="{5711357B-D33A-4A43-87ED-609199552B42}" srcOrd="3" destOrd="0" presId="urn:microsoft.com/office/officeart/2005/8/layout/hList6"/>
    <dgm:cxn modelId="{CA30B74A-036F-4649-8C24-E82B93385C1C}" type="presParOf" srcId="{5F667ABA-B347-4189-9E3B-38876B771269}" destId="{ECD90D91-A06C-4115-82D3-FA597C18BDF1}" srcOrd="4" destOrd="0" presId="urn:microsoft.com/office/officeart/2005/8/layout/hList6"/>
    <dgm:cxn modelId="{9151E51D-4648-4A76-9FF9-30A50602DE1B}" type="presParOf" srcId="{5F667ABA-B347-4189-9E3B-38876B771269}" destId="{62D95D8D-8BB7-4B03-BFAF-094D8C569D37}" srcOrd="5" destOrd="0" presId="urn:microsoft.com/office/officeart/2005/8/layout/hList6"/>
    <dgm:cxn modelId="{DBCB4341-C9F4-4A21-B23C-66F7E24E6972}" type="presParOf" srcId="{5F667ABA-B347-4189-9E3B-38876B771269}" destId="{E8F7D901-CE7D-49AA-AAD8-1E9AD061D562}" srcOrd="6" destOrd="0" presId="urn:microsoft.com/office/officeart/2005/8/layout/hList6"/>
    <dgm:cxn modelId="{396AB603-AD13-4967-836F-222D284995C6}" type="presParOf" srcId="{5F667ABA-B347-4189-9E3B-38876B771269}" destId="{0607B239-12CC-467F-9856-55CEB9595056}" srcOrd="7" destOrd="0" presId="urn:microsoft.com/office/officeart/2005/8/layout/hList6"/>
    <dgm:cxn modelId="{9AC99F49-CEEE-43B6-B74C-832D5DC445A4}" type="presParOf" srcId="{5F667ABA-B347-4189-9E3B-38876B771269}" destId="{5687ABE6-8371-4E17-BA1C-D53BCE3204D1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77125-A231-4286-87BE-F1EE542648B0}">
      <dsp:nvSpPr>
        <dsp:cNvPr id="0" name=""/>
        <dsp:cNvSpPr/>
      </dsp:nvSpPr>
      <dsp:spPr>
        <a:xfrm rot="16200000">
          <a:off x="-1077251" y="1081144"/>
          <a:ext cx="3528392" cy="1366102"/>
        </a:xfrm>
        <a:prstGeom prst="flowChartManualOperation">
          <a:avLst/>
        </a:prstGeom>
        <a:solidFill>
          <a:srgbClr val="29A3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3188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Поколение </a:t>
          </a:r>
          <a:r>
            <a:rPr lang="en-US" sz="1600" b="1" kern="1200" dirty="0" smtClean="0"/>
            <a:t>Learning</a:t>
          </a:r>
          <a:endParaRPr lang="ru-RU" sz="1600" b="1" kern="1200" dirty="0"/>
        </a:p>
      </dsp:txBody>
      <dsp:txXfrm rot="5400000">
        <a:off x="3894" y="705677"/>
        <a:ext cx="1366102" cy="2117036"/>
      </dsp:txXfrm>
    </dsp:sp>
    <dsp:sp modelId="{2C8AC8B7-F0E3-43D0-ACEC-71438AEBF930}">
      <dsp:nvSpPr>
        <dsp:cNvPr id="0" name=""/>
        <dsp:cNvSpPr/>
      </dsp:nvSpPr>
      <dsp:spPr>
        <a:xfrm rot="16200000">
          <a:off x="391308" y="1081144"/>
          <a:ext cx="3528392" cy="1366102"/>
        </a:xfrm>
        <a:prstGeom prst="flowChartManualOperation">
          <a:avLst/>
        </a:prstGeom>
        <a:solidFill>
          <a:srgbClr val="0091F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3188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Поколение</a:t>
          </a:r>
          <a:r>
            <a:rPr lang="ru-RU" sz="1600" kern="1200" dirty="0" smtClean="0"/>
            <a:t> </a:t>
          </a:r>
          <a:r>
            <a:rPr lang="en-US" sz="1600" b="1" kern="1200" dirty="0" smtClean="0"/>
            <a:t>E-Learning</a:t>
          </a:r>
          <a:endParaRPr lang="ru-RU" sz="1600" b="1" kern="1200" dirty="0"/>
        </a:p>
      </dsp:txBody>
      <dsp:txXfrm rot="5400000">
        <a:off x="1472453" y="705677"/>
        <a:ext cx="1366102" cy="2117036"/>
      </dsp:txXfrm>
    </dsp:sp>
    <dsp:sp modelId="{ECD90D91-A06C-4115-82D3-FA597C18BDF1}">
      <dsp:nvSpPr>
        <dsp:cNvPr id="0" name=""/>
        <dsp:cNvSpPr/>
      </dsp:nvSpPr>
      <dsp:spPr>
        <a:xfrm rot="16200000">
          <a:off x="1859868" y="1081144"/>
          <a:ext cx="3528392" cy="1366102"/>
        </a:xfrm>
        <a:prstGeom prst="flowChartManualOperation">
          <a:avLst/>
        </a:prstGeom>
        <a:solidFill>
          <a:srgbClr val="008AF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3188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Поколение</a:t>
          </a:r>
          <a:r>
            <a:rPr lang="ru-RU" sz="1600" kern="1200" dirty="0" smtClean="0"/>
            <a:t> </a:t>
          </a:r>
          <a:r>
            <a:rPr lang="en-US" sz="1600" b="1" kern="1200" dirty="0" smtClean="0"/>
            <a:t>M-Learning</a:t>
          </a:r>
          <a:endParaRPr lang="ru-RU" sz="1600" b="1" kern="1200" dirty="0"/>
        </a:p>
      </dsp:txBody>
      <dsp:txXfrm rot="5400000">
        <a:off x="2941013" y="705677"/>
        <a:ext cx="1366102" cy="2117036"/>
      </dsp:txXfrm>
    </dsp:sp>
    <dsp:sp modelId="{E8F7D901-CE7D-49AA-AAD8-1E9AD061D562}">
      <dsp:nvSpPr>
        <dsp:cNvPr id="0" name=""/>
        <dsp:cNvSpPr/>
      </dsp:nvSpPr>
      <dsp:spPr>
        <a:xfrm rot="16200000">
          <a:off x="3328427" y="1081144"/>
          <a:ext cx="3528392" cy="1366102"/>
        </a:xfrm>
        <a:prstGeom prst="flowChartManualOperation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3188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Поколение</a:t>
          </a:r>
          <a:r>
            <a:rPr lang="ru-RU" sz="1600" kern="1200" dirty="0" smtClean="0"/>
            <a:t> </a:t>
          </a:r>
          <a:r>
            <a:rPr lang="en-US" sz="1600" kern="1200" dirty="0" smtClean="0"/>
            <a:t>V</a:t>
          </a:r>
          <a:r>
            <a:rPr lang="en-US" sz="1600" b="1" kern="1200" dirty="0" smtClean="0"/>
            <a:t>-Learning</a:t>
          </a:r>
          <a:endParaRPr lang="ru-RU" sz="1600" b="1" kern="1200" dirty="0"/>
        </a:p>
      </dsp:txBody>
      <dsp:txXfrm rot="5400000">
        <a:off x="4409572" y="705677"/>
        <a:ext cx="1366102" cy="2117036"/>
      </dsp:txXfrm>
    </dsp:sp>
    <dsp:sp modelId="{5687ABE6-8371-4E17-BA1C-D53BCE3204D1}">
      <dsp:nvSpPr>
        <dsp:cNvPr id="0" name=""/>
        <dsp:cNvSpPr/>
      </dsp:nvSpPr>
      <dsp:spPr>
        <a:xfrm rot="16200000">
          <a:off x="4796987" y="1081144"/>
          <a:ext cx="3528392" cy="1366102"/>
        </a:xfrm>
        <a:prstGeom prst="flowChartManualOperation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3188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Поколение</a:t>
          </a:r>
          <a:br>
            <a:rPr lang="ru-RU" sz="1600" b="1" kern="1200" dirty="0" smtClean="0"/>
          </a:br>
          <a:r>
            <a:rPr lang="ru-RU" sz="1600" b="1" kern="1200" dirty="0" smtClean="0">
              <a:solidFill>
                <a:srgbClr val="FF0000"/>
              </a:solidFill>
            </a:rPr>
            <a:t>?</a:t>
          </a:r>
          <a:r>
            <a:rPr lang="en-US" sz="1600" b="1" kern="1200" dirty="0" smtClean="0"/>
            <a:t>- Learning</a:t>
          </a:r>
          <a:endParaRPr lang="ru-RU" sz="1600" b="1" kern="1200" dirty="0"/>
        </a:p>
      </dsp:txBody>
      <dsp:txXfrm rot="5400000">
        <a:off x="5878132" y="705677"/>
        <a:ext cx="1366102" cy="2117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 alt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55EBCCC3-22D4-4857-80E2-4B66ABC5A851}" type="datetimeFigureOut">
              <a:rPr lang="ru-RU" altLang="ru-RU"/>
              <a:pPr/>
              <a:t>23.05.2018</a:t>
            </a:fld>
            <a:endParaRPr lang="ru-RU" altLang="ru-RU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 altLang="ru-RU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AD078986-94C3-4300-B05C-CD7FF658D6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06481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761E52-9A21-4FA1-975D-9BF81AEB0F01}" type="slidenum">
              <a:rPr lang="ru-RU" altLang="ru-RU"/>
              <a:pPr>
                <a:spcBef>
                  <a:spcPct val="0"/>
                </a:spcBef>
              </a:pPr>
              <a:t>44</a:t>
            </a:fld>
            <a:endParaRPr lang="ru-RU" altLang="ru-RU"/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3D5018-3F84-481A-A55E-43332F660448}" type="slidenum">
              <a:rPr lang="ru-RU" altLang="ru-RU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44</a:t>
            </a:fld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420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667000"/>
            <a:ext cx="6400800" cy="942975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362200"/>
            <a:ext cx="5791200" cy="304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32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6553200" y="650557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191000" y="6505575"/>
            <a:ext cx="838200" cy="261938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53EEE3-F0A1-4073-BB8A-B6EF042A1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82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77025" y="503238"/>
            <a:ext cx="2047875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03238"/>
            <a:ext cx="5991225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6553200" y="650557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191000" y="6505575"/>
            <a:ext cx="838200" cy="261938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438BE8-BEF2-4528-8F98-8508E2F71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57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503238"/>
            <a:ext cx="7086600" cy="4873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3400" y="1295400"/>
            <a:ext cx="8191500" cy="51054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6553200" y="650557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191000" y="6505575"/>
            <a:ext cx="838200" cy="261938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857E53-F4CC-4D97-8BBB-ECBA0B5A6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0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743825" cy="847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8229600" cy="2476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24300"/>
            <a:ext cx="8229600" cy="2476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575425"/>
            <a:ext cx="2133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C203CD3-9F53-485D-8D3A-5D2E35C8CE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4"/>
          <p:cNvSpPr>
            <a:spLocks noGrp="1" noChangeArrowheads="1"/>
          </p:cNvSpPr>
          <p:nvPr>
            <p:ph type="ftr" sz="quarter" idx="12"/>
          </p:nvPr>
        </p:nvSpPr>
        <p:spPr>
          <a:xfrm>
            <a:off x="3113088" y="6538913"/>
            <a:ext cx="2895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74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E52DAB0-9844-4408-8712-2BAE2ABEAD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5423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654E7F4-CA14-4C2B-842E-3ADC3CC030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9475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6553200" y="650557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191000" y="6505575"/>
            <a:ext cx="838200" cy="261938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A9419-8E34-4B1A-B0BE-EC23EE56E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48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6553200" y="650557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191000" y="6505575"/>
            <a:ext cx="838200" cy="261938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CA29CF-252C-4866-9B62-D00EEB7F4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3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01955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5350" y="1295400"/>
            <a:ext cx="401955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6553200" y="650557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4191000" y="6505575"/>
            <a:ext cx="838200" cy="261938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88BD64-BD6E-4A02-A9C8-557F5D443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05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>
          <a:xfrm>
            <a:off x="6553200" y="650557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>
          <a:xfrm>
            <a:off x="4191000" y="6505575"/>
            <a:ext cx="838200" cy="261938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D28BFA-E050-4C91-A34B-6922586DC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6553200" y="650557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4191000" y="6505575"/>
            <a:ext cx="838200" cy="261938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59D7B3-B9FE-4493-9422-DF24D4AF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27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6553200" y="650557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4191000" y="6505575"/>
            <a:ext cx="838200" cy="261938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A3F876-D70E-4B6A-93B5-9AA373544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39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6553200" y="650557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4191000" y="6505575"/>
            <a:ext cx="838200" cy="261938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22B326-18D3-4F44-8CC5-DBD100849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08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6553200" y="650557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4191000" y="6505575"/>
            <a:ext cx="838200" cy="261938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916E70-9BF3-4EAD-BC51-C6EFDCFCA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24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295400"/>
            <a:ext cx="81915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90600" y="503238"/>
            <a:ext cx="7086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05575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../../../&#1055;&#1045;&#1044;&#1040;&#1043;&#1054;&#1043;&#1048;&#1050;&#1040;/&#1055;&#1045;&#1044;%20&#1042;&#1047;&#1040;&#1048;&#1052;&#1054;&#1044;&#1045;&#1049;&#1057;&#1058;&#1042;&#1048;&#1045;.doc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1176" y="1693937"/>
            <a:ext cx="7643192" cy="942975"/>
          </a:xfrm>
        </p:spPr>
        <p:txBody>
          <a:bodyPr/>
          <a:lstStyle/>
          <a:p>
            <a:pPr>
              <a:defRPr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Областной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вебинар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медиабезопасности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обучающихся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мая 2018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Медиабезопасность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личности в информационном обществе, как результат со-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трудничества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и взрослых </a:t>
            </a: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" y="5661248"/>
            <a:ext cx="8286750" cy="714375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Кузьмина Маргарита Витальевна,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кандидат педагогических наук,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доцент кафедры предметных областей ИРО Кировской области,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kit@kirovipk.ru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888" y="253398"/>
            <a:ext cx="8904608" cy="1087370"/>
          </a:xfrm>
        </p:spPr>
        <p:txBody>
          <a:bodyPr/>
          <a:lstStyle/>
          <a:p>
            <a:pPr algn="ctr"/>
            <a:r>
              <a:rPr lang="ru-RU" sz="2700" kern="1200" dirty="0">
                <a:solidFill>
                  <a:srgbClr val="002060"/>
                </a:solidFill>
                <a:ea typeface="Times New Roman"/>
              </a:rPr>
              <a:t>Насколько уверенными пользователями чувствуют себя родители? (%)</a:t>
            </a:r>
          </a:p>
        </p:txBody>
      </p:sp>
      <p:pic>
        <p:nvPicPr>
          <p:cNvPr id="5" name="Picture 7" descr="12222222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932" y="6102971"/>
            <a:ext cx="997997" cy="64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26"/>
          <a:stretch>
            <a:fillRect/>
          </a:stretch>
        </p:blipFill>
        <p:spPr bwMode="auto">
          <a:xfrm>
            <a:off x="6828490" y="5958702"/>
            <a:ext cx="900276" cy="85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Диаграмма 17"/>
          <p:cNvPicPr>
            <a:picLocks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26267"/>
            <a:ext cx="8425426" cy="494309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19775" y="5711484"/>
            <a:ext cx="6180418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4762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72199" y="4184098"/>
            <a:ext cx="2304257" cy="31832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4762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0" y="1369232"/>
            <a:ext cx="6926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Результаты исследования Фонда развития интернет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28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3398"/>
            <a:ext cx="9144000" cy="1087370"/>
          </a:xfrm>
        </p:spPr>
        <p:txBody>
          <a:bodyPr/>
          <a:lstStyle/>
          <a:p>
            <a:pPr algn="ctr"/>
            <a:r>
              <a:rPr lang="ru-RU" sz="2700" kern="1200" dirty="0">
                <a:solidFill>
                  <a:srgbClr val="002060"/>
                </a:solidFill>
                <a:ea typeface="Times New Roman"/>
              </a:rPr>
              <a:t>«Я знаю об интернете больше, </a:t>
            </a:r>
            <a:r>
              <a:rPr lang="ru-RU" sz="2700" kern="1200" dirty="0" smtClean="0">
                <a:solidFill>
                  <a:srgbClr val="002060"/>
                </a:solidFill>
                <a:ea typeface="Times New Roman"/>
              </a:rPr>
              <a:t/>
            </a:r>
            <a:br>
              <a:rPr lang="ru-RU" sz="2700" kern="1200" dirty="0" smtClean="0">
                <a:solidFill>
                  <a:srgbClr val="002060"/>
                </a:solidFill>
                <a:ea typeface="Times New Roman"/>
              </a:rPr>
            </a:br>
            <a:r>
              <a:rPr lang="ru-RU" sz="2700" kern="1200" dirty="0" smtClean="0">
                <a:solidFill>
                  <a:srgbClr val="002060"/>
                </a:solidFill>
                <a:ea typeface="Times New Roman"/>
              </a:rPr>
              <a:t>чем </a:t>
            </a:r>
            <a:r>
              <a:rPr lang="ru-RU" sz="2700" kern="1200" dirty="0">
                <a:solidFill>
                  <a:srgbClr val="002060"/>
                </a:solidFill>
                <a:ea typeface="Times New Roman"/>
              </a:rPr>
              <a:t>мои родители» (%)</a:t>
            </a:r>
          </a:p>
        </p:txBody>
      </p:sp>
      <p:pic>
        <p:nvPicPr>
          <p:cNvPr id="5" name="Picture 7" descr="12222222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932" y="6102971"/>
            <a:ext cx="997997" cy="64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26"/>
          <a:stretch>
            <a:fillRect/>
          </a:stretch>
        </p:blipFill>
        <p:spPr bwMode="auto">
          <a:xfrm>
            <a:off x="6828490" y="5958702"/>
            <a:ext cx="900276" cy="85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Диаграмма 13"/>
          <p:cNvPicPr>
            <a:picLocks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"/>
          <a:stretch>
            <a:fillRect/>
          </a:stretch>
        </p:blipFill>
        <p:spPr bwMode="auto">
          <a:xfrm>
            <a:off x="327850" y="1835402"/>
            <a:ext cx="6692422" cy="440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1369232"/>
            <a:ext cx="6926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Результаты исследования Фонда развития интернет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31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49" y="570067"/>
            <a:ext cx="8622531" cy="554677"/>
          </a:xfrm>
        </p:spPr>
        <p:txBody>
          <a:bodyPr/>
          <a:lstStyle/>
          <a:p>
            <a:pPr algn="ctr"/>
            <a:r>
              <a:rPr lang="ru-RU" sz="2800" kern="1200" dirty="0">
                <a:solidFill>
                  <a:srgbClr val="002060"/>
                </a:solidFill>
                <a:ea typeface="Times New Roman"/>
              </a:rPr>
              <a:t>Кто лучше осознает опасность интернета – учителя или ученики?(%)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69949" y="1825003"/>
            <a:ext cx="8874051" cy="4772349"/>
            <a:chOff x="-72825" y="115882"/>
            <a:chExt cx="11071846" cy="5834193"/>
          </a:xfrm>
        </p:grpSpPr>
        <p:pic>
          <p:nvPicPr>
            <p:cNvPr id="5" name="Picture 7" descr="122222222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2034" y="5034881"/>
              <a:ext cx="1296987" cy="790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2" descr="C:\Documents and Settings\Ольга\Мои документы\Загрузки\лого бордовое.t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126"/>
            <a:stretch>
              <a:fillRect/>
            </a:stretch>
          </p:blipFill>
          <p:spPr bwMode="auto">
            <a:xfrm>
              <a:off x="8317490" y="4910262"/>
              <a:ext cx="1169987" cy="1039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2520863" y="115882"/>
              <a:ext cx="6659245" cy="792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rIns="0"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endParaRPr lang="ru-RU" sz="1200" dirty="0">
                <a:effectLst/>
                <a:latin typeface="Times New Roman"/>
                <a:ea typeface="Times New Roman"/>
              </a:endParaRPr>
            </a:p>
          </p:txBody>
        </p:sp>
        <p:pic>
          <p:nvPicPr>
            <p:cNvPr id="8" name="Picture 2"/>
            <p:cNvPicPr>
              <a:picLocks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86" t="1399" r="18329" b="4895"/>
            <a:stretch>
              <a:fillRect/>
            </a:stretch>
          </p:blipFill>
          <p:spPr bwMode="auto">
            <a:xfrm>
              <a:off x="-72825" y="497260"/>
              <a:ext cx="4797602" cy="4103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Диаграмма 17"/>
            <p:cNvPicPr>
              <a:picLocks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66" t="3780" r="22433" b="3088"/>
            <a:stretch>
              <a:fillRect/>
            </a:stretch>
          </p:blipFill>
          <p:spPr bwMode="auto">
            <a:xfrm>
              <a:off x="4819322" y="570754"/>
              <a:ext cx="5294524" cy="420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0" y="1412776"/>
            <a:ext cx="6926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Результаты исследования Фонда развития интернет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813"/>
            <a:ext cx="8476432" cy="1271587"/>
          </a:xfrm>
        </p:spPr>
        <p:txBody>
          <a:bodyPr/>
          <a:lstStyle/>
          <a:p>
            <a:pPr algn="ctr"/>
            <a:r>
              <a:rPr lang="ru-RU" altLang="ru-RU" sz="2800" dirty="0" smtClean="0"/>
              <a:t>Потребность изменений в образовании</a:t>
            </a:r>
            <a:endParaRPr lang="ru-RU" altLang="ru-RU" sz="2800" dirty="0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3" y="1700683"/>
            <a:ext cx="8362089" cy="43926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altLang="ru-RU" sz="2000" dirty="0"/>
              <a:t>Переход </a:t>
            </a:r>
            <a:r>
              <a:rPr lang="ru-RU" altLang="ru-RU" sz="2000" dirty="0" smtClean="0"/>
              <a:t>к другим формам образования</a:t>
            </a:r>
            <a:endParaRPr lang="ru-RU" altLang="ru-RU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000" dirty="0"/>
              <a:t>Изменение роли учителя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000" dirty="0"/>
              <a:t>Периодическое обновление информационной среды </a:t>
            </a:r>
            <a:r>
              <a:rPr lang="ru-RU" altLang="ru-RU" sz="2000" dirty="0" smtClean="0"/>
              <a:t/>
            </a:r>
            <a:br>
              <a:rPr lang="ru-RU" altLang="ru-RU" sz="2000" dirty="0" smtClean="0"/>
            </a:br>
            <a:r>
              <a:rPr lang="ru-RU" altLang="ru-RU" sz="2000" dirty="0" smtClean="0"/>
              <a:t>(</a:t>
            </a:r>
            <a:r>
              <a:rPr lang="ru-RU" altLang="ru-RU" sz="2000" dirty="0"/>
              <a:t>не реже раза в 5 лет)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000" dirty="0"/>
              <a:t>Расширение сферы внешкольной информации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903" y="3717032"/>
            <a:ext cx="3753577" cy="2653897"/>
          </a:xfrm>
        </p:spPr>
      </p:pic>
    </p:spTree>
    <p:extLst>
      <p:ext uri="{BB962C8B-B14F-4D97-AF65-F5344CB8AC3E}">
        <p14:creationId xmlns:p14="http://schemas.microsoft.com/office/powerpoint/2010/main" val="94599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5" y="430412"/>
            <a:ext cx="8309744" cy="1270396"/>
          </a:xfrm>
        </p:spPr>
        <p:txBody>
          <a:bodyPr anchor="ctr"/>
          <a:lstStyle/>
          <a:p>
            <a:pPr algn="ctr"/>
            <a:r>
              <a:rPr lang="ru-RU" altLang="ru-RU" sz="2800" dirty="0" err="1"/>
              <a:t>Медиаобразование</a:t>
            </a:r>
            <a:r>
              <a:rPr lang="ru-RU" altLang="ru-RU" sz="2800" dirty="0"/>
              <a:t> в современной </a:t>
            </a:r>
            <a:br>
              <a:rPr lang="ru-RU" altLang="ru-RU" sz="2800" dirty="0"/>
            </a:br>
            <a:r>
              <a:rPr lang="ru-RU" altLang="ru-RU" sz="2800" dirty="0"/>
              <a:t>образовательной среде</a:t>
            </a:r>
          </a:p>
        </p:txBody>
      </p:sp>
      <p:grpSp>
        <p:nvGrpSpPr>
          <p:cNvPr id="2" name="Organization Chart 5"/>
          <p:cNvGrpSpPr>
            <a:grpSpLocks noChangeAspect="1"/>
          </p:cNvGrpSpPr>
          <p:nvPr/>
        </p:nvGrpSpPr>
        <p:grpSpPr bwMode="auto">
          <a:xfrm>
            <a:off x="295275" y="4148286"/>
            <a:ext cx="7661275" cy="2232025"/>
            <a:chOff x="445" y="1113"/>
            <a:chExt cx="2877" cy="1406"/>
          </a:xfrm>
          <a:solidFill>
            <a:schemeClr val="accent6">
              <a:lumMod val="20000"/>
              <a:lumOff val="80000"/>
            </a:schemeClr>
          </a:solidFill>
        </p:grpSpPr>
        <p:cxnSp>
          <p:nvCxnSpPr>
            <p:cNvPr id="211973" name="_s211973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5400000" flipH="1">
              <a:off x="2315" y="1204"/>
              <a:ext cx="144" cy="1006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211974" name="_s211974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>
              <a:off x="1813" y="1706"/>
              <a:ext cx="144" cy="1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211975" name="_s211975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309" y="1203"/>
              <a:ext cx="144" cy="1007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sp>
          <p:nvSpPr>
            <p:cNvPr id="3" name="_s211976"/>
            <p:cNvSpPr>
              <a:spLocks noChangeArrowheads="1"/>
            </p:cNvSpPr>
            <p:nvPr/>
          </p:nvSpPr>
          <p:spPr bwMode="auto">
            <a:xfrm>
              <a:off x="1139" y="1347"/>
              <a:ext cx="1489" cy="288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Специальное медиаобразование</a:t>
              </a:r>
            </a:p>
          </p:txBody>
        </p:sp>
        <p:sp>
          <p:nvSpPr>
            <p:cNvPr id="4" name="_s211977"/>
            <p:cNvSpPr>
              <a:spLocks noChangeArrowheads="1"/>
            </p:cNvSpPr>
            <p:nvPr/>
          </p:nvSpPr>
          <p:spPr bwMode="auto">
            <a:xfrm>
              <a:off x="445" y="1779"/>
              <a:ext cx="863" cy="448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Школьное кино и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телевидение</a:t>
              </a:r>
            </a:p>
          </p:txBody>
        </p:sp>
        <p:sp>
          <p:nvSpPr>
            <p:cNvPr id="5" name="_s211978"/>
            <p:cNvSpPr>
              <a:spLocks noChangeArrowheads="1"/>
            </p:cNvSpPr>
            <p:nvPr/>
          </p:nvSpPr>
          <p:spPr bwMode="auto">
            <a:xfrm>
              <a:off x="1452" y="1779"/>
              <a:ext cx="863" cy="448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Школьная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пресса</a:t>
              </a:r>
            </a:p>
          </p:txBody>
        </p:sp>
        <p:sp>
          <p:nvSpPr>
            <p:cNvPr id="6" name="_s211979"/>
            <p:cNvSpPr>
              <a:spLocks noChangeArrowheads="1"/>
            </p:cNvSpPr>
            <p:nvPr/>
          </p:nvSpPr>
          <p:spPr bwMode="auto">
            <a:xfrm>
              <a:off x="2459" y="1779"/>
              <a:ext cx="863" cy="448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Мультимедийные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проекты </a:t>
              </a:r>
            </a:p>
          </p:txBody>
        </p:sp>
      </p:grpSp>
      <p:grpSp>
        <p:nvGrpSpPr>
          <p:cNvPr id="9" name="Organization Chart 5"/>
          <p:cNvGrpSpPr>
            <a:grpSpLocks noChangeAspect="1"/>
          </p:cNvGrpSpPr>
          <p:nvPr/>
        </p:nvGrpSpPr>
        <p:grpSpPr bwMode="auto">
          <a:xfrm>
            <a:off x="1116013" y="2216299"/>
            <a:ext cx="7661275" cy="1320800"/>
            <a:chOff x="445" y="1347"/>
            <a:chExt cx="2946" cy="832"/>
          </a:xfrm>
          <a:solidFill>
            <a:schemeClr val="accent6">
              <a:lumMod val="20000"/>
              <a:lumOff val="80000"/>
            </a:schemeClr>
          </a:solidFill>
        </p:grpSpPr>
        <p:cxnSp>
          <p:nvCxnSpPr>
            <p:cNvPr id="211982" name="_s211982"/>
            <p:cNvCxnSpPr>
              <a:cxnSpLocks noChangeShapeType="1"/>
              <a:stCxn id="13" idx="0"/>
              <a:endCxn id="10" idx="2"/>
            </p:cNvCxnSpPr>
            <p:nvPr/>
          </p:nvCxnSpPr>
          <p:spPr bwMode="auto">
            <a:xfrm rot="16200000" flipV="1">
              <a:off x="2383" y="1214"/>
              <a:ext cx="144" cy="986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211983" name="_s211983"/>
            <p:cNvCxnSpPr>
              <a:cxnSpLocks noChangeShapeType="1"/>
              <a:stCxn id="12" idx="0"/>
              <a:endCxn id="10" idx="2"/>
            </p:cNvCxnSpPr>
            <p:nvPr/>
          </p:nvCxnSpPr>
          <p:spPr bwMode="auto">
            <a:xfrm flipV="1">
              <a:off x="1918" y="1635"/>
              <a:ext cx="44" cy="144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211984" name="_s211984"/>
            <p:cNvCxnSpPr>
              <a:cxnSpLocks noChangeShapeType="1"/>
              <a:stCxn id="11" idx="0"/>
              <a:endCxn id="10" idx="2"/>
            </p:cNvCxnSpPr>
            <p:nvPr/>
          </p:nvCxnSpPr>
          <p:spPr bwMode="auto">
            <a:xfrm rot="5400000" flipH="1" flipV="1">
              <a:off x="1353" y="1170"/>
              <a:ext cx="144" cy="1074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sp>
          <p:nvSpPr>
            <p:cNvPr id="10" name="_s211985"/>
            <p:cNvSpPr>
              <a:spLocks noChangeArrowheads="1"/>
            </p:cNvSpPr>
            <p:nvPr/>
          </p:nvSpPr>
          <p:spPr bwMode="auto">
            <a:xfrm>
              <a:off x="1098" y="1347"/>
              <a:ext cx="1728" cy="288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2296" tIns="41148" rIns="82296" bIns="4114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Интегрированное  </a:t>
              </a:r>
              <a:r>
                <a:rPr kumimoji="0" lang="ru-RU" altLang="ru-RU" sz="18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медиаобразование</a:t>
              </a:r>
              <a:endPara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_s211986"/>
            <p:cNvSpPr>
              <a:spLocks noChangeArrowheads="1"/>
            </p:cNvSpPr>
            <p:nvPr/>
          </p:nvSpPr>
          <p:spPr bwMode="auto">
            <a:xfrm>
              <a:off x="445" y="1779"/>
              <a:ext cx="886" cy="4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2296" tIns="41148" rIns="82296" bIns="4114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Естественнонаучный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предметный цикл</a:t>
              </a:r>
            </a:p>
          </p:txBody>
        </p:sp>
        <p:sp>
          <p:nvSpPr>
            <p:cNvPr id="12" name="_s211987"/>
            <p:cNvSpPr>
              <a:spLocks noChangeArrowheads="1"/>
            </p:cNvSpPr>
            <p:nvPr/>
          </p:nvSpPr>
          <p:spPr bwMode="auto">
            <a:xfrm>
              <a:off x="1475" y="1779"/>
              <a:ext cx="886" cy="4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2296" tIns="41148" rIns="82296" bIns="4114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Гуманитарный цикл</a:t>
              </a:r>
            </a:p>
          </p:txBody>
        </p:sp>
        <p:sp>
          <p:nvSpPr>
            <p:cNvPr id="13" name="_s211988"/>
            <p:cNvSpPr>
              <a:spLocks noChangeArrowheads="1"/>
            </p:cNvSpPr>
            <p:nvPr/>
          </p:nvSpPr>
          <p:spPr bwMode="auto">
            <a:xfrm>
              <a:off x="2505" y="1779"/>
              <a:ext cx="886" cy="4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2296" tIns="41148" rIns="82296" bIns="4114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Эстетический цикл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643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38728" cy="487362"/>
          </a:xfrm>
        </p:spPr>
        <p:txBody>
          <a:bodyPr/>
          <a:lstStyle/>
          <a:p>
            <a:pPr algn="ctr"/>
            <a:r>
              <a:rPr lang="ru-RU" sz="2800" kern="1200" dirty="0">
                <a:solidFill>
                  <a:srgbClr val="002060"/>
                </a:solidFill>
                <a:ea typeface="Times New Roman"/>
              </a:rPr>
              <a:t>Как формировать </a:t>
            </a:r>
            <a:r>
              <a:rPr lang="ru-RU" sz="2800" kern="1200" dirty="0" err="1" smtClean="0">
                <a:solidFill>
                  <a:srgbClr val="002060"/>
                </a:solidFill>
                <a:ea typeface="Times New Roman"/>
              </a:rPr>
              <a:t>медиакультуру</a:t>
            </a:r>
            <a:r>
              <a:rPr lang="ru-RU" sz="2800" kern="1200" dirty="0">
                <a:solidFill>
                  <a:srgbClr val="002060"/>
                </a:solidFill>
                <a:ea typeface="Times New Roman"/>
              </a:rPr>
              <a:t> </a:t>
            </a:r>
            <a:r>
              <a:rPr lang="ru-RU" sz="2800" kern="1200" dirty="0" smtClean="0">
                <a:solidFill>
                  <a:srgbClr val="002060"/>
                </a:solidFill>
                <a:ea typeface="Times New Roman"/>
              </a:rPr>
              <a:t>школьников?</a:t>
            </a:r>
            <a:endParaRPr lang="ru-RU" sz="2800" kern="1200" dirty="0">
              <a:solidFill>
                <a:srgbClr val="002060"/>
              </a:solidFill>
              <a:ea typeface="Times New Roman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721"/>
          <a:stretch/>
        </p:blipFill>
        <p:spPr>
          <a:xfrm>
            <a:off x="1907704" y="2276872"/>
            <a:ext cx="6120680" cy="357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2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87400" y="310729"/>
            <a:ext cx="8656576" cy="1462087"/>
          </a:xfrm>
        </p:spPr>
        <p:txBody>
          <a:bodyPr/>
          <a:lstStyle/>
          <a:p>
            <a:pPr algn="ctr"/>
            <a:r>
              <a:rPr lang="ru-RU" altLang="ru-RU" sz="2800" dirty="0"/>
              <a:t>Цели формирования </a:t>
            </a:r>
            <a:r>
              <a:rPr lang="ru-RU" altLang="ru-RU" sz="2800" dirty="0" err="1"/>
              <a:t>медиакультуры</a:t>
            </a:r>
            <a:endParaRPr lang="ru-RU" altLang="ru-RU" sz="2800" dirty="0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7399" y="2012950"/>
            <a:ext cx="4032126" cy="576262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400" dirty="0"/>
              <a:t>Мозаичный взгляд на мир</a:t>
            </a:r>
          </a:p>
        </p:txBody>
      </p:sp>
      <p:pic>
        <p:nvPicPr>
          <p:cNvPr id="192519" name="Picture 7" descr="хрущ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2708920"/>
            <a:ext cx="3527425" cy="302433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2520" name="Rectangle 8"/>
          <p:cNvSpPr>
            <a:spLocks noChangeArrowheads="1"/>
          </p:cNvSpPr>
          <p:nvPr/>
        </p:nvSpPr>
        <p:spPr bwMode="auto">
          <a:xfrm>
            <a:off x="4824413" y="2031231"/>
            <a:ext cx="43195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ru-RU" altLang="ru-RU" sz="2400" dirty="0"/>
              <a:t>Калейдоскоп восприятия</a:t>
            </a:r>
          </a:p>
        </p:txBody>
      </p:sp>
      <p:pic>
        <p:nvPicPr>
          <p:cNvPr id="192521" name="Picture 9" descr="калей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29259"/>
            <a:ext cx="3675063" cy="300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20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 idx="4294967295"/>
          </p:nvPr>
        </p:nvSpPr>
        <p:spPr>
          <a:xfrm>
            <a:off x="990600" y="565374"/>
            <a:ext cx="7086600" cy="487362"/>
          </a:xfrm>
        </p:spPr>
        <p:txBody>
          <a:bodyPr/>
          <a:lstStyle/>
          <a:p>
            <a:pPr algn="ctr"/>
            <a:r>
              <a:rPr lang="ru-RU" altLang="ru-RU" sz="2800" b="1" dirty="0" smtClean="0"/>
              <a:t>Принципы новой концепции </a:t>
            </a:r>
            <a:r>
              <a:rPr lang="ru-RU" altLang="ru-RU" sz="2800" b="1" dirty="0" err="1" smtClean="0"/>
              <a:t>медиаобразования</a:t>
            </a:r>
            <a:endParaRPr lang="ru-RU" altLang="ru-RU" sz="2800" b="1" dirty="0" smtClean="0"/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>
          <a:xfrm>
            <a:off x="179512" y="1557338"/>
            <a:ext cx="8820472" cy="2519734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2000" dirty="0" smtClean="0"/>
              <a:t>Принцип  целостности коммуникативного акта, в котором медиа как средство коммуникации неразрывно связаны с информацией.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2000" dirty="0" smtClean="0"/>
              <a:t>Идея </a:t>
            </a:r>
            <a:r>
              <a:rPr lang="ru-RU" altLang="ru-RU" sz="2000" dirty="0" err="1" smtClean="0"/>
              <a:t>субъектности</a:t>
            </a:r>
            <a:r>
              <a:rPr lang="ru-RU" altLang="ru-RU" sz="2000" dirty="0" smtClean="0"/>
              <a:t> мира, его разнообразия и изменчивости, глобальной сбалансированности и взаимозависимости всех участников информационного обмена.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2000" dirty="0" smtClean="0"/>
              <a:t>Она должна строиться на активизации внутренних ресурсов личности ученика и учителя, как субъектов </a:t>
            </a:r>
            <a:r>
              <a:rPr lang="ru-RU" altLang="ru-RU" sz="2000" dirty="0" err="1" smtClean="0"/>
              <a:t>медийного</a:t>
            </a:r>
            <a:r>
              <a:rPr lang="ru-RU" altLang="ru-RU" sz="2000" dirty="0" smtClean="0"/>
              <a:t> мира, органично погруженных в </a:t>
            </a:r>
            <a:r>
              <a:rPr lang="ru-RU" altLang="ru-RU" sz="2000" dirty="0" err="1" smtClean="0"/>
              <a:t>медиасреду</a:t>
            </a:r>
            <a:r>
              <a:rPr lang="ru-RU" altLang="ru-RU" sz="2000" dirty="0" smtClean="0"/>
              <a:t>.</a:t>
            </a:r>
            <a:endParaRPr lang="ru-RU" altLang="ru-RU" sz="200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457" y="3956206"/>
            <a:ext cx="4139952" cy="276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8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/>
          </p:cNvSpPr>
          <p:nvPr>
            <p:ph type="title" idx="4294967295"/>
          </p:nvPr>
        </p:nvSpPr>
        <p:spPr>
          <a:xfrm>
            <a:off x="539750" y="494184"/>
            <a:ext cx="8153400" cy="990600"/>
          </a:xfrm>
        </p:spPr>
        <p:txBody>
          <a:bodyPr/>
          <a:lstStyle/>
          <a:p>
            <a:pPr algn="ctr"/>
            <a:r>
              <a:rPr lang="ru-RU" altLang="ru-RU" sz="2800" b="1" dirty="0" smtClean="0"/>
              <a:t>Принцип целостности </a:t>
            </a:r>
            <a:r>
              <a:rPr lang="ru-RU" altLang="ru-RU" sz="2800" b="1" dirty="0" err="1" smtClean="0"/>
              <a:t>медиаобразования</a:t>
            </a:r>
            <a:endParaRPr lang="ru-RU" altLang="ru-RU" sz="2800" b="1" dirty="0" smtClean="0"/>
          </a:p>
        </p:txBody>
      </p:sp>
      <p:sp>
        <p:nvSpPr>
          <p:cNvPr id="76803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1700808"/>
            <a:ext cx="8424936" cy="41370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Медиа как каналы, по которым транслируются сообщения, и информация, поступающая по этим каналам, – это две стороны одного процесса коммуникации. Информация не может существовать без медиа как носителя, также как медиа без информации не имеют смысла. </a:t>
            </a:r>
          </a:p>
        </p:txBody>
      </p:sp>
      <p:pic>
        <p:nvPicPr>
          <p:cNvPr id="4" name="Picture 2" descr="http://www.bandt.com.au/information/uploads/2014/11/iStock_000019391158_Small-1260x8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20" y="4135876"/>
            <a:ext cx="3748816" cy="24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91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Номер слайда 5"/>
          <p:cNvSpPr txBox="1">
            <a:spLocks noGrp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5EA72BA4-7F7D-445F-8CA7-16B9E4B0398A}" type="slidenum">
              <a:rPr lang="ru-RU" altLang="ru-RU" sz="1400" b="1">
                <a:solidFill>
                  <a:srgbClr val="FFFFFF"/>
                </a:solidFill>
              </a:rPr>
              <a:pPr algn="ctr" eaLnBrk="1" hangingPunct="1"/>
              <a:t>19</a:t>
            </a:fld>
            <a:endParaRPr lang="ru-RU" altLang="ru-RU" sz="1400" b="1">
              <a:solidFill>
                <a:srgbClr val="FFFFFF"/>
              </a:solidFill>
            </a:endParaRPr>
          </a:p>
        </p:txBody>
      </p:sp>
      <p:sp>
        <p:nvSpPr>
          <p:cNvPr id="1054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6512" y="422176"/>
            <a:ext cx="8153400" cy="990600"/>
          </a:xfrm>
        </p:spPr>
        <p:txBody>
          <a:bodyPr/>
          <a:lstStyle/>
          <a:p>
            <a:r>
              <a:rPr lang="ru-RU" altLang="ru-RU" sz="2800" b="1" dirty="0" smtClean="0"/>
              <a:t>Информационная и </a:t>
            </a:r>
            <a:r>
              <a:rPr lang="ru-RU" altLang="ru-RU" sz="2800" b="1" dirty="0" err="1" smtClean="0"/>
              <a:t>медиаграмотность</a:t>
            </a:r>
            <a:endParaRPr lang="ru-RU" altLang="ru-RU" sz="2800" b="1" dirty="0" smtClean="0"/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773238"/>
            <a:ext cx="8640960" cy="4530725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2000" dirty="0" smtClean="0"/>
              <a:t>Это комплекс необходимых навыков, которые требуются от каждого человека для того, чтобы осознавать необходимость в информации, уметь ее найти, дать верную оценку и эффективно использовать. Понятие «информационная грамотность» соотносится с понятием «компьютерная грамотность», но имеет более широкий объем.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000" b="1" dirty="0" err="1"/>
              <a:t>Медиаграмотность</a:t>
            </a:r>
            <a:r>
              <a:rPr lang="ru-RU" altLang="ru-RU" sz="2000" dirty="0"/>
              <a:t> (</a:t>
            </a:r>
            <a:r>
              <a:rPr lang="ru-RU" altLang="ru-RU" sz="2000" dirty="0" err="1"/>
              <a:t>media</a:t>
            </a:r>
            <a:r>
              <a:rPr lang="ru-RU" altLang="ru-RU" sz="2000" dirty="0"/>
              <a:t> </a:t>
            </a:r>
            <a:r>
              <a:rPr lang="ru-RU" altLang="ru-RU" sz="2000" dirty="0" err="1"/>
              <a:t>literacy</a:t>
            </a:r>
            <a:r>
              <a:rPr lang="ru-RU" altLang="ru-RU" sz="2000" dirty="0"/>
              <a:t>) – умение анализировать и синтезировать </a:t>
            </a:r>
            <a:r>
              <a:rPr lang="ru-RU" altLang="ru-RU" sz="2000" dirty="0" err="1"/>
              <a:t>медийную</a:t>
            </a:r>
            <a:r>
              <a:rPr lang="ru-RU" altLang="ru-RU" sz="2000" dirty="0"/>
              <a:t> реальность, умение «читать» </a:t>
            </a:r>
            <a:r>
              <a:rPr lang="ru-RU" altLang="ru-RU" sz="2000" dirty="0" err="1"/>
              <a:t>медиатекст</a:t>
            </a:r>
            <a:r>
              <a:rPr lang="ru-RU" altLang="ru-RU" sz="2000" dirty="0"/>
              <a:t>, способность использовать </a:t>
            </a:r>
            <a:r>
              <a:rPr lang="ru-RU" altLang="ru-RU" sz="2000" dirty="0" err="1"/>
              <a:t>медийную</a:t>
            </a:r>
            <a:r>
              <a:rPr lang="ru-RU" altLang="ru-RU" sz="2000" dirty="0"/>
              <a:t> технику, знание основ </a:t>
            </a:r>
            <a:r>
              <a:rPr lang="ru-RU" altLang="ru-RU" sz="2000" dirty="0" err="1"/>
              <a:t>медиакультуры</a:t>
            </a:r>
            <a:r>
              <a:rPr lang="ru-RU" altLang="ru-RU" sz="2000" dirty="0"/>
              <a:t>, то есть результат </a:t>
            </a:r>
            <a:r>
              <a:rPr lang="ru-RU" altLang="ru-RU" sz="2000" dirty="0" err="1"/>
              <a:t>медиаобразования</a:t>
            </a:r>
            <a:r>
              <a:rPr lang="ru-RU" altLang="ru-RU" sz="2000" dirty="0"/>
              <a:t>. </a:t>
            </a:r>
            <a:r>
              <a:rPr lang="ru-RU" altLang="ru-RU" sz="2000" dirty="0" smtClean="0"/>
              <a:t>Это </a:t>
            </a:r>
            <a:r>
              <a:rPr lang="ru-RU" altLang="ru-RU" sz="2000" dirty="0"/>
              <a:t>способности интерпретации/анализа и создания </a:t>
            </a:r>
            <a:r>
              <a:rPr lang="ru-RU" altLang="ru-RU" sz="2000" dirty="0" err="1"/>
              <a:t>медиатекстов</a:t>
            </a:r>
            <a:r>
              <a:rPr lang="ru-RU" altLang="ru-RU" sz="2000" dirty="0"/>
              <a:t>.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alt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87961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8" name="Group 37"/>
          <p:cNvGrpSpPr>
            <a:grpSpLocks/>
          </p:cNvGrpSpPr>
          <p:nvPr/>
        </p:nvGrpSpPr>
        <p:grpSpPr bwMode="auto">
          <a:xfrm>
            <a:off x="977900" y="2024063"/>
            <a:ext cx="7097713" cy="665162"/>
            <a:chOff x="1152" y="1275"/>
            <a:chExt cx="3408" cy="419"/>
          </a:xfrm>
        </p:grpSpPr>
        <p:grpSp>
          <p:nvGrpSpPr>
            <p:cNvPr id="16416" name="Group 3"/>
            <p:cNvGrpSpPr>
              <a:grpSpLocks/>
            </p:cNvGrpSpPr>
            <p:nvPr/>
          </p:nvGrpSpPr>
          <p:grpSpPr bwMode="auto">
            <a:xfrm>
              <a:off x="1152" y="1275"/>
              <a:ext cx="480" cy="419"/>
              <a:chOff x="1110" y="2656"/>
              <a:chExt cx="1549" cy="1351"/>
            </a:xfrm>
          </p:grpSpPr>
          <p:sp>
            <p:nvSpPr>
              <p:cNvPr id="16420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6421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966" name="AutoShape 6"/>
              <p:cNvSpPr>
                <a:spLocks noChangeArrowheads="1"/>
              </p:cNvSpPr>
              <p:nvPr/>
            </p:nvSpPr>
            <p:spPr bwMode="gray">
              <a:xfrm>
                <a:off x="1201" y="2737"/>
                <a:ext cx="1350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6417" name="Line 11"/>
            <p:cNvSpPr>
              <a:spLocks noChangeShapeType="1"/>
            </p:cNvSpPr>
            <p:nvPr/>
          </p:nvSpPr>
          <p:spPr bwMode="auto">
            <a:xfrm>
              <a:off x="1536" y="1659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8" name="Text Box 12"/>
            <p:cNvSpPr txBox="1">
              <a:spLocks noChangeArrowheads="1"/>
            </p:cNvSpPr>
            <p:nvPr/>
          </p:nvSpPr>
          <p:spPr bwMode="auto">
            <a:xfrm>
              <a:off x="2260" y="1323"/>
              <a:ext cx="16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altLang="ru-RU" sz="2400">
                  <a:solidFill>
                    <a:schemeClr val="tx2"/>
                  </a:solidFill>
                </a:rPr>
                <a:t>Актуальность вопроса</a:t>
              </a:r>
              <a:endParaRPr lang="en-US" altLang="ru-RU" sz="2400">
                <a:solidFill>
                  <a:schemeClr val="tx2"/>
                </a:solidFill>
              </a:endParaRPr>
            </a:p>
          </p:txBody>
        </p:sp>
        <p:sp>
          <p:nvSpPr>
            <p:cNvPr id="16419" name="Text Box 13"/>
            <p:cNvSpPr txBox="1">
              <a:spLocks noChangeArrowheads="1"/>
            </p:cNvSpPr>
            <p:nvPr/>
          </p:nvSpPr>
          <p:spPr bwMode="gray">
            <a:xfrm>
              <a:off x="1276" y="13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ru-RU" sz="2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6389" name="Group 38"/>
          <p:cNvGrpSpPr>
            <a:grpSpLocks/>
          </p:cNvGrpSpPr>
          <p:nvPr/>
        </p:nvGrpSpPr>
        <p:grpSpPr bwMode="auto">
          <a:xfrm>
            <a:off x="928688" y="2928938"/>
            <a:ext cx="7097712" cy="674687"/>
            <a:chOff x="1152" y="1845"/>
            <a:chExt cx="3408" cy="425"/>
          </a:xfrm>
        </p:grpSpPr>
        <p:grpSp>
          <p:nvGrpSpPr>
            <p:cNvPr id="16409" name="Group 7"/>
            <p:cNvGrpSpPr>
              <a:grpSpLocks/>
            </p:cNvGrpSpPr>
            <p:nvPr/>
          </p:nvGrpSpPr>
          <p:grpSpPr bwMode="auto">
            <a:xfrm>
              <a:off x="1152" y="1851"/>
              <a:ext cx="480" cy="419"/>
              <a:chOff x="3174" y="2656"/>
              <a:chExt cx="1549" cy="1351"/>
            </a:xfrm>
          </p:grpSpPr>
          <p:sp>
            <p:nvSpPr>
              <p:cNvPr id="16413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6414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970" name="AutoShape 10"/>
              <p:cNvSpPr>
                <a:spLocks noChangeArrowheads="1"/>
              </p:cNvSpPr>
              <p:nvPr/>
            </p:nvSpPr>
            <p:spPr bwMode="gray">
              <a:xfrm>
                <a:off x="3265" y="2737"/>
                <a:ext cx="1350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6410" name="Line 14"/>
            <p:cNvSpPr>
              <a:spLocks noChangeShapeType="1"/>
            </p:cNvSpPr>
            <p:nvPr/>
          </p:nvSpPr>
          <p:spPr bwMode="auto">
            <a:xfrm>
              <a:off x="1536" y="2235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1" name="Text Box 15"/>
            <p:cNvSpPr txBox="1">
              <a:spLocks noChangeArrowheads="1"/>
            </p:cNvSpPr>
            <p:nvPr/>
          </p:nvSpPr>
          <p:spPr bwMode="auto">
            <a:xfrm>
              <a:off x="1958" y="1845"/>
              <a:ext cx="234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altLang="ru-RU" sz="2400">
                  <a:solidFill>
                    <a:schemeClr val="tx2"/>
                  </a:solidFill>
                </a:rPr>
                <a:t>Педагогическое взаимодействие</a:t>
              </a:r>
              <a:endParaRPr lang="en-US" altLang="ru-RU" sz="2400">
                <a:solidFill>
                  <a:schemeClr val="tx2"/>
                </a:solidFill>
              </a:endParaRPr>
            </a:p>
          </p:txBody>
        </p:sp>
        <p:sp>
          <p:nvSpPr>
            <p:cNvPr id="16412" name="Text Box 16"/>
            <p:cNvSpPr txBox="1">
              <a:spLocks noChangeArrowheads="1"/>
            </p:cNvSpPr>
            <p:nvPr/>
          </p:nvSpPr>
          <p:spPr bwMode="gray">
            <a:xfrm>
              <a:off x="1276" y="191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ru-RU" sz="2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6390" name="Group 39"/>
          <p:cNvGrpSpPr>
            <a:grpSpLocks/>
          </p:cNvGrpSpPr>
          <p:nvPr/>
        </p:nvGrpSpPr>
        <p:grpSpPr bwMode="auto">
          <a:xfrm>
            <a:off x="928688" y="3830640"/>
            <a:ext cx="7097338" cy="665163"/>
            <a:chOff x="1152" y="2413"/>
            <a:chExt cx="3408" cy="419"/>
          </a:xfrm>
        </p:grpSpPr>
        <p:grpSp>
          <p:nvGrpSpPr>
            <p:cNvPr id="16402" name="Group 17"/>
            <p:cNvGrpSpPr>
              <a:grpSpLocks/>
            </p:cNvGrpSpPr>
            <p:nvPr/>
          </p:nvGrpSpPr>
          <p:grpSpPr bwMode="auto">
            <a:xfrm>
              <a:off x="1152" y="2413"/>
              <a:ext cx="480" cy="419"/>
              <a:chOff x="1110" y="2656"/>
              <a:chExt cx="1549" cy="1351"/>
            </a:xfrm>
          </p:grpSpPr>
          <p:sp>
            <p:nvSpPr>
              <p:cNvPr id="16406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6407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980" name="AutoShape 20"/>
              <p:cNvSpPr>
                <a:spLocks noChangeArrowheads="1"/>
              </p:cNvSpPr>
              <p:nvPr/>
            </p:nvSpPr>
            <p:spPr bwMode="gray">
              <a:xfrm>
                <a:off x="1201" y="2737"/>
                <a:ext cx="1351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6403" name="Line 25"/>
            <p:cNvSpPr>
              <a:spLocks noChangeShapeType="1"/>
            </p:cNvSpPr>
            <p:nvPr/>
          </p:nvSpPr>
          <p:spPr bwMode="auto">
            <a:xfrm>
              <a:off x="1536" y="2797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5" name="Text Box 27"/>
            <p:cNvSpPr txBox="1">
              <a:spLocks noChangeArrowheads="1"/>
            </p:cNvSpPr>
            <p:nvPr/>
          </p:nvSpPr>
          <p:spPr bwMode="gray">
            <a:xfrm>
              <a:off x="1276" y="2475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ru-RU" sz="2400" b="1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163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94" name="Text Box 15"/>
          <p:cNvSpPr txBox="1">
            <a:spLocks noChangeArrowheads="1"/>
          </p:cNvSpPr>
          <p:nvPr/>
        </p:nvSpPr>
        <p:spPr bwMode="auto">
          <a:xfrm>
            <a:off x="2607314" y="3870520"/>
            <a:ext cx="4776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dirty="0">
                <a:solidFill>
                  <a:schemeClr val="tx2"/>
                </a:solidFill>
              </a:rPr>
              <a:t>Формирование медиакультуры</a:t>
            </a:r>
            <a:endParaRPr lang="en-US" alt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/>
          </p:cNvSpPr>
          <p:nvPr>
            <p:ph type="title" idx="4294967295"/>
          </p:nvPr>
        </p:nvSpPr>
        <p:spPr>
          <a:xfrm>
            <a:off x="595639" y="404664"/>
            <a:ext cx="8151812" cy="1328738"/>
          </a:xfrm>
        </p:spPr>
        <p:txBody>
          <a:bodyPr/>
          <a:lstStyle/>
          <a:p>
            <a:pPr algn="ctr"/>
            <a:r>
              <a:rPr lang="ru-RU" altLang="ru-RU" sz="2800" b="1" dirty="0" smtClean="0"/>
              <a:t>Шесть основных форм </a:t>
            </a:r>
            <a:r>
              <a:rPr lang="ru-RU" altLang="ru-RU" sz="2800" b="1" dirty="0" err="1" smtClean="0"/>
              <a:t>медиаактивности</a:t>
            </a:r>
            <a:endParaRPr lang="ru-RU" altLang="ru-RU" sz="2800" b="1" dirty="0" smtClean="0"/>
          </a:p>
        </p:txBody>
      </p:sp>
      <p:sp>
        <p:nvSpPr>
          <p:cNvPr id="107523" name="Rectangle 3"/>
          <p:cNvSpPr>
            <a:spLocks noGrp="1"/>
          </p:cNvSpPr>
          <p:nvPr>
            <p:ph type="body" idx="4294967295"/>
          </p:nvPr>
        </p:nvSpPr>
        <p:spPr>
          <a:xfrm>
            <a:off x="603695" y="1733402"/>
            <a:ext cx="5832648" cy="266429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поиск</a:t>
            </a:r>
            <a:r>
              <a:rPr lang="ru-RU" altLang="ru-RU" sz="2400" dirty="0" smtClean="0"/>
              <a:t>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получение,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потребление,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передача,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производство,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распространение информации.</a:t>
            </a:r>
          </a:p>
        </p:txBody>
      </p:sp>
      <p:pic>
        <p:nvPicPr>
          <p:cNvPr id="1030" name="Picture 6" descr="http://techxb.com/wp-content/uploads/2013/03/Fig-1-P1-Slide4-overwhel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384" y="4530832"/>
            <a:ext cx="3528392" cy="213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06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0" name="Rectangle 8"/>
          <p:cNvSpPr>
            <a:spLocks noGrp="1"/>
          </p:cNvSpPr>
          <p:nvPr>
            <p:ph type="title" idx="4294967295"/>
          </p:nvPr>
        </p:nvSpPr>
        <p:spPr>
          <a:xfrm>
            <a:off x="539750" y="476250"/>
            <a:ext cx="8153400" cy="990600"/>
          </a:xfrm>
        </p:spPr>
        <p:txBody>
          <a:bodyPr/>
          <a:lstStyle/>
          <a:p>
            <a:pPr algn="ctr"/>
            <a:r>
              <a:rPr lang="ru-RU" altLang="ru-RU" sz="2800" b="1" dirty="0" smtClean="0"/>
              <a:t>Единство учителя и ученика</a:t>
            </a:r>
          </a:p>
        </p:txBody>
      </p:sp>
      <p:sp>
        <p:nvSpPr>
          <p:cNvPr id="59402" name="Rectangle 10"/>
          <p:cNvSpPr>
            <a:spLocks noGrp="1"/>
          </p:cNvSpPr>
          <p:nvPr>
            <p:ph type="body" idx="4294967295"/>
          </p:nvPr>
        </p:nvSpPr>
        <p:spPr>
          <a:xfrm>
            <a:off x="539750" y="1772816"/>
            <a:ext cx="8604250" cy="35575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Отношения партнерства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Отношения доверительные, а не игровые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Совместная работа на результат – информационный продукт, </a:t>
            </a:r>
            <a:r>
              <a:rPr lang="ru-RU" altLang="ru-RU" sz="2400" dirty="0" err="1" smtClean="0"/>
              <a:t>медиапроект</a:t>
            </a:r>
            <a:r>
              <a:rPr lang="ru-RU" altLang="ru-RU" sz="2400" dirty="0" smtClean="0"/>
              <a:t>, решение социальной проблемы</a:t>
            </a:r>
          </a:p>
        </p:txBody>
      </p:sp>
      <p:pic>
        <p:nvPicPr>
          <p:cNvPr id="3076" name="Picture 4" descr="http://www.priqqel.nl/wp-content/uploads/2013/08/Social-media-610x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344" y="4000078"/>
            <a:ext cx="6513048" cy="266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48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mtClean="0"/>
              <a:t>Педагогическое взаимодействие</a:t>
            </a:r>
            <a:endParaRPr lang="en-US" altLang="ru-RU" smtClean="0"/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142875" y="1071563"/>
            <a:ext cx="8858250" cy="2571750"/>
          </a:xfrm>
          <a:prstGeom prst="downArrowCallout">
            <a:avLst>
              <a:gd name="adj1" fmla="val 23752"/>
              <a:gd name="adj2" fmla="val 60555"/>
              <a:gd name="adj3" fmla="val 25000"/>
              <a:gd name="adj4" fmla="val 6372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bIns="72000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Гуманистическая парадигма образования и воспитания </a:t>
            </a:r>
            <a:r>
              <a:rPr lang="ru-RU" sz="2000" dirty="0">
                <a:solidFill>
                  <a:schemeClr val="tx1"/>
                </a:solidFill>
              </a:rPr>
              <a:t>как следствие складывающейся в настоящее время культурологической ситуации предполагает </a:t>
            </a:r>
            <a:r>
              <a:rPr lang="ru-RU" sz="2000" b="1" dirty="0">
                <a:solidFill>
                  <a:schemeClr val="tx1"/>
                </a:solidFill>
              </a:rPr>
              <a:t>организацию особых взаимоотношений между учителем и обучаемыми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142875" y="3643313"/>
            <a:ext cx="8840788" cy="2286000"/>
          </a:xfrm>
          <a:prstGeom prst="flowChartProcess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В условиях </a:t>
            </a:r>
            <a:r>
              <a:rPr lang="ru-RU" sz="2000" b="1" dirty="0">
                <a:solidFill>
                  <a:schemeClr val="tx1"/>
                </a:solidFill>
              </a:rPr>
              <a:t>субъект-субъектного подхода </a:t>
            </a:r>
            <a:r>
              <a:rPr lang="ru-RU" sz="2000" dirty="0">
                <a:solidFill>
                  <a:schemeClr val="tx1"/>
                </a:solidFill>
              </a:rPr>
              <a:t>большую роль играет </a:t>
            </a:r>
            <a:r>
              <a:rPr lang="ru-RU" sz="2000" dirty="0" smtClean="0">
                <a:solidFill>
                  <a:schemeClr val="tx1"/>
                </a:solidFill>
              </a:rPr>
              <a:t>организация </a:t>
            </a:r>
            <a:r>
              <a:rPr lang="ru-RU" sz="2000" b="1" dirty="0" smtClean="0">
                <a:solidFill>
                  <a:schemeClr val="tx1"/>
                </a:solidFill>
              </a:rPr>
              <a:t>педагогического взаимодействия, направленного </a:t>
            </a:r>
            <a:r>
              <a:rPr lang="ru-RU" sz="2000" b="1" dirty="0">
                <a:solidFill>
                  <a:schemeClr val="tx1"/>
                </a:solidFill>
              </a:rPr>
              <a:t>на развитие личности ребенка, его </a:t>
            </a:r>
            <a:r>
              <a:rPr lang="ru-RU" sz="2000" b="1" dirty="0" smtClean="0">
                <a:solidFill>
                  <a:schemeClr val="tx1"/>
                </a:solidFill>
              </a:rPr>
              <a:t>индивидуальности</a:t>
            </a:r>
            <a:r>
              <a:rPr lang="ru-RU" sz="2000" b="1" dirty="0">
                <a:solidFill>
                  <a:schemeClr val="tx1"/>
                </a:solidFill>
              </a:rPr>
              <a:t>, </a:t>
            </a:r>
            <a:r>
              <a:rPr lang="ru-RU" sz="2000" b="1" dirty="0" smtClean="0">
                <a:solidFill>
                  <a:schemeClr val="tx1"/>
                </a:solidFill>
              </a:rPr>
              <a:t>творчества</a:t>
            </a:r>
            <a:r>
              <a:rPr lang="ru-RU" sz="2000" b="1" dirty="0">
                <a:solidFill>
                  <a:schemeClr val="tx1"/>
                </a:solidFill>
              </a:rPr>
              <a:t>, </a:t>
            </a:r>
            <a:r>
              <a:rPr lang="ru-RU" sz="2000" b="1" dirty="0" smtClean="0">
                <a:solidFill>
                  <a:schemeClr val="tx1"/>
                </a:solidFill>
              </a:rPr>
              <a:t> что </a:t>
            </a:r>
            <a:r>
              <a:rPr lang="ru-RU" sz="2000" dirty="0" smtClean="0">
                <a:solidFill>
                  <a:schemeClr val="tx1"/>
                </a:solidFill>
              </a:rPr>
              <a:t>способствует </a:t>
            </a:r>
            <a:r>
              <a:rPr lang="ru-RU" sz="2000" dirty="0">
                <a:solidFill>
                  <a:schemeClr val="tx1"/>
                </a:solidFill>
              </a:rPr>
              <a:t>формированию аудиовизуальной грамотности, нравственно-эстетическому, интеллектуальному, социокультурному развитию, вырабатывает </a:t>
            </a:r>
            <a:r>
              <a:rPr lang="ru-RU" sz="2000" dirty="0" smtClean="0">
                <a:solidFill>
                  <a:schemeClr val="tx1"/>
                </a:solidFill>
              </a:rPr>
              <a:t>самостоятельность, ответственность </a:t>
            </a:r>
            <a:r>
              <a:rPr lang="ru-RU" sz="2000" dirty="0">
                <a:solidFill>
                  <a:schemeClr val="tx1"/>
                </a:solidFill>
              </a:rPr>
              <a:t>и творческое мышление.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 smtClean="0"/>
              <a:t>Педагогическое взаимодействие</a:t>
            </a:r>
            <a:endParaRPr lang="en-US" altLang="ru-RU" dirty="0" smtClean="0"/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142875" y="1071563"/>
            <a:ext cx="8858250" cy="3091209"/>
          </a:xfrm>
          <a:prstGeom prst="downArrowCallout">
            <a:avLst>
              <a:gd name="adj1" fmla="val 23752"/>
              <a:gd name="adj2" fmla="val 60555"/>
              <a:gd name="adj3" fmla="val 25000"/>
              <a:gd name="adj4" fmla="val 6372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bIns="36000" anchor="ctr"/>
          <a:lstStyle/>
          <a:p>
            <a:pPr algn="ctr">
              <a:defRPr/>
            </a:pPr>
            <a:r>
              <a:rPr lang="ru-RU" sz="1900" b="1" dirty="0">
                <a:solidFill>
                  <a:schemeClr val="tx1"/>
                </a:solidFill>
              </a:rPr>
              <a:t>Педагогическое взаимодействие </a:t>
            </a:r>
            <a:r>
              <a:rPr lang="ru-RU" sz="1900" dirty="0">
                <a:solidFill>
                  <a:schemeClr val="tx1"/>
                </a:solidFill>
              </a:rPr>
              <a:t>- универсальная характеристика педагогического процесса, значительно шире категории "педагогическое воздействие", сводящей педагогический процесс к субъект-объектным отношениям. </a:t>
            </a:r>
            <a:r>
              <a:rPr lang="ru-RU" sz="1900" dirty="0" smtClean="0">
                <a:solidFill>
                  <a:schemeClr val="tx1"/>
                </a:solidFill>
              </a:rPr>
              <a:t>Это </a:t>
            </a:r>
            <a:r>
              <a:rPr lang="ru-RU" sz="1900" b="1" dirty="0" smtClean="0">
                <a:solidFill>
                  <a:schemeClr val="tx1"/>
                </a:solidFill>
              </a:rPr>
              <a:t>широкий </a:t>
            </a:r>
            <a:r>
              <a:rPr lang="ru-RU" sz="1900" b="1" dirty="0">
                <a:solidFill>
                  <a:schemeClr val="tx1"/>
                </a:solidFill>
              </a:rPr>
              <a:t>спектр взаимодействий: "ученик - Учитель", "ученик - </a:t>
            </a:r>
            <a:r>
              <a:rPr lang="ru-RU" sz="1900" b="1" dirty="0" smtClean="0">
                <a:solidFill>
                  <a:schemeClr val="tx1"/>
                </a:solidFill>
              </a:rPr>
              <a:t>Родитель", "</a:t>
            </a:r>
            <a:r>
              <a:rPr lang="ru-RU" sz="1900" b="1" dirty="0">
                <a:solidFill>
                  <a:schemeClr val="tx1"/>
                </a:solidFill>
              </a:rPr>
              <a:t>ученик - ученик", "ученик - коллектив", "ученик – «Я</a:t>
            </a:r>
            <a:r>
              <a:rPr lang="ru-RU" sz="1900" b="1" dirty="0" smtClean="0">
                <a:solidFill>
                  <a:schemeClr val="tx1"/>
                </a:solidFill>
              </a:rPr>
              <a:t>», "учащиеся - объект усвоения«, и т.д.</a:t>
            </a:r>
            <a:endParaRPr lang="ru-RU" sz="1900" b="1" dirty="0">
              <a:solidFill>
                <a:schemeClr val="tx1"/>
              </a:solidFill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142875" y="4162772"/>
            <a:ext cx="8840788" cy="1930524"/>
          </a:xfrm>
          <a:prstGeom prst="flowChartProcess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0" rIns="36000" bIns="0" anchor="ctr"/>
          <a:lstStyle/>
          <a:p>
            <a:pPr algn="ctr">
              <a:defRPr/>
            </a:pPr>
            <a:r>
              <a:rPr lang="ru-RU" sz="1900" dirty="0">
                <a:solidFill>
                  <a:schemeClr val="tx1"/>
                </a:solidFill>
              </a:rPr>
              <a:t>Основное </a:t>
            </a:r>
            <a:r>
              <a:rPr lang="ru-RU" sz="1900" b="1" dirty="0">
                <a:solidFill>
                  <a:schemeClr val="tx1"/>
                </a:solidFill>
              </a:rPr>
              <a:t>отношение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b="1" dirty="0">
                <a:solidFill>
                  <a:schemeClr val="tx1"/>
                </a:solidFill>
              </a:rPr>
              <a:t>педагогического процесса </a:t>
            </a:r>
            <a:r>
              <a:rPr lang="ru-RU" sz="1900" dirty="0">
                <a:solidFill>
                  <a:schemeClr val="tx1"/>
                </a:solidFill>
              </a:rPr>
              <a:t>– взаимосвязь </a:t>
            </a:r>
            <a:r>
              <a:rPr lang="ru-RU" sz="1900" b="1" dirty="0">
                <a:solidFill>
                  <a:srgbClr val="C00000"/>
                </a:solidFill>
              </a:rPr>
              <a:t>«педагогическая деятельность - деятельность воспитанника», </a:t>
            </a:r>
            <a:r>
              <a:rPr lang="ru-RU" sz="1900" dirty="0">
                <a:solidFill>
                  <a:schemeClr val="tx1"/>
                </a:solidFill>
              </a:rPr>
              <a:t>а </a:t>
            </a:r>
            <a:r>
              <a:rPr lang="ru-RU" sz="1900" b="1" dirty="0">
                <a:solidFill>
                  <a:schemeClr val="tx1"/>
                </a:solidFill>
              </a:rPr>
              <a:t>исходным является отношение "воспитанник - объект усвоения". </a:t>
            </a:r>
          </a:p>
          <a:p>
            <a:pPr algn="ctr">
              <a:defRPr/>
            </a:pPr>
            <a:r>
              <a:rPr lang="ru-RU" sz="1900" dirty="0">
                <a:solidFill>
                  <a:schemeClr val="tx1"/>
                </a:solidFill>
              </a:rPr>
              <a:t>Специфика педагогических задач в том, что они решаются только посредством </a:t>
            </a:r>
            <a:r>
              <a:rPr lang="ru-RU" sz="1900" dirty="0" smtClean="0">
                <a:solidFill>
                  <a:schemeClr val="tx1"/>
                </a:solidFill>
              </a:rPr>
              <a:t>направляемой </a:t>
            </a:r>
            <a:r>
              <a:rPr lang="ru-RU" sz="1900" dirty="0">
                <a:solidFill>
                  <a:schemeClr val="tx1"/>
                </a:solidFill>
              </a:rPr>
              <a:t>педагогом </a:t>
            </a:r>
            <a:r>
              <a:rPr lang="ru-RU" sz="1900" dirty="0" smtClean="0">
                <a:solidFill>
                  <a:schemeClr val="tx1"/>
                </a:solidFill>
              </a:rPr>
              <a:t/>
            </a:r>
            <a:br>
              <a:rPr lang="ru-RU" sz="1900" dirty="0" smtClean="0">
                <a:solidFill>
                  <a:schemeClr val="tx1"/>
                </a:solidFill>
              </a:rPr>
            </a:br>
            <a:r>
              <a:rPr lang="ru-RU" sz="1900" b="1" dirty="0" smtClean="0">
                <a:solidFill>
                  <a:schemeClr val="tx1"/>
                </a:solidFill>
              </a:rPr>
              <a:t>активности </a:t>
            </a:r>
            <a:r>
              <a:rPr lang="ru-RU" sz="1900" b="1" dirty="0">
                <a:solidFill>
                  <a:schemeClr val="tx1"/>
                </a:solidFill>
              </a:rPr>
              <a:t>учащихся, их деятельности</a:t>
            </a:r>
            <a:r>
              <a:rPr lang="ru-RU" sz="190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285750" y="1295400"/>
            <a:ext cx="8643938" cy="5105400"/>
          </a:xfrm>
        </p:spPr>
        <p:txBody>
          <a:bodyPr/>
          <a:lstStyle/>
          <a:p>
            <a:r>
              <a:rPr lang="ru-RU" altLang="ru-RU" sz="1800" b="1" dirty="0" smtClean="0"/>
              <a:t>педагогические</a:t>
            </a:r>
            <a:r>
              <a:rPr lang="ru-RU" altLang="ru-RU" sz="1800" dirty="0" smtClean="0"/>
              <a:t> (отношения воспитателей и воспитанников); </a:t>
            </a:r>
          </a:p>
          <a:p>
            <a:r>
              <a:rPr lang="ru-RU" altLang="ru-RU" sz="1800" b="1" dirty="0" smtClean="0"/>
              <a:t>взаимные</a:t>
            </a:r>
            <a:r>
              <a:rPr lang="ru-RU" altLang="ru-RU" sz="1800" dirty="0" smtClean="0"/>
              <a:t> (отношения со взрослыми, сверстниками, младшими); </a:t>
            </a:r>
          </a:p>
          <a:p>
            <a:r>
              <a:rPr lang="ru-RU" altLang="ru-RU" sz="1800" b="1" dirty="0" smtClean="0"/>
              <a:t>предметные</a:t>
            </a:r>
            <a:r>
              <a:rPr lang="ru-RU" altLang="ru-RU" sz="1800" dirty="0" smtClean="0"/>
              <a:t> (отношения воспитанников с предметами материальной культуры); </a:t>
            </a:r>
          </a:p>
          <a:p>
            <a:r>
              <a:rPr lang="ru-RU" altLang="ru-RU" sz="1800" b="1" dirty="0" smtClean="0"/>
              <a:t>отношения</a:t>
            </a:r>
            <a:r>
              <a:rPr lang="ru-RU" altLang="ru-RU" sz="1800" dirty="0" smtClean="0"/>
              <a:t> к </a:t>
            </a:r>
            <a:r>
              <a:rPr lang="ru-RU" altLang="ru-RU" sz="1800" b="1" dirty="0" smtClean="0"/>
              <a:t>самому</a:t>
            </a:r>
            <a:r>
              <a:rPr lang="ru-RU" altLang="ru-RU" sz="1800" dirty="0" smtClean="0"/>
              <a:t> </a:t>
            </a:r>
            <a:r>
              <a:rPr lang="ru-RU" altLang="ru-RU" sz="1800" b="1" dirty="0" smtClean="0"/>
              <a:t>себе</a:t>
            </a:r>
            <a:r>
              <a:rPr lang="ru-RU" altLang="ru-RU" sz="1800" dirty="0" smtClean="0"/>
              <a:t>. </a:t>
            </a:r>
          </a:p>
          <a:p>
            <a:pPr>
              <a:buNone/>
            </a:pPr>
            <a:r>
              <a:rPr lang="ru-RU" altLang="ru-RU" sz="1800" dirty="0" smtClean="0"/>
              <a:t>Педагогические взаимодействия возникают и тогда, когда воспитанники </a:t>
            </a:r>
            <a:r>
              <a:rPr lang="ru-RU" altLang="ru-RU" sz="1800" b="1" dirty="0" smtClean="0"/>
              <a:t>без участия воспитателей </a:t>
            </a:r>
            <a:r>
              <a:rPr lang="ru-RU" altLang="ru-RU" sz="1800" dirty="0" smtClean="0"/>
              <a:t>вступают в контакт с окружающими людьми и предметами. </a:t>
            </a:r>
          </a:p>
          <a:p>
            <a:pPr>
              <a:buFont typeface="Wingdings" pitchFamily="2" charset="2"/>
              <a:buNone/>
            </a:pPr>
            <a:r>
              <a:rPr lang="ru-RU" altLang="ru-RU" sz="1800" b="1" dirty="0" smtClean="0"/>
              <a:t>Педагогическое взаимодействие имеет две стороны</a:t>
            </a:r>
            <a:r>
              <a:rPr lang="ru-RU" altLang="ru-RU" sz="1800" dirty="0" smtClean="0"/>
              <a:t>: </a:t>
            </a:r>
            <a:r>
              <a:rPr lang="ru-RU" altLang="ru-RU" sz="1800" b="1" dirty="0" smtClean="0">
                <a:solidFill>
                  <a:srgbClr val="C00000"/>
                </a:solidFill>
              </a:rPr>
              <a:t>педагогическое воздействие и ответную реакцию воспитанника. </a:t>
            </a:r>
          </a:p>
          <a:p>
            <a:r>
              <a:rPr lang="ru-RU" altLang="ru-RU" sz="1800" b="1" dirty="0" smtClean="0"/>
              <a:t>Воздействия</a:t>
            </a:r>
            <a:r>
              <a:rPr lang="ru-RU" altLang="ru-RU" sz="1800" dirty="0" smtClean="0"/>
              <a:t> (прямые и косвенные), различаться по направленности, содержанию и формам предъявления, наличию или отсутствию цели, характеру обратной связи и т.п. </a:t>
            </a:r>
          </a:p>
          <a:p>
            <a:r>
              <a:rPr lang="ru-RU" altLang="ru-RU" sz="1800" b="1" dirty="0" smtClean="0"/>
              <a:t>Ответные реакции воспитанников</a:t>
            </a:r>
            <a:r>
              <a:rPr lang="ru-RU" altLang="ru-RU" sz="1800" dirty="0" smtClean="0"/>
              <a:t>: активное восприятие, переработка информации, игнорирование или противодействие, эмоциональное переживание или безразличие, действия, поступки, деятельность и т.п.</a:t>
            </a:r>
          </a:p>
          <a:p>
            <a:endParaRPr lang="ru-RU" altLang="ru-RU" sz="1800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179512" y="548680"/>
            <a:ext cx="8856984" cy="61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altLang="ru-RU" sz="3200" b="1" dirty="0"/>
              <a:t>Виды педагогических </a:t>
            </a:r>
            <a:r>
              <a:rPr lang="ru-RU" altLang="ru-RU" sz="3200" b="1" dirty="0" smtClean="0"/>
              <a:t>взаимодействий</a:t>
            </a:r>
            <a:br>
              <a:rPr lang="ru-RU" altLang="ru-RU" sz="3200" b="1" dirty="0" smtClean="0"/>
            </a:br>
            <a:r>
              <a:rPr lang="ru-RU" altLang="ru-RU" sz="2800" b="1" dirty="0" smtClean="0"/>
              <a:t>и отношений</a:t>
            </a:r>
            <a:endParaRPr lang="en-US" sz="28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Педагогическое </a:t>
            </a:r>
            <a:b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взаимодействие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63938" y="1412875"/>
            <a:ext cx="5545137" cy="1008063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smtClean="0"/>
              <a:t>включает в себя широкий спектр взаимодействий: </a:t>
            </a:r>
          </a:p>
        </p:txBody>
      </p:sp>
      <p:grpSp>
        <p:nvGrpSpPr>
          <p:cNvPr id="33796" name="Group 25"/>
          <p:cNvGrpSpPr>
            <a:grpSpLocks/>
          </p:cNvGrpSpPr>
          <p:nvPr/>
        </p:nvGrpSpPr>
        <p:grpSpPr bwMode="auto">
          <a:xfrm>
            <a:off x="0" y="1412875"/>
            <a:ext cx="6715125" cy="4967288"/>
            <a:chOff x="495" y="1117"/>
            <a:chExt cx="3735" cy="2486"/>
          </a:xfrm>
        </p:grpSpPr>
        <p:grpSp>
          <p:nvGrpSpPr>
            <p:cNvPr id="33797" name="Group 5"/>
            <p:cNvGrpSpPr>
              <a:grpSpLocks/>
            </p:cNvGrpSpPr>
            <p:nvPr/>
          </p:nvGrpSpPr>
          <p:grpSpPr bwMode="auto">
            <a:xfrm>
              <a:off x="1610" y="1117"/>
              <a:ext cx="1487" cy="1247"/>
              <a:chOff x="2057" y="862"/>
              <a:chExt cx="1549" cy="1351"/>
            </a:xfrm>
          </p:grpSpPr>
          <p:sp>
            <p:nvSpPr>
              <p:cNvPr id="33814" name="AutoShape 6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85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33815" name="AutoShape 7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85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33816" name="AutoShape 8"/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685BC4"/>
                  </a:gs>
                  <a:gs pos="100000">
                    <a:srgbClr val="2614AA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85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/>
              </a:p>
            </p:txBody>
          </p:sp>
        </p:grpSp>
        <p:grpSp>
          <p:nvGrpSpPr>
            <p:cNvPr id="33798" name="Group 9"/>
            <p:cNvGrpSpPr>
              <a:grpSpLocks/>
            </p:cNvGrpSpPr>
            <p:nvPr/>
          </p:nvGrpSpPr>
          <p:grpSpPr bwMode="auto">
            <a:xfrm>
              <a:off x="495" y="1738"/>
              <a:ext cx="1488" cy="1247"/>
              <a:chOff x="1110" y="2656"/>
              <a:chExt cx="1549" cy="1351"/>
            </a:xfrm>
          </p:grpSpPr>
          <p:sp>
            <p:nvSpPr>
              <p:cNvPr id="33811" name="AutoShape 10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85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33812" name="AutoShape 11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85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58732" name="AutoShape 12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48" cy="1166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76078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sp>
          <p:nvSpPr>
            <p:cNvPr id="33799" name="Text Box 13"/>
            <p:cNvSpPr txBox="1">
              <a:spLocks noChangeArrowheads="1"/>
            </p:cNvSpPr>
            <p:nvPr/>
          </p:nvSpPr>
          <p:spPr bwMode="gray">
            <a:xfrm>
              <a:off x="1927" y="1480"/>
              <a:ext cx="822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85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 b="1">
                  <a:solidFill>
                    <a:schemeClr val="bg1"/>
                  </a:solidFill>
                </a:rPr>
                <a:t>ученик –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 b="1">
                  <a:solidFill>
                    <a:schemeClr val="bg1"/>
                  </a:solidFill>
                </a:rPr>
                <a:t> ученик</a:t>
              </a:r>
              <a:endParaRPr lang="en-US" altLang="ru-RU" sz="2400" b="1">
                <a:solidFill>
                  <a:schemeClr val="bg1"/>
                </a:solidFill>
              </a:endParaRPr>
            </a:p>
          </p:txBody>
        </p:sp>
        <p:sp>
          <p:nvSpPr>
            <p:cNvPr id="33800" name="Text Box 14"/>
            <p:cNvSpPr txBox="1">
              <a:spLocks noChangeArrowheads="1"/>
            </p:cNvSpPr>
            <p:nvPr/>
          </p:nvSpPr>
          <p:spPr bwMode="gray">
            <a:xfrm>
              <a:off x="701" y="1979"/>
              <a:ext cx="1065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85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 b="1">
                  <a:solidFill>
                    <a:schemeClr val="bg1"/>
                  </a:solidFill>
                </a:rPr>
                <a:t>учащиеся –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 b="1">
                  <a:solidFill>
                    <a:schemeClr val="bg1"/>
                  </a:solidFill>
                </a:rPr>
                <a:t>объект </a:t>
              </a:r>
              <a:br>
                <a:rPr lang="ru-RU" altLang="ru-RU" sz="2400" b="1">
                  <a:solidFill>
                    <a:schemeClr val="bg1"/>
                  </a:solidFill>
                </a:rPr>
              </a:br>
              <a:r>
                <a:rPr lang="ru-RU" altLang="ru-RU" sz="2400" b="1">
                  <a:solidFill>
                    <a:schemeClr val="bg1"/>
                  </a:solidFill>
                </a:rPr>
                <a:t>усвоения</a:t>
              </a:r>
              <a:endParaRPr lang="en-US" altLang="ru-RU" sz="2400" b="1">
                <a:solidFill>
                  <a:schemeClr val="bg1"/>
                </a:solidFill>
              </a:endParaRPr>
            </a:p>
          </p:txBody>
        </p:sp>
        <p:grpSp>
          <p:nvGrpSpPr>
            <p:cNvPr id="33801" name="Group 15"/>
            <p:cNvGrpSpPr>
              <a:grpSpLocks/>
            </p:cNvGrpSpPr>
            <p:nvPr/>
          </p:nvGrpSpPr>
          <p:grpSpPr bwMode="auto">
            <a:xfrm>
              <a:off x="2742" y="1741"/>
              <a:ext cx="1488" cy="1247"/>
              <a:chOff x="3174" y="2656"/>
              <a:chExt cx="1549" cy="1351"/>
            </a:xfrm>
          </p:grpSpPr>
          <p:sp>
            <p:nvSpPr>
              <p:cNvPr id="33808" name="AutoShape 16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85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33809" name="AutoShape 17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85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58738" name="AutoShape 18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48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sp>
          <p:nvSpPr>
            <p:cNvPr id="33802" name="Text Box 19"/>
            <p:cNvSpPr txBox="1">
              <a:spLocks noChangeArrowheads="1"/>
            </p:cNvSpPr>
            <p:nvPr/>
          </p:nvSpPr>
          <p:spPr bwMode="gray">
            <a:xfrm>
              <a:off x="2939" y="2069"/>
              <a:ext cx="1054" cy="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85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 b="1">
                  <a:solidFill>
                    <a:schemeClr val="bg1"/>
                  </a:solidFill>
                </a:rPr>
                <a:t>ученик -</a:t>
              </a:r>
              <a:endParaRPr lang="ru-RU" altLang="ru-RU" sz="1800"/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/>
                <a:t>- </a:t>
              </a:r>
              <a:r>
                <a:rPr lang="ru-RU" altLang="ru-RU" sz="2400" b="1">
                  <a:solidFill>
                    <a:schemeClr val="bg1"/>
                  </a:solidFill>
                </a:rPr>
                <a:t>коллектив</a:t>
              </a:r>
              <a:endParaRPr lang="en-US" altLang="ru-RU" sz="2400" b="1">
                <a:solidFill>
                  <a:schemeClr val="bg1"/>
                </a:solidFill>
              </a:endParaRPr>
            </a:p>
          </p:txBody>
        </p:sp>
        <p:grpSp>
          <p:nvGrpSpPr>
            <p:cNvPr id="33803" name="Group 20"/>
            <p:cNvGrpSpPr>
              <a:grpSpLocks/>
            </p:cNvGrpSpPr>
            <p:nvPr/>
          </p:nvGrpSpPr>
          <p:grpSpPr bwMode="auto">
            <a:xfrm>
              <a:off x="1620" y="2356"/>
              <a:ext cx="1488" cy="1247"/>
              <a:chOff x="3174" y="2656"/>
              <a:chExt cx="1549" cy="1351"/>
            </a:xfrm>
          </p:grpSpPr>
          <p:sp>
            <p:nvSpPr>
              <p:cNvPr id="33805" name="AutoShape 21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85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33806" name="AutoShape 22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85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58743" name="AutoShape 23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48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sp>
          <p:nvSpPr>
            <p:cNvPr id="33804" name="Text Box 24"/>
            <p:cNvSpPr txBox="1">
              <a:spLocks noChangeArrowheads="1"/>
            </p:cNvSpPr>
            <p:nvPr/>
          </p:nvSpPr>
          <p:spPr bwMode="gray">
            <a:xfrm>
              <a:off x="1960" y="2711"/>
              <a:ext cx="835" cy="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85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 b="1">
                  <a:solidFill>
                    <a:schemeClr val="bg1"/>
                  </a:solidFill>
                </a:rPr>
                <a:t>ученик –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 b="1">
                  <a:solidFill>
                    <a:schemeClr val="bg1"/>
                  </a:solidFill>
                </a:rPr>
                <a:t> учитель</a:t>
              </a:r>
              <a:endParaRPr lang="en-US" altLang="ru-RU" sz="24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636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51" name="Freeform 55"/>
          <p:cNvSpPr>
            <a:spLocks/>
          </p:cNvSpPr>
          <p:nvPr/>
        </p:nvSpPr>
        <p:spPr bwMode="gray">
          <a:xfrm rot="5274285">
            <a:off x="2693882" y="3961635"/>
            <a:ext cx="836842" cy="1083181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00" name="Freeform 4"/>
          <p:cNvSpPr>
            <a:spLocks/>
          </p:cNvSpPr>
          <p:nvPr/>
        </p:nvSpPr>
        <p:spPr bwMode="gray">
          <a:xfrm flipH="1">
            <a:off x="5702350" y="1598512"/>
            <a:ext cx="1201737" cy="520700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tint val="90980"/>
                  <a:invGamma/>
                  <a:alpha val="32001"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413" y="510952"/>
            <a:ext cx="8640762" cy="685800"/>
          </a:xfrm>
        </p:spPr>
        <p:txBody>
          <a:bodyPr/>
          <a:lstStyle/>
          <a:p>
            <a:pPr algn="ctr"/>
            <a:r>
              <a:rPr lang="ru-RU" altLang="ru-RU" dirty="0" smtClean="0">
                <a:solidFill>
                  <a:srgbClr val="000C18"/>
                </a:solidFill>
                <a:latin typeface="Times New Roman" pitchFamily="18" charset="0"/>
                <a:cs typeface="Times New Roman" pitchFamily="18" charset="0"/>
              </a:rPr>
              <a:t>Модели педагогического взаимодействия</a:t>
            </a:r>
            <a:endParaRPr lang="en-US" altLang="ru-RU" dirty="0">
              <a:solidFill>
                <a:srgbClr val="000C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1" name="AutoShape 5"/>
          <p:cNvSpPr>
            <a:spLocks noChangeArrowheads="1"/>
          </p:cNvSpPr>
          <p:nvPr/>
        </p:nvSpPr>
        <p:spPr bwMode="auto">
          <a:xfrm>
            <a:off x="3619550" y="1576289"/>
            <a:ext cx="2032000" cy="1243013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1D08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02" name="AutoShape 6"/>
          <p:cNvSpPr>
            <a:spLocks noChangeArrowheads="1"/>
          </p:cNvSpPr>
          <p:nvPr/>
        </p:nvSpPr>
        <p:spPr bwMode="gray">
          <a:xfrm>
            <a:off x="3825924" y="1514377"/>
            <a:ext cx="1649412" cy="1285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03" name="AutoShape 7"/>
          <p:cNvSpPr>
            <a:spLocks noChangeArrowheads="1"/>
          </p:cNvSpPr>
          <p:nvPr/>
        </p:nvSpPr>
        <p:spPr bwMode="auto">
          <a:xfrm flipH="1">
            <a:off x="5310236" y="1549301"/>
            <a:ext cx="65088" cy="65087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04" name="AutoShape 8"/>
          <p:cNvSpPr>
            <a:spLocks noChangeArrowheads="1"/>
          </p:cNvSpPr>
          <p:nvPr/>
        </p:nvSpPr>
        <p:spPr bwMode="auto">
          <a:xfrm flipH="1">
            <a:off x="3902124" y="1544537"/>
            <a:ext cx="63500" cy="65088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05" name="AutoShape 9"/>
          <p:cNvSpPr>
            <a:spLocks noChangeArrowheads="1"/>
          </p:cNvSpPr>
          <p:nvPr/>
        </p:nvSpPr>
        <p:spPr bwMode="auto">
          <a:xfrm>
            <a:off x="6283375" y="1562000"/>
            <a:ext cx="2032000" cy="1243012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FC5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06" name="AutoShape 10"/>
          <p:cNvSpPr>
            <a:spLocks noChangeArrowheads="1"/>
          </p:cNvSpPr>
          <p:nvPr/>
        </p:nvSpPr>
        <p:spPr bwMode="gray">
          <a:xfrm>
            <a:off x="6473875" y="1496914"/>
            <a:ext cx="1651000" cy="1301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07" name="AutoShape 11"/>
          <p:cNvSpPr>
            <a:spLocks noChangeArrowheads="1"/>
          </p:cNvSpPr>
          <p:nvPr/>
        </p:nvSpPr>
        <p:spPr bwMode="auto">
          <a:xfrm flipH="1">
            <a:off x="7966125" y="1528662"/>
            <a:ext cx="63500" cy="65088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09" name="Freeform 13"/>
          <p:cNvSpPr>
            <a:spLocks/>
          </p:cNvSpPr>
          <p:nvPr/>
        </p:nvSpPr>
        <p:spPr bwMode="gray">
          <a:xfrm>
            <a:off x="2267000" y="1596927"/>
            <a:ext cx="1298575" cy="522287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08" name="AutoShape 12"/>
          <p:cNvSpPr>
            <a:spLocks noChangeArrowheads="1"/>
          </p:cNvSpPr>
          <p:nvPr/>
        </p:nvSpPr>
        <p:spPr bwMode="auto">
          <a:xfrm flipH="1">
            <a:off x="6565950" y="1528662"/>
            <a:ext cx="63500" cy="65088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gray">
          <a:xfrm>
            <a:off x="7207010" y="1412776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n-US" altLang="ru-RU" sz="2000" b="0">
              <a:solidFill>
                <a:srgbClr val="FFFFFF"/>
              </a:solidFill>
            </a:endParaRPr>
          </a:p>
        </p:txBody>
      </p:sp>
      <p:grpSp>
        <p:nvGrpSpPr>
          <p:cNvPr id="55312" name="Group 16"/>
          <p:cNvGrpSpPr>
            <a:grpSpLocks/>
          </p:cNvGrpSpPr>
          <p:nvPr/>
        </p:nvGrpSpPr>
        <p:grpSpPr bwMode="auto">
          <a:xfrm>
            <a:off x="971600" y="1442937"/>
            <a:ext cx="2032000" cy="1385888"/>
            <a:chOff x="576" y="1714"/>
            <a:chExt cx="1446" cy="2216"/>
          </a:xfrm>
        </p:grpSpPr>
        <p:sp>
          <p:nvSpPr>
            <p:cNvPr id="55313" name="AutoShape 17"/>
            <p:cNvSpPr>
              <a:spLocks noChangeArrowheads="1"/>
            </p:cNvSpPr>
            <p:nvPr/>
          </p:nvSpPr>
          <p:spPr bwMode="auto">
            <a:xfrm>
              <a:off x="576" y="1942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2D8A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14" name="AutoShape 18"/>
            <p:cNvSpPr>
              <a:spLocks noChangeArrowheads="1"/>
            </p:cNvSpPr>
            <p:nvPr/>
          </p:nvSpPr>
          <p:spPr bwMode="gray">
            <a:xfrm>
              <a:off x="712" y="1852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3882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3882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15" name="AutoShape 19"/>
            <p:cNvSpPr>
              <a:spLocks noChangeArrowheads="1"/>
            </p:cNvSpPr>
            <p:nvPr/>
          </p:nvSpPr>
          <p:spPr bwMode="auto">
            <a:xfrm flipH="1">
              <a:off x="1773" y="1897"/>
              <a:ext cx="45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16" name="AutoShape 20"/>
            <p:cNvSpPr>
              <a:spLocks noChangeArrowheads="1"/>
            </p:cNvSpPr>
            <p:nvPr/>
          </p:nvSpPr>
          <p:spPr bwMode="auto">
            <a:xfrm flipH="1">
              <a:off x="776" y="1897"/>
              <a:ext cx="46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17" name="Text Box 21"/>
            <p:cNvSpPr txBox="1">
              <a:spLocks noChangeArrowheads="1"/>
            </p:cNvSpPr>
            <p:nvPr/>
          </p:nvSpPr>
          <p:spPr bwMode="gray">
            <a:xfrm>
              <a:off x="1224" y="1714"/>
              <a:ext cx="131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endParaRPr lang="en-US" altLang="ru-RU" sz="2000" b="0">
                <a:solidFill>
                  <a:schemeClr val="bg1"/>
                </a:solidFill>
              </a:endParaRPr>
            </a:p>
          </p:txBody>
        </p:sp>
        <p:sp>
          <p:nvSpPr>
            <p:cNvPr id="55318" name="Text Box 22"/>
            <p:cNvSpPr txBox="1">
              <a:spLocks noChangeArrowheads="1"/>
            </p:cNvSpPr>
            <p:nvPr/>
          </p:nvSpPr>
          <p:spPr bwMode="auto">
            <a:xfrm>
              <a:off x="623" y="2107"/>
              <a:ext cx="1345" cy="7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altLang="ru-RU" sz="2400"/>
                <a:t>Педагоги</a:t>
              </a:r>
              <a:endParaRPr lang="en-US" altLang="ru-RU" sz="2400" b="0"/>
            </a:p>
          </p:txBody>
        </p:sp>
      </p:grpSp>
      <p:sp>
        <p:nvSpPr>
          <p:cNvPr id="55319" name="Text Box 23"/>
          <p:cNvSpPr txBox="1">
            <a:spLocks noChangeArrowheads="1"/>
          </p:cNvSpPr>
          <p:nvPr/>
        </p:nvSpPr>
        <p:spPr bwMode="auto">
          <a:xfrm>
            <a:off x="3690987" y="1681062"/>
            <a:ext cx="1889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2400"/>
              <a:t>Дети</a:t>
            </a:r>
            <a:endParaRPr lang="en-US" altLang="ru-RU" sz="2400" b="0"/>
          </a:p>
        </p:txBody>
      </p:sp>
      <p:sp>
        <p:nvSpPr>
          <p:cNvPr id="55320" name="Text Box 24"/>
          <p:cNvSpPr txBox="1">
            <a:spLocks noChangeArrowheads="1"/>
          </p:cNvSpPr>
          <p:nvPr/>
        </p:nvSpPr>
        <p:spPr bwMode="auto">
          <a:xfrm>
            <a:off x="6359575" y="1652487"/>
            <a:ext cx="188912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2400"/>
              <a:t>Родители</a:t>
            </a:r>
            <a:endParaRPr lang="en-US" altLang="ru-RU" sz="2400" b="0"/>
          </a:p>
        </p:txBody>
      </p:sp>
      <p:sp>
        <p:nvSpPr>
          <p:cNvPr id="55322" name="AutoShape 26"/>
          <p:cNvSpPr>
            <a:spLocks noChangeArrowheads="1"/>
          </p:cNvSpPr>
          <p:nvPr/>
        </p:nvSpPr>
        <p:spPr bwMode="auto">
          <a:xfrm>
            <a:off x="236413" y="4958333"/>
            <a:ext cx="2262187" cy="720725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1D08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23" name="AutoShape 27"/>
          <p:cNvSpPr>
            <a:spLocks noChangeArrowheads="1"/>
          </p:cNvSpPr>
          <p:nvPr/>
        </p:nvSpPr>
        <p:spPr bwMode="gray">
          <a:xfrm>
            <a:off x="442787" y="4896420"/>
            <a:ext cx="1835150" cy="746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24" name="AutoShape 28"/>
          <p:cNvSpPr>
            <a:spLocks noChangeArrowheads="1"/>
          </p:cNvSpPr>
          <p:nvPr/>
        </p:nvSpPr>
        <p:spPr bwMode="auto">
          <a:xfrm flipH="1">
            <a:off x="1927100" y="4931343"/>
            <a:ext cx="74613" cy="6985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25" name="AutoShape 29"/>
          <p:cNvSpPr>
            <a:spLocks noChangeArrowheads="1"/>
          </p:cNvSpPr>
          <p:nvPr/>
        </p:nvSpPr>
        <p:spPr bwMode="auto">
          <a:xfrm flipH="1">
            <a:off x="518988" y="4926581"/>
            <a:ext cx="74612" cy="6985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5327" name="Group 31"/>
          <p:cNvGrpSpPr>
            <a:grpSpLocks/>
          </p:cNvGrpSpPr>
          <p:nvPr/>
        </p:nvGrpSpPr>
        <p:grpSpPr bwMode="auto">
          <a:xfrm>
            <a:off x="2684016" y="3339455"/>
            <a:ext cx="2032000" cy="809625"/>
            <a:chOff x="576" y="1714"/>
            <a:chExt cx="1446" cy="2216"/>
          </a:xfrm>
        </p:grpSpPr>
        <p:sp>
          <p:nvSpPr>
            <p:cNvPr id="55328" name="AutoShape 32"/>
            <p:cNvSpPr>
              <a:spLocks noChangeArrowheads="1"/>
            </p:cNvSpPr>
            <p:nvPr/>
          </p:nvSpPr>
          <p:spPr bwMode="auto">
            <a:xfrm>
              <a:off x="576" y="1942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2D8A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29" name="AutoShape 33"/>
            <p:cNvSpPr>
              <a:spLocks noChangeArrowheads="1"/>
            </p:cNvSpPr>
            <p:nvPr/>
          </p:nvSpPr>
          <p:spPr bwMode="gray">
            <a:xfrm>
              <a:off x="712" y="1852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3882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3882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30" name="AutoShape 34"/>
            <p:cNvSpPr>
              <a:spLocks noChangeArrowheads="1"/>
            </p:cNvSpPr>
            <p:nvPr/>
          </p:nvSpPr>
          <p:spPr bwMode="auto">
            <a:xfrm flipH="1">
              <a:off x="1773" y="1897"/>
              <a:ext cx="45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31" name="AutoShape 35"/>
            <p:cNvSpPr>
              <a:spLocks noChangeArrowheads="1"/>
            </p:cNvSpPr>
            <p:nvPr/>
          </p:nvSpPr>
          <p:spPr bwMode="auto">
            <a:xfrm flipH="1">
              <a:off x="776" y="1897"/>
              <a:ext cx="46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32" name="Text Box 36"/>
            <p:cNvSpPr txBox="1">
              <a:spLocks noChangeArrowheads="1"/>
            </p:cNvSpPr>
            <p:nvPr/>
          </p:nvSpPr>
          <p:spPr bwMode="gray">
            <a:xfrm>
              <a:off x="1224" y="1714"/>
              <a:ext cx="131" cy="1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endParaRPr lang="en-US" altLang="ru-RU" sz="2000" b="0">
                <a:solidFill>
                  <a:schemeClr val="bg1"/>
                </a:solidFill>
              </a:endParaRPr>
            </a:p>
          </p:txBody>
        </p:sp>
        <p:sp>
          <p:nvSpPr>
            <p:cNvPr id="55333" name="Text Box 37"/>
            <p:cNvSpPr txBox="1">
              <a:spLocks noChangeArrowheads="1"/>
            </p:cNvSpPr>
            <p:nvPr/>
          </p:nvSpPr>
          <p:spPr bwMode="auto">
            <a:xfrm>
              <a:off x="623" y="2109"/>
              <a:ext cx="1345" cy="1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altLang="ru-RU" sz="2400"/>
                <a:t>Педагог</a:t>
              </a:r>
              <a:endParaRPr lang="en-US" altLang="ru-RU" sz="2400" b="0"/>
            </a:p>
          </p:txBody>
        </p:sp>
      </p:grpSp>
      <p:sp>
        <p:nvSpPr>
          <p:cNvPr id="55334" name="Text Box 38"/>
          <p:cNvSpPr txBox="1">
            <a:spLocks noChangeArrowheads="1"/>
          </p:cNvSpPr>
          <p:nvPr/>
        </p:nvSpPr>
        <p:spPr bwMode="auto">
          <a:xfrm>
            <a:off x="307849" y="5063108"/>
            <a:ext cx="2103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2000"/>
              <a:t>Выпускники</a:t>
            </a:r>
            <a:endParaRPr lang="en-US" altLang="ru-RU" sz="2000" b="0"/>
          </a:p>
        </p:txBody>
      </p:sp>
      <p:sp>
        <p:nvSpPr>
          <p:cNvPr id="55335" name="AutoShape 39"/>
          <p:cNvSpPr>
            <a:spLocks noChangeArrowheads="1"/>
          </p:cNvSpPr>
          <p:nvPr/>
        </p:nvSpPr>
        <p:spPr bwMode="auto">
          <a:xfrm>
            <a:off x="2398588" y="4953570"/>
            <a:ext cx="2262187" cy="720725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1D08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36" name="AutoShape 40"/>
          <p:cNvSpPr>
            <a:spLocks noChangeArrowheads="1"/>
          </p:cNvSpPr>
          <p:nvPr/>
        </p:nvSpPr>
        <p:spPr bwMode="gray">
          <a:xfrm>
            <a:off x="2604963" y="4891656"/>
            <a:ext cx="1835150" cy="74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37" name="AutoShape 41"/>
          <p:cNvSpPr>
            <a:spLocks noChangeArrowheads="1"/>
          </p:cNvSpPr>
          <p:nvPr/>
        </p:nvSpPr>
        <p:spPr bwMode="auto">
          <a:xfrm flipH="1">
            <a:off x="4089275" y="4926581"/>
            <a:ext cx="74613" cy="6985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38" name="AutoShape 42"/>
          <p:cNvSpPr>
            <a:spLocks noChangeArrowheads="1"/>
          </p:cNvSpPr>
          <p:nvPr/>
        </p:nvSpPr>
        <p:spPr bwMode="auto">
          <a:xfrm flipH="1">
            <a:off x="2681163" y="4907531"/>
            <a:ext cx="74612" cy="6985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39" name="Text Box 43"/>
          <p:cNvSpPr txBox="1">
            <a:spLocks noChangeArrowheads="1"/>
          </p:cNvSpPr>
          <p:nvPr/>
        </p:nvSpPr>
        <p:spPr bwMode="auto">
          <a:xfrm>
            <a:off x="2470024" y="5058345"/>
            <a:ext cx="2103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2000"/>
              <a:t>Воспитанники</a:t>
            </a:r>
            <a:endParaRPr lang="en-US" altLang="ru-RU" sz="2000" b="0"/>
          </a:p>
        </p:txBody>
      </p:sp>
      <p:sp>
        <p:nvSpPr>
          <p:cNvPr id="55340" name="AutoShape 44"/>
          <p:cNvSpPr>
            <a:spLocks noChangeArrowheads="1"/>
          </p:cNvSpPr>
          <p:nvPr/>
        </p:nvSpPr>
        <p:spPr bwMode="auto">
          <a:xfrm>
            <a:off x="4557588" y="4958333"/>
            <a:ext cx="2262187" cy="720725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1D08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41" name="AutoShape 45"/>
          <p:cNvSpPr>
            <a:spLocks noChangeArrowheads="1"/>
          </p:cNvSpPr>
          <p:nvPr/>
        </p:nvSpPr>
        <p:spPr bwMode="gray">
          <a:xfrm>
            <a:off x="4763962" y="4896420"/>
            <a:ext cx="1835150" cy="746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42" name="AutoShape 46"/>
          <p:cNvSpPr>
            <a:spLocks noChangeArrowheads="1"/>
          </p:cNvSpPr>
          <p:nvPr/>
        </p:nvSpPr>
        <p:spPr bwMode="auto">
          <a:xfrm flipH="1">
            <a:off x="6305425" y="4902768"/>
            <a:ext cx="74613" cy="6985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43" name="AutoShape 47"/>
          <p:cNvSpPr>
            <a:spLocks noChangeArrowheads="1"/>
          </p:cNvSpPr>
          <p:nvPr/>
        </p:nvSpPr>
        <p:spPr bwMode="auto">
          <a:xfrm flipH="1">
            <a:off x="4840162" y="4926581"/>
            <a:ext cx="74612" cy="6985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44" name="Text Box 48"/>
          <p:cNvSpPr txBox="1">
            <a:spLocks noChangeArrowheads="1"/>
          </p:cNvSpPr>
          <p:nvPr/>
        </p:nvSpPr>
        <p:spPr bwMode="auto">
          <a:xfrm>
            <a:off x="4629024" y="5066283"/>
            <a:ext cx="2103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2000" dirty="0" smtClean="0"/>
              <a:t>Родители</a:t>
            </a:r>
            <a:endParaRPr lang="en-US" altLang="ru-RU" sz="2000" b="0" dirty="0"/>
          </a:p>
        </p:txBody>
      </p:sp>
      <p:sp>
        <p:nvSpPr>
          <p:cNvPr id="55345" name="AutoShape 49"/>
          <p:cNvSpPr>
            <a:spLocks noChangeArrowheads="1"/>
          </p:cNvSpPr>
          <p:nvPr/>
        </p:nvSpPr>
        <p:spPr bwMode="auto">
          <a:xfrm>
            <a:off x="6702300" y="4958333"/>
            <a:ext cx="2262188" cy="720725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1D08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46" name="AutoShape 50"/>
          <p:cNvSpPr>
            <a:spLocks noChangeArrowheads="1"/>
          </p:cNvSpPr>
          <p:nvPr/>
        </p:nvSpPr>
        <p:spPr bwMode="gray">
          <a:xfrm>
            <a:off x="6908674" y="4896420"/>
            <a:ext cx="1835150" cy="746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47" name="AutoShape 51"/>
          <p:cNvSpPr>
            <a:spLocks noChangeArrowheads="1"/>
          </p:cNvSpPr>
          <p:nvPr/>
        </p:nvSpPr>
        <p:spPr bwMode="auto">
          <a:xfrm flipH="1">
            <a:off x="8392987" y="4931343"/>
            <a:ext cx="74612" cy="6985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48" name="AutoShape 52"/>
          <p:cNvSpPr>
            <a:spLocks noChangeArrowheads="1"/>
          </p:cNvSpPr>
          <p:nvPr/>
        </p:nvSpPr>
        <p:spPr bwMode="auto">
          <a:xfrm flipH="1">
            <a:off x="6984875" y="4926581"/>
            <a:ext cx="74613" cy="6985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49" name="Text Box 53"/>
          <p:cNvSpPr txBox="1">
            <a:spLocks noChangeArrowheads="1"/>
          </p:cNvSpPr>
          <p:nvPr/>
        </p:nvSpPr>
        <p:spPr bwMode="auto">
          <a:xfrm>
            <a:off x="6773738" y="4986908"/>
            <a:ext cx="210343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1900"/>
              <a:t>Участники проектов</a:t>
            </a:r>
            <a:endParaRPr lang="en-US" altLang="ru-RU" sz="1900"/>
          </a:p>
        </p:txBody>
      </p:sp>
      <p:sp>
        <p:nvSpPr>
          <p:cNvPr id="55352" name="Freeform 56"/>
          <p:cNvSpPr>
            <a:spLocks/>
          </p:cNvSpPr>
          <p:nvPr/>
        </p:nvSpPr>
        <p:spPr bwMode="gray">
          <a:xfrm rot="747217">
            <a:off x="1493050" y="4409056"/>
            <a:ext cx="1511300" cy="679450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53" name="Freeform 57"/>
          <p:cNvSpPr>
            <a:spLocks/>
          </p:cNvSpPr>
          <p:nvPr/>
        </p:nvSpPr>
        <p:spPr bwMode="gray">
          <a:xfrm rot="20552749" flipH="1">
            <a:off x="3661199" y="4296328"/>
            <a:ext cx="1476822" cy="875563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54" name="Freeform 58"/>
          <p:cNvSpPr>
            <a:spLocks/>
          </p:cNvSpPr>
          <p:nvPr/>
        </p:nvSpPr>
        <p:spPr bwMode="gray">
          <a:xfrm rot="8838468" flipV="1">
            <a:off x="579313" y="4034406"/>
            <a:ext cx="2160587" cy="639762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55" name="Freeform 59"/>
          <p:cNvSpPr>
            <a:spLocks/>
          </p:cNvSpPr>
          <p:nvPr/>
        </p:nvSpPr>
        <p:spPr bwMode="gray">
          <a:xfrm rot="377998">
            <a:off x="4043071" y="4239194"/>
            <a:ext cx="4090988" cy="923925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25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4"/>
          <p:cNvSpPr>
            <a:spLocks noChangeArrowheads="1"/>
          </p:cNvSpPr>
          <p:nvPr/>
        </p:nvSpPr>
        <p:spPr bwMode="auto">
          <a:xfrm>
            <a:off x="250825" y="1628775"/>
            <a:ext cx="6718300" cy="1579563"/>
          </a:xfrm>
          <a:prstGeom prst="downArrowCallout">
            <a:avLst>
              <a:gd name="adj1" fmla="val 106332"/>
              <a:gd name="adj2" fmla="val 106332"/>
              <a:gd name="adj3" fmla="val 16667"/>
              <a:gd name="adj4" fmla="val 66667"/>
            </a:avLst>
          </a:prstGeom>
          <a:gradFill rotWithShape="1">
            <a:gsLst>
              <a:gs pos="0">
                <a:srgbClr val="FFFFFF"/>
              </a:gs>
              <a:gs pos="100000">
                <a:srgbClr val="ACDECF"/>
              </a:gs>
            </a:gsLst>
            <a:lin ang="5400000" scaled="1"/>
          </a:gra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825"/>
              </a:spcAft>
              <a:buClrTx/>
              <a:buSzTx/>
              <a:buFontTx/>
              <a:buNone/>
            </a:pPr>
            <a:r>
              <a:rPr lang="ru-RU" altLang="ru-RU" sz="2400" b="1"/>
              <a:t>1. ПЕДАГОГИЧЕСКОЕ ВЗАИМОДЕЙСТВИЕ</a:t>
            </a:r>
          </a:p>
        </p:txBody>
      </p:sp>
      <p:sp>
        <p:nvSpPr>
          <p:cNvPr id="29699" name="AutoShape 5"/>
          <p:cNvSpPr>
            <a:spLocks noChangeArrowheads="1"/>
          </p:cNvSpPr>
          <p:nvPr/>
        </p:nvSpPr>
        <p:spPr bwMode="auto">
          <a:xfrm>
            <a:off x="250825" y="3213100"/>
            <a:ext cx="6718300" cy="1579563"/>
          </a:xfrm>
          <a:prstGeom prst="downArrowCallout">
            <a:avLst>
              <a:gd name="adj1" fmla="val 106332"/>
              <a:gd name="adj2" fmla="val 106332"/>
              <a:gd name="adj3" fmla="val 16667"/>
              <a:gd name="adj4" fmla="val 66667"/>
            </a:avLst>
          </a:prstGeom>
          <a:gradFill rotWithShape="1">
            <a:gsLst>
              <a:gs pos="0">
                <a:srgbClr val="FFFFFF"/>
              </a:gs>
              <a:gs pos="100000">
                <a:srgbClr val="ACDECF"/>
              </a:gs>
            </a:gsLst>
            <a:lin ang="5400000" scaled="1"/>
          </a:gra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825"/>
              </a:spcAft>
              <a:buClrTx/>
              <a:buSzTx/>
              <a:buFontTx/>
              <a:buNone/>
            </a:pPr>
            <a:r>
              <a:rPr lang="ru-RU" altLang="ru-RU" sz="2400" b="1"/>
              <a:t>2. ПЕДАГОГИЧЕСКАЯ ПОДДЕРЖКА</a:t>
            </a:r>
            <a:endParaRPr lang="ru-RU" altLang="ru-RU" sz="2400" b="1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/>
          </a:p>
        </p:txBody>
      </p:sp>
      <p:sp>
        <p:nvSpPr>
          <p:cNvPr id="29700" name="AutoShape 6"/>
          <p:cNvSpPr>
            <a:spLocks noChangeArrowheads="1"/>
          </p:cNvSpPr>
          <p:nvPr/>
        </p:nvSpPr>
        <p:spPr bwMode="auto">
          <a:xfrm>
            <a:off x="250825" y="4797425"/>
            <a:ext cx="6718300" cy="1579563"/>
          </a:xfrm>
          <a:prstGeom prst="downArrowCallout">
            <a:avLst>
              <a:gd name="adj1" fmla="val 106332"/>
              <a:gd name="adj2" fmla="val 106332"/>
              <a:gd name="adj3" fmla="val 16667"/>
              <a:gd name="adj4" fmla="val 66667"/>
            </a:avLst>
          </a:prstGeom>
          <a:gradFill rotWithShape="1">
            <a:gsLst>
              <a:gs pos="0">
                <a:srgbClr val="FFFFFF"/>
              </a:gs>
              <a:gs pos="100000">
                <a:srgbClr val="ACDECF"/>
              </a:gs>
            </a:gsLst>
            <a:lin ang="5400000" scaled="1"/>
          </a:gra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825"/>
              </a:spcAft>
              <a:buClrTx/>
              <a:buSzTx/>
              <a:buFontTx/>
              <a:buNone/>
            </a:pPr>
            <a:r>
              <a:rPr lang="ru-RU" altLang="ru-RU" sz="2400" b="1"/>
              <a:t>3. ПЕДАГОГИЧЕСКОЕ</a:t>
            </a:r>
            <a:r>
              <a:rPr lang="ru-RU" altLang="ru-RU" sz="2400" b="1">
                <a:latin typeface="Times New Roman" panose="02020603050405020304" pitchFamily="18" charset="0"/>
              </a:rPr>
              <a:t> </a:t>
            </a:r>
            <a:r>
              <a:rPr lang="ru-RU" altLang="ru-RU" sz="2400" b="1"/>
              <a:t>СОПРОВОЖДЕНИЕ</a:t>
            </a:r>
          </a:p>
        </p:txBody>
      </p:sp>
      <p:sp>
        <p:nvSpPr>
          <p:cNvPr id="155655" name="Rectangle 7"/>
          <p:cNvSpPr>
            <a:spLocks noChangeArrowheads="1"/>
          </p:cNvSpPr>
          <p:nvPr/>
        </p:nvSpPr>
        <p:spPr bwMode="auto">
          <a:xfrm>
            <a:off x="5297488" y="115888"/>
            <a:ext cx="3738562" cy="1044575"/>
          </a:xfrm>
          <a:prstGeom prst="rect">
            <a:avLst/>
          </a:prstGeom>
          <a:solidFill>
            <a:schemeClr val="bg1">
              <a:alpha val="58038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SzTx/>
              <a:buFontTx/>
              <a:buNone/>
            </a:pPr>
            <a:r>
              <a:rPr lang="ru-RU" altLang="ru-RU" b="1" i="1" dirty="0">
                <a:hlinkClick r:id="rId2" action="ppaction://hlinkfile"/>
              </a:rPr>
              <a:t>Педагогическое взаимодействие</a:t>
            </a:r>
            <a:endParaRPr lang="ru-RU" altLang="ru-RU" b="1" i="1" dirty="0"/>
          </a:p>
        </p:txBody>
      </p:sp>
      <p:pic>
        <p:nvPicPr>
          <p:cNvPr id="29702" name="Picture 9" descr="7895006"/>
          <p:cNvPicPr>
            <a:picLocks noChangeAspect="1" noChangeArrowheads="1"/>
          </p:cNvPicPr>
          <p:nvPr/>
        </p:nvPicPr>
        <p:blipFill>
          <a:blip r:embed="rId3" cstate="screen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1513" y="1427163"/>
            <a:ext cx="2122487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AutoShape 11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9704" name="AutoShape 13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29705" name="Picture 15" descr="micro_1_sentyabrya_"/>
          <p:cNvPicPr>
            <a:picLocks noChangeAspect="1" noChangeArrowheads="1"/>
          </p:cNvPicPr>
          <p:nvPr/>
        </p:nvPicPr>
        <p:blipFill>
          <a:blip r:embed="rId4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950" y="3141663"/>
            <a:ext cx="187166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6" descr="Мастер-класс для педагогов"/>
          <p:cNvPicPr>
            <a:picLocks noChangeAspect="1" noChangeArrowheads="1"/>
          </p:cNvPicPr>
          <p:nvPr/>
        </p:nvPicPr>
        <p:blipFill>
          <a:blip r:embed="rId5" cstate="screen">
            <a:lum bright="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950" y="4699000"/>
            <a:ext cx="205105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37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5" grpId="0" animBg="1"/>
      <p:bldP spid="155655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0728"/>
            <a:ext cx="9180513" cy="53022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ru-RU" altLang="ru-RU" sz="2400" dirty="0" smtClean="0"/>
              <a:t>В контексте субъект-субъектного подхода </a:t>
            </a:r>
            <a:r>
              <a:rPr lang="ru-RU" altLang="ru-RU" sz="2400" b="1" dirty="0" smtClean="0"/>
              <a:t>педагогическое взаимодействие, </a:t>
            </a:r>
            <a:br>
              <a:rPr lang="ru-RU" altLang="ru-RU" sz="2400" b="1" dirty="0" smtClean="0"/>
            </a:br>
            <a:r>
              <a:rPr lang="ru-RU" altLang="ru-RU" sz="2400" b="1" dirty="0" smtClean="0"/>
              <a:t>педагогическая поддержка, </a:t>
            </a:r>
            <a:br>
              <a:rPr lang="ru-RU" altLang="ru-RU" sz="2400" b="1" dirty="0" smtClean="0"/>
            </a:br>
            <a:r>
              <a:rPr lang="ru-RU" altLang="ru-RU" sz="2400" b="1" dirty="0" smtClean="0"/>
              <a:t>педагогическое сопровождение </a:t>
            </a:r>
            <a:br>
              <a:rPr lang="ru-RU" altLang="ru-RU" sz="2400" b="1" dirty="0" smtClean="0"/>
            </a:br>
            <a:r>
              <a:rPr lang="ru-RU" altLang="ru-RU" sz="2400" dirty="0" smtClean="0"/>
              <a:t>в студиях детского и юношеского экранного творчества </a:t>
            </a:r>
            <a:br>
              <a:rPr lang="ru-RU" altLang="ru-RU" sz="2400" dirty="0" smtClean="0"/>
            </a:br>
            <a:r>
              <a:rPr lang="ru-RU" altLang="ru-RU" sz="2400" dirty="0" smtClean="0"/>
              <a:t>в процессе разработки </a:t>
            </a:r>
            <a:r>
              <a:rPr lang="ru-RU" altLang="ru-RU" sz="2400" dirty="0" err="1" smtClean="0"/>
              <a:t>медийных</a:t>
            </a:r>
            <a:r>
              <a:rPr lang="ru-RU" altLang="ru-RU" sz="2400" dirty="0" smtClean="0"/>
              <a:t> проектов </a:t>
            </a:r>
            <a:r>
              <a:rPr lang="ru-RU" altLang="ru-RU" sz="2400" b="1" dirty="0" smtClean="0">
                <a:solidFill>
                  <a:srgbClr val="CC0000"/>
                </a:solidFill>
              </a:rPr>
              <a:t>способствуют </a:t>
            </a:r>
            <a:br>
              <a:rPr lang="ru-RU" altLang="ru-RU" sz="2400" b="1" dirty="0" smtClean="0">
                <a:solidFill>
                  <a:srgbClr val="CC0000"/>
                </a:solidFill>
              </a:rPr>
            </a:br>
            <a:r>
              <a:rPr lang="ru-RU" altLang="ru-RU" sz="2400" dirty="0" smtClean="0"/>
              <a:t>гармоничному</a:t>
            </a:r>
            <a:r>
              <a:rPr lang="ru-RU" altLang="ru-RU" sz="2400" dirty="0" smtClean="0">
                <a:solidFill>
                  <a:srgbClr val="CC0000"/>
                </a:solidFill>
              </a:rPr>
              <a:t> нравственно-эстетическому, интеллектуальному, социокультурному развитию личности ребенка, </a:t>
            </a:r>
            <a:br>
              <a:rPr lang="ru-RU" altLang="ru-RU" sz="2400" dirty="0" smtClean="0">
                <a:solidFill>
                  <a:srgbClr val="CC0000"/>
                </a:solidFill>
              </a:rPr>
            </a:br>
            <a:r>
              <a:rPr lang="ru-RU" altLang="ru-RU" sz="2400" dirty="0" smtClean="0">
                <a:solidFill>
                  <a:srgbClr val="CC0000"/>
                </a:solidFill>
              </a:rPr>
              <a:t>его индивидуальности, формированию самостоятельности, </a:t>
            </a:r>
            <a:br>
              <a:rPr lang="ru-RU" altLang="ru-RU" sz="2400" dirty="0" smtClean="0">
                <a:solidFill>
                  <a:srgbClr val="CC0000"/>
                </a:solidFill>
              </a:rPr>
            </a:br>
            <a:r>
              <a:rPr lang="ru-RU" altLang="ru-RU" sz="2400" dirty="0" smtClean="0">
                <a:solidFill>
                  <a:srgbClr val="CC0000"/>
                </a:solidFill>
              </a:rPr>
              <a:t>творческого мышления, </a:t>
            </a:r>
            <a:br>
              <a:rPr lang="ru-RU" altLang="ru-RU" sz="2400" dirty="0" smtClean="0">
                <a:solidFill>
                  <a:srgbClr val="CC0000"/>
                </a:solidFill>
              </a:rPr>
            </a:br>
            <a:r>
              <a:rPr lang="ru-RU" altLang="ru-RU" sz="2400" dirty="0" smtClean="0">
                <a:solidFill>
                  <a:srgbClr val="CC0000"/>
                </a:solidFill>
              </a:rPr>
              <a:t>аудиовизуальной грамотности и </a:t>
            </a:r>
            <a:r>
              <a:rPr lang="ru-RU" altLang="ru-RU" sz="2400" dirty="0" err="1" smtClean="0">
                <a:solidFill>
                  <a:srgbClr val="CC0000"/>
                </a:solidFill>
              </a:rPr>
              <a:t>медиакультуры</a:t>
            </a:r>
            <a:r>
              <a:rPr lang="ru-RU" altLang="ru-RU" sz="2400" dirty="0" smtClean="0">
                <a:solidFill>
                  <a:srgbClr val="CC0000"/>
                </a:solidFill>
              </a:rPr>
              <a:t>, </a:t>
            </a:r>
            <a:br>
              <a:rPr lang="ru-RU" altLang="ru-RU" sz="2400" dirty="0" smtClean="0">
                <a:solidFill>
                  <a:srgbClr val="CC0000"/>
                </a:solidFill>
              </a:rPr>
            </a:br>
            <a:r>
              <a:rPr lang="ru-RU" altLang="ru-RU" sz="2400" dirty="0" smtClean="0"/>
              <a:t>как культуры восприятия информации и культуры ее передачи. </a:t>
            </a:r>
          </a:p>
        </p:txBody>
      </p:sp>
    </p:spTree>
    <p:extLst>
      <p:ext uri="{BB962C8B-B14F-4D97-AF65-F5344CB8AC3E}">
        <p14:creationId xmlns:p14="http://schemas.microsoft.com/office/powerpoint/2010/main" val="381191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-26987"/>
            <a:ext cx="9144000" cy="2159844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400" dirty="0" smtClean="0">
                <a:solidFill>
                  <a:srgbClr val="CC0000"/>
                </a:solidFill>
              </a:rPr>
              <a:t>	</a:t>
            </a:r>
            <a:r>
              <a:rPr lang="ru-RU" altLang="ru-RU" sz="2000" dirty="0" smtClean="0">
                <a:solidFill>
                  <a:srgbClr val="CC0000"/>
                </a:solidFill>
              </a:rPr>
              <a:t>Условия эффективности педагогического взаимодействия</a:t>
            </a:r>
            <a:r>
              <a:rPr lang="ru-RU" altLang="ru-RU" sz="2000" dirty="0" smtClean="0"/>
              <a:t> сочетают </a:t>
            </a:r>
            <a:r>
              <a:rPr lang="ru-RU" altLang="ru-RU" sz="2000" b="1" dirty="0" smtClean="0"/>
              <a:t>различные организационные формы </a:t>
            </a:r>
            <a:r>
              <a:rPr lang="ru-RU" altLang="ru-RU" sz="2000" dirty="0" smtClean="0"/>
              <a:t>(групповые, коллективно-групповые, индивидуально-коллективные), </a:t>
            </a:r>
            <a:r>
              <a:rPr lang="ru-RU" altLang="ru-RU" sz="2000" b="1" dirty="0" smtClean="0"/>
              <a:t>методы</a:t>
            </a:r>
            <a:r>
              <a:rPr lang="ru-RU" altLang="ru-RU" sz="2000" dirty="0" smtClean="0"/>
              <a:t> и </a:t>
            </a:r>
            <a:r>
              <a:rPr lang="ru-RU" altLang="ru-RU" sz="2000" b="1" dirty="0" smtClean="0"/>
              <a:t>средства</a:t>
            </a:r>
            <a:r>
              <a:rPr lang="ru-RU" altLang="ru-RU" sz="2000" dirty="0" smtClean="0"/>
              <a:t> </a:t>
            </a:r>
            <a:r>
              <a:rPr lang="ru-RU" altLang="ru-RU" sz="2000" b="1" dirty="0" smtClean="0"/>
              <a:t>обучения</a:t>
            </a:r>
            <a:r>
              <a:rPr lang="ru-RU" altLang="ru-RU" sz="2000" dirty="0" smtClean="0"/>
              <a:t>, </a:t>
            </a:r>
            <a:br>
              <a:rPr lang="ru-RU" altLang="ru-RU" sz="2000" dirty="0" smtClean="0"/>
            </a:br>
            <a:r>
              <a:rPr lang="ru-RU" altLang="ru-RU" sz="2000" dirty="0" smtClean="0"/>
              <a:t>гибкое </a:t>
            </a:r>
            <a:r>
              <a:rPr lang="ru-RU" altLang="ru-RU" sz="2000" b="1" dirty="0" smtClean="0"/>
              <a:t>комбинирование</a:t>
            </a:r>
            <a:r>
              <a:rPr lang="ru-RU" altLang="ru-RU" sz="2000" dirty="0" smtClean="0"/>
              <a:t> теоретических и практических </a:t>
            </a:r>
            <a:r>
              <a:rPr lang="ru-RU" altLang="ru-RU" sz="2000" b="1" dirty="0" smtClean="0"/>
              <a:t>занятий</a:t>
            </a:r>
            <a:r>
              <a:rPr lang="ru-RU" altLang="ru-RU" sz="2000" dirty="0" smtClean="0"/>
              <a:t>, практикумов, </a:t>
            </a:r>
            <a:r>
              <a:rPr lang="ru-RU" altLang="ru-RU" sz="2000" b="1" dirty="0" smtClean="0"/>
              <a:t>проектно-исследовательской</a:t>
            </a:r>
            <a:r>
              <a:rPr lang="ru-RU" altLang="ru-RU" sz="2000" dirty="0" smtClean="0"/>
              <a:t> деятельности, </a:t>
            </a:r>
            <a:r>
              <a:rPr lang="ru-RU" altLang="ru-RU" sz="2000" b="1" dirty="0" smtClean="0"/>
              <a:t>коллективных</a:t>
            </a:r>
            <a:r>
              <a:rPr lang="ru-RU" altLang="ru-RU" sz="2000" dirty="0" smtClean="0"/>
              <a:t> </a:t>
            </a:r>
            <a:r>
              <a:rPr lang="ru-RU" altLang="ru-RU" sz="2000" b="1" dirty="0" smtClean="0"/>
              <a:t>творческих</a:t>
            </a:r>
            <a:r>
              <a:rPr lang="ru-RU" altLang="ru-RU" sz="2000" dirty="0" smtClean="0"/>
              <a:t> </a:t>
            </a:r>
            <a:r>
              <a:rPr lang="ru-RU" altLang="ru-RU" sz="2000" b="1" dirty="0" smtClean="0"/>
              <a:t>дел</a:t>
            </a:r>
            <a:r>
              <a:rPr lang="ru-RU" altLang="ru-RU" sz="2000" dirty="0" smtClean="0"/>
              <a:t>, </a:t>
            </a:r>
            <a:r>
              <a:rPr lang="ru-RU" altLang="ru-RU" sz="2000" b="1" dirty="0" smtClean="0"/>
              <a:t>форумов</a:t>
            </a:r>
            <a:r>
              <a:rPr lang="ru-RU" altLang="ru-RU" sz="2000" dirty="0" smtClean="0"/>
              <a:t>, </a:t>
            </a:r>
            <a:r>
              <a:rPr lang="ru-RU" altLang="ru-RU" sz="2000" b="1" dirty="0" smtClean="0"/>
              <a:t>экспедиций</a:t>
            </a:r>
            <a:r>
              <a:rPr lang="ru-RU" altLang="ru-RU" sz="2000" dirty="0" smtClean="0"/>
              <a:t>, </a:t>
            </a:r>
            <a:r>
              <a:rPr lang="ru-RU" altLang="ru-RU" sz="2000" b="1" dirty="0" smtClean="0"/>
              <a:t>фестивалей</a:t>
            </a:r>
            <a:r>
              <a:rPr lang="ru-RU" altLang="ru-RU" sz="2000" dirty="0" smtClean="0"/>
              <a:t>. </a:t>
            </a:r>
          </a:p>
        </p:txBody>
      </p:sp>
      <p:pic>
        <p:nvPicPr>
          <p:cNvPr id="31748" name="Picture 7" descr="Хуторской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560" y="2492896"/>
            <a:ext cx="7993062" cy="35890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89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mtClean="0"/>
              <a:t>Актуальность вопроса</a:t>
            </a:r>
            <a:endParaRPr lang="en-US" altLang="ru-RU" smtClean="0"/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142875" y="1071563"/>
            <a:ext cx="8858250" cy="3000375"/>
          </a:xfrm>
          <a:prstGeom prst="downArrowCallout">
            <a:avLst>
              <a:gd name="adj1" fmla="val 23752"/>
              <a:gd name="adj2" fmla="val 60555"/>
              <a:gd name="adj3" fmla="val 25000"/>
              <a:gd name="adj4" fmla="val 6372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bIns="72000" anchor="ctr"/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Медиатизация </a:t>
            </a:r>
            <a:r>
              <a:rPr lang="ru-RU" dirty="0" smtClean="0">
                <a:solidFill>
                  <a:schemeClr val="tx1"/>
                </a:solidFill>
              </a:rPr>
              <a:t>общества и образования</a:t>
            </a:r>
            <a:r>
              <a:rPr lang="ru-RU" dirty="0">
                <a:solidFill>
                  <a:schemeClr val="tx1"/>
                </a:solidFill>
              </a:rPr>
              <a:t>, 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Избыточность и хаотичности потока </a:t>
            </a:r>
            <a:r>
              <a:rPr lang="ru-RU" dirty="0" smtClean="0">
                <a:solidFill>
                  <a:schemeClr val="tx1"/>
                </a:solidFill>
              </a:rPr>
              <a:t>информации</a:t>
            </a:r>
            <a:r>
              <a:rPr lang="ru-RU" dirty="0">
                <a:solidFill>
                  <a:schemeClr val="tx1"/>
                </a:solidFill>
              </a:rPr>
              <a:t>, 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Развитие информационно-телекоммуникационных </a:t>
            </a:r>
            <a:r>
              <a:rPr lang="ru-RU" dirty="0">
                <a:solidFill>
                  <a:schemeClr val="tx1"/>
                </a:solidFill>
              </a:rPr>
              <a:t>технологий, 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Доступность </a:t>
            </a:r>
            <a:r>
              <a:rPr lang="ru-RU" dirty="0">
                <a:solidFill>
                  <a:schemeClr val="tx1"/>
                </a:solidFill>
              </a:rPr>
              <a:t>и широкое распространения </a:t>
            </a:r>
            <a:r>
              <a:rPr lang="ru-RU" dirty="0" smtClean="0">
                <a:solidFill>
                  <a:schemeClr val="tx1"/>
                </a:solidFill>
              </a:rPr>
              <a:t>аудиовизуальной </a:t>
            </a:r>
            <a:r>
              <a:rPr lang="ru-RU" dirty="0">
                <a:solidFill>
                  <a:schemeClr val="tx1"/>
                </a:solidFill>
              </a:rPr>
              <a:t>техники, 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Легкость создания и размещения в глобальной сети аудио и видео материалов</a:t>
            </a:r>
            <a:endParaRPr lang="ru-RU" dirty="0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142875" y="4071938"/>
            <a:ext cx="8840788" cy="1857375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Данные обстоятельства свидетельствуют о настоятельной </a:t>
            </a:r>
            <a:r>
              <a:rPr lang="ru-RU" b="1" dirty="0">
                <a:solidFill>
                  <a:schemeClr val="tx1"/>
                </a:solidFill>
              </a:rPr>
              <a:t>необходимости формирования медиакультуры </a:t>
            </a:r>
            <a:r>
              <a:rPr lang="ru-RU" b="1" dirty="0" smtClean="0">
                <a:solidFill>
                  <a:schemeClr val="tx1"/>
                </a:solidFill>
              </a:rPr>
              <a:t>подростков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>
                <a:solidFill>
                  <a:schemeClr val="tx1"/>
                </a:solidFill>
              </a:rPr>
              <a:t>которые тесно связаны с плотным информационным </a:t>
            </a:r>
            <a:r>
              <a:rPr lang="ru-RU" dirty="0" smtClean="0">
                <a:solidFill>
                  <a:schemeClr val="tx1"/>
                </a:solidFill>
              </a:rPr>
              <a:t>полем, </a:t>
            </a:r>
            <a:r>
              <a:rPr lang="ru-RU" dirty="0">
                <a:solidFill>
                  <a:schemeClr val="tx1"/>
                </a:solidFill>
              </a:rPr>
              <a:t>полифункциональным </a:t>
            </a:r>
            <a:r>
              <a:rPr lang="ru-RU" dirty="0" smtClean="0">
                <a:solidFill>
                  <a:schemeClr val="tx1"/>
                </a:solidFill>
              </a:rPr>
              <a:t>медиа </a:t>
            </a:r>
            <a:r>
              <a:rPr lang="ru-RU" dirty="0">
                <a:solidFill>
                  <a:schemeClr val="tx1"/>
                </a:solidFill>
              </a:rPr>
              <a:t>в процессе анализа, потребления, создания и размещения в глобальном информационном пространстве </a:t>
            </a:r>
            <a:r>
              <a:rPr lang="ru-RU" dirty="0" smtClean="0">
                <a:solidFill>
                  <a:schemeClr val="tx1"/>
                </a:solidFill>
              </a:rPr>
              <a:t>авторского  </a:t>
            </a:r>
            <a:r>
              <a:rPr lang="ru-RU" dirty="0" err="1" smtClean="0">
                <a:solidFill>
                  <a:schemeClr val="tx1"/>
                </a:solidFill>
              </a:rPr>
              <a:t>медиаонтента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ine 2"/>
          <p:cNvSpPr>
            <a:spLocks noChangeShapeType="1"/>
          </p:cNvSpPr>
          <p:nvPr/>
        </p:nvSpPr>
        <p:spPr bwMode="auto">
          <a:xfrm>
            <a:off x="3298825" y="3055938"/>
            <a:ext cx="5929313" cy="15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3365500" y="6045200"/>
            <a:ext cx="5094288" cy="15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3322638" y="2138363"/>
            <a:ext cx="5929312" cy="15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3365500" y="5130800"/>
            <a:ext cx="5094288" cy="15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4822" name="Group 6"/>
          <p:cNvGrpSpPr>
            <a:grpSpLocks/>
          </p:cNvGrpSpPr>
          <p:nvPr/>
        </p:nvGrpSpPr>
        <p:grpSpPr bwMode="auto">
          <a:xfrm>
            <a:off x="2943225" y="1484313"/>
            <a:ext cx="679450" cy="685800"/>
            <a:chOff x="624" y="1536"/>
            <a:chExt cx="1251" cy="1256"/>
          </a:xfrm>
        </p:grpSpPr>
        <p:sp>
          <p:nvSpPr>
            <p:cNvPr id="55303" name="Oval 7"/>
            <p:cNvSpPr>
              <a:spLocks noChangeArrowheads="1"/>
            </p:cNvSpPr>
            <p:nvPr/>
          </p:nvSpPr>
          <p:spPr bwMode="gray">
            <a:xfrm>
              <a:off x="624" y="1536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5304" name="Oval 8"/>
            <p:cNvSpPr>
              <a:spLocks noChangeArrowheads="1"/>
            </p:cNvSpPr>
            <p:nvPr/>
          </p:nvSpPr>
          <p:spPr bwMode="gray">
            <a:xfrm>
              <a:off x="624" y="1536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32001"/>
                  </a:schemeClr>
                </a:gs>
                <a:gs pos="100000">
                  <a:schemeClr val="fol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5305" name="Oval 9"/>
            <p:cNvSpPr>
              <a:spLocks noChangeArrowheads="1"/>
            </p:cNvSpPr>
            <p:nvPr/>
          </p:nvSpPr>
          <p:spPr bwMode="gray">
            <a:xfrm>
              <a:off x="706" y="1617"/>
              <a:ext cx="1087" cy="109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5306" name="Oval 10"/>
            <p:cNvSpPr>
              <a:spLocks noChangeArrowheads="1"/>
            </p:cNvSpPr>
            <p:nvPr/>
          </p:nvSpPr>
          <p:spPr bwMode="gray">
            <a:xfrm>
              <a:off x="706" y="1620"/>
              <a:ext cx="1087" cy="1090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4870" name="Oval 11"/>
            <p:cNvSpPr>
              <a:spLocks noChangeArrowheads="1"/>
            </p:cNvSpPr>
            <p:nvPr/>
          </p:nvSpPr>
          <p:spPr bwMode="gray">
            <a:xfrm>
              <a:off x="760" y="1673"/>
              <a:ext cx="979" cy="98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85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grpSp>
          <p:nvGrpSpPr>
            <p:cNvPr id="34871" name="Group 12"/>
            <p:cNvGrpSpPr>
              <a:grpSpLocks/>
            </p:cNvGrpSpPr>
            <p:nvPr/>
          </p:nvGrpSpPr>
          <p:grpSpPr bwMode="auto">
            <a:xfrm>
              <a:off x="776" y="1687"/>
              <a:ext cx="947" cy="952"/>
              <a:chOff x="4166" y="1706"/>
              <a:chExt cx="1252" cy="1252"/>
            </a:xfrm>
          </p:grpSpPr>
          <p:sp>
            <p:nvSpPr>
              <p:cNvPr id="34872" name="Oval 13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85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34873" name="Oval 14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85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34874" name="Oval 15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85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34875" name="Oval 16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85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/>
              </a:p>
            </p:txBody>
          </p:sp>
        </p:grpSp>
      </p:grpSp>
      <p:grpSp>
        <p:nvGrpSpPr>
          <p:cNvPr id="34823" name="Group 17"/>
          <p:cNvGrpSpPr>
            <a:grpSpLocks/>
          </p:cNvGrpSpPr>
          <p:nvPr/>
        </p:nvGrpSpPr>
        <p:grpSpPr bwMode="auto">
          <a:xfrm>
            <a:off x="2936875" y="2378075"/>
            <a:ext cx="682625" cy="690563"/>
            <a:chOff x="1248" y="1488"/>
            <a:chExt cx="821" cy="829"/>
          </a:xfrm>
        </p:grpSpPr>
        <p:sp>
          <p:nvSpPr>
            <p:cNvPr id="55314" name="Oval 18"/>
            <p:cNvSpPr>
              <a:spLocks noChangeArrowheads="1"/>
            </p:cNvSpPr>
            <p:nvPr/>
          </p:nvSpPr>
          <p:spPr bwMode="gray">
            <a:xfrm>
              <a:off x="1248" y="1488"/>
              <a:ext cx="821" cy="82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5315" name="Oval 19"/>
            <p:cNvSpPr>
              <a:spLocks noChangeArrowheads="1"/>
            </p:cNvSpPr>
            <p:nvPr/>
          </p:nvSpPr>
          <p:spPr bwMode="gray">
            <a:xfrm>
              <a:off x="1248" y="1488"/>
              <a:ext cx="821" cy="82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5316" name="Oval 20"/>
            <p:cNvSpPr>
              <a:spLocks noChangeArrowheads="1"/>
            </p:cNvSpPr>
            <p:nvPr/>
          </p:nvSpPr>
          <p:spPr bwMode="gray">
            <a:xfrm>
              <a:off x="1301" y="1541"/>
              <a:ext cx="714" cy="72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5317" name="Oval 21"/>
            <p:cNvSpPr>
              <a:spLocks noChangeArrowheads="1"/>
            </p:cNvSpPr>
            <p:nvPr/>
          </p:nvSpPr>
          <p:spPr bwMode="gray">
            <a:xfrm>
              <a:off x="1303" y="1541"/>
              <a:ext cx="714" cy="72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4860" name="Oval 22"/>
            <p:cNvSpPr>
              <a:spLocks noChangeArrowheads="1"/>
            </p:cNvSpPr>
            <p:nvPr/>
          </p:nvSpPr>
          <p:spPr bwMode="gray">
            <a:xfrm>
              <a:off x="1337" y="1578"/>
              <a:ext cx="643" cy="64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85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grpSp>
          <p:nvGrpSpPr>
            <p:cNvPr id="34861" name="Group 23"/>
            <p:cNvGrpSpPr>
              <a:grpSpLocks/>
            </p:cNvGrpSpPr>
            <p:nvPr/>
          </p:nvGrpSpPr>
          <p:grpSpPr bwMode="auto">
            <a:xfrm>
              <a:off x="1348" y="1588"/>
              <a:ext cx="621" cy="628"/>
              <a:chOff x="4166" y="1706"/>
              <a:chExt cx="1252" cy="1252"/>
            </a:xfrm>
          </p:grpSpPr>
          <p:sp>
            <p:nvSpPr>
              <p:cNvPr id="34862" name="Oval 24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85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34863" name="Oval 25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85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34864" name="Oval 26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85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34865" name="Oval 27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85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/>
              </a:p>
            </p:txBody>
          </p:sp>
        </p:grpSp>
      </p:grpSp>
      <p:grpSp>
        <p:nvGrpSpPr>
          <p:cNvPr id="34824" name="Group 28"/>
          <p:cNvGrpSpPr>
            <a:grpSpLocks/>
          </p:cNvGrpSpPr>
          <p:nvPr/>
        </p:nvGrpSpPr>
        <p:grpSpPr bwMode="auto">
          <a:xfrm>
            <a:off x="2986088" y="4519613"/>
            <a:ext cx="679450" cy="685800"/>
            <a:chOff x="624" y="1536"/>
            <a:chExt cx="1251" cy="1256"/>
          </a:xfrm>
        </p:grpSpPr>
        <p:sp>
          <p:nvSpPr>
            <p:cNvPr id="55325" name="Oval 29"/>
            <p:cNvSpPr>
              <a:spLocks noChangeArrowheads="1"/>
            </p:cNvSpPr>
            <p:nvPr/>
          </p:nvSpPr>
          <p:spPr bwMode="gray">
            <a:xfrm>
              <a:off x="624" y="1536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5326" name="Oval 30"/>
            <p:cNvSpPr>
              <a:spLocks noChangeArrowheads="1"/>
            </p:cNvSpPr>
            <p:nvPr/>
          </p:nvSpPr>
          <p:spPr bwMode="gray">
            <a:xfrm>
              <a:off x="624" y="1536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32001"/>
                  </a:schemeClr>
                </a:gs>
                <a:gs pos="100000">
                  <a:schemeClr val="fol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5327" name="Oval 31"/>
            <p:cNvSpPr>
              <a:spLocks noChangeArrowheads="1"/>
            </p:cNvSpPr>
            <p:nvPr/>
          </p:nvSpPr>
          <p:spPr bwMode="gray">
            <a:xfrm>
              <a:off x="706" y="1617"/>
              <a:ext cx="1087" cy="109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5328" name="Oval 32"/>
            <p:cNvSpPr>
              <a:spLocks noChangeArrowheads="1"/>
            </p:cNvSpPr>
            <p:nvPr/>
          </p:nvSpPr>
          <p:spPr bwMode="gray">
            <a:xfrm>
              <a:off x="706" y="1620"/>
              <a:ext cx="1087" cy="1090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4850" name="Oval 33"/>
            <p:cNvSpPr>
              <a:spLocks noChangeArrowheads="1"/>
            </p:cNvSpPr>
            <p:nvPr/>
          </p:nvSpPr>
          <p:spPr bwMode="gray">
            <a:xfrm>
              <a:off x="760" y="1673"/>
              <a:ext cx="979" cy="98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85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grpSp>
          <p:nvGrpSpPr>
            <p:cNvPr id="34851" name="Group 34"/>
            <p:cNvGrpSpPr>
              <a:grpSpLocks/>
            </p:cNvGrpSpPr>
            <p:nvPr/>
          </p:nvGrpSpPr>
          <p:grpSpPr bwMode="auto">
            <a:xfrm>
              <a:off x="776" y="1687"/>
              <a:ext cx="947" cy="952"/>
              <a:chOff x="4166" y="1706"/>
              <a:chExt cx="1252" cy="1252"/>
            </a:xfrm>
          </p:grpSpPr>
          <p:sp>
            <p:nvSpPr>
              <p:cNvPr id="34852" name="Oval 35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85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34853" name="Oval 36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85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34854" name="Oval 37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85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34855" name="Oval 38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85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/>
              </a:p>
            </p:txBody>
          </p:sp>
        </p:grpSp>
      </p:grpSp>
      <p:grpSp>
        <p:nvGrpSpPr>
          <p:cNvPr id="34825" name="Group 39"/>
          <p:cNvGrpSpPr>
            <a:grpSpLocks/>
          </p:cNvGrpSpPr>
          <p:nvPr/>
        </p:nvGrpSpPr>
        <p:grpSpPr bwMode="auto">
          <a:xfrm>
            <a:off x="2979738" y="5402263"/>
            <a:ext cx="682625" cy="690562"/>
            <a:chOff x="1248" y="1488"/>
            <a:chExt cx="821" cy="829"/>
          </a:xfrm>
        </p:grpSpPr>
        <p:sp>
          <p:nvSpPr>
            <p:cNvPr id="55336" name="Oval 40"/>
            <p:cNvSpPr>
              <a:spLocks noChangeArrowheads="1"/>
            </p:cNvSpPr>
            <p:nvPr/>
          </p:nvSpPr>
          <p:spPr bwMode="gray">
            <a:xfrm>
              <a:off x="1248" y="1488"/>
              <a:ext cx="821" cy="82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5337" name="Oval 41"/>
            <p:cNvSpPr>
              <a:spLocks noChangeArrowheads="1"/>
            </p:cNvSpPr>
            <p:nvPr/>
          </p:nvSpPr>
          <p:spPr bwMode="gray">
            <a:xfrm>
              <a:off x="1248" y="1488"/>
              <a:ext cx="821" cy="82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5338" name="Oval 42"/>
            <p:cNvSpPr>
              <a:spLocks noChangeArrowheads="1"/>
            </p:cNvSpPr>
            <p:nvPr/>
          </p:nvSpPr>
          <p:spPr bwMode="gray">
            <a:xfrm>
              <a:off x="1301" y="1541"/>
              <a:ext cx="714" cy="72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5339" name="Oval 43"/>
            <p:cNvSpPr>
              <a:spLocks noChangeArrowheads="1"/>
            </p:cNvSpPr>
            <p:nvPr/>
          </p:nvSpPr>
          <p:spPr bwMode="gray">
            <a:xfrm>
              <a:off x="1303" y="1541"/>
              <a:ext cx="714" cy="72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4840" name="Oval 44"/>
            <p:cNvSpPr>
              <a:spLocks noChangeArrowheads="1"/>
            </p:cNvSpPr>
            <p:nvPr/>
          </p:nvSpPr>
          <p:spPr bwMode="gray">
            <a:xfrm>
              <a:off x="1337" y="1578"/>
              <a:ext cx="643" cy="64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85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grpSp>
          <p:nvGrpSpPr>
            <p:cNvPr id="34841" name="Group 45"/>
            <p:cNvGrpSpPr>
              <a:grpSpLocks/>
            </p:cNvGrpSpPr>
            <p:nvPr/>
          </p:nvGrpSpPr>
          <p:grpSpPr bwMode="auto">
            <a:xfrm>
              <a:off x="1348" y="1588"/>
              <a:ext cx="621" cy="628"/>
              <a:chOff x="4166" y="1706"/>
              <a:chExt cx="1252" cy="1252"/>
            </a:xfrm>
          </p:grpSpPr>
          <p:sp>
            <p:nvSpPr>
              <p:cNvPr id="34842" name="Oval 4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85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34843" name="Oval 4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85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34844" name="Oval 4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85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34845" name="Oval 4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85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/>
              </a:p>
            </p:txBody>
          </p:sp>
        </p:grpSp>
      </p:grpSp>
      <p:sp>
        <p:nvSpPr>
          <p:cNvPr id="34826" name="Text Box 50"/>
          <p:cNvSpPr txBox="1">
            <a:spLocks noChangeArrowheads="1"/>
          </p:cNvSpPr>
          <p:nvPr/>
        </p:nvSpPr>
        <p:spPr bwMode="auto">
          <a:xfrm>
            <a:off x="3095625" y="1590675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400" b="1">
                <a:solidFill>
                  <a:srgbClr val="080808"/>
                </a:solidFill>
              </a:rPr>
              <a:t>1</a:t>
            </a:r>
          </a:p>
        </p:txBody>
      </p:sp>
      <p:sp>
        <p:nvSpPr>
          <p:cNvPr id="34827" name="Text Box 51"/>
          <p:cNvSpPr txBox="1">
            <a:spLocks noChangeArrowheads="1"/>
          </p:cNvSpPr>
          <p:nvPr/>
        </p:nvSpPr>
        <p:spPr bwMode="auto">
          <a:xfrm>
            <a:off x="3095625" y="2481263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400" b="1">
                <a:solidFill>
                  <a:srgbClr val="080808"/>
                </a:solidFill>
              </a:rPr>
              <a:t>2</a:t>
            </a:r>
          </a:p>
        </p:txBody>
      </p:sp>
      <p:sp>
        <p:nvSpPr>
          <p:cNvPr id="34828" name="Text Box 52"/>
          <p:cNvSpPr txBox="1">
            <a:spLocks noChangeArrowheads="1"/>
          </p:cNvSpPr>
          <p:nvPr/>
        </p:nvSpPr>
        <p:spPr bwMode="auto">
          <a:xfrm>
            <a:off x="3138488" y="46355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400" b="1">
                <a:solidFill>
                  <a:srgbClr val="080808"/>
                </a:solidFill>
              </a:rPr>
              <a:t>3</a:t>
            </a:r>
          </a:p>
        </p:txBody>
      </p:sp>
      <p:sp>
        <p:nvSpPr>
          <p:cNvPr id="34829" name="Text Box 53"/>
          <p:cNvSpPr txBox="1">
            <a:spLocks noChangeArrowheads="1"/>
          </p:cNvSpPr>
          <p:nvPr/>
        </p:nvSpPr>
        <p:spPr bwMode="auto">
          <a:xfrm>
            <a:off x="3138488" y="551973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400" b="1">
                <a:solidFill>
                  <a:srgbClr val="080808"/>
                </a:solidFill>
              </a:rPr>
              <a:t>4</a:t>
            </a:r>
          </a:p>
        </p:txBody>
      </p:sp>
      <p:sp>
        <p:nvSpPr>
          <p:cNvPr id="34830" name="Rectangle 54"/>
          <p:cNvSpPr>
            <a:spLocks noChangeArrowheads="1"/>
          </p:cNvSpPr>
          <p:nvPr/>
        </p:nvSpPr>
        <p:spPr bwMode="auto">
          <a:xfrm>
            <a:off x="3629025" y="1560513"/>
            <a:ext cx="51435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600" b="1"/>
              <a:t>педагогическая деятельность</a:t>
            </a:r>
            <a:endParaRPr lang="en-US" altLang="ru-RU" sz="2600"/>
          </a:p>
        </p:txBody>
      </p:sp>
      <p:sp>
        <p:nvSpPr>
          <p:cNvPr id="34831" name="Rectangle 55"/>
          <p:cNvSpPr>
            <a:spLocks noChangeArrowheads="1"/>
          </p:cNvSpPr>
          <p:nvPr/>
        </p:nvSpPr>
        <p:spPr bwMode="auto">
          <a:xfrm>
            <a:off x="3629025" y="2474913"/>
            <a:ext cx="51435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600" b="1"/>
              <a:t>деятельность воспитанника</a:t>
            </a:r>
            <a:r>
              <a:rPr lang="en-US" altLang="ru-RU" sz="2600" b="1"/>
              <a:t> </a:t>
            </a:r>
          </a:p>
        </p:txBody>
      </p:sp>
      <p:sp>
        <p:nvSpPr>
          <p:cNvPr id="34832" name="Rectangle 56"/>
          <p:cNvSpPr>
            <a:spLocks noChangeArrowheads="1"/>
          </p:cNvSpPr>
          <p:nvPr/>
        </p:nvSpPr>
        <p:spPr bwMode="auto">
          <a:xfrm>
            <a:off x="3671888" y="4573588"/>
            <a:ext cx="4419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600" b="1"/>
              <a:t>воспитанник</a:t>
            </a:r>
            <a:endParaRPr lang="en-US" altLang="ru-RU" sz="2600" b="1"/>
          </a:p>
        </p:txBody>
      </p:sp>
      <p:sp>
        <p:nvSpPr>
          <p:cNvPr id="34833" name="Rectangle 57"/>
          <p:cNvSpPr>
            <a:spLocks noChangeArrowheads="1"/>
          </p:cNvSpPr>
          <p:nvPr/>
        </p:nvSpPr>
        <p:spPr bwMode="auto">
          <a:xfrm>
            <a:off x="3671888" y="5499100"/>
            <a:ext cx="4419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600" b="1"/>
              <a:t>объект усвоения</a:t>
            </a:r>
            <a:endParaRPr lang="en-US" altLang="ru-RU" sz="2600" b="1"/>
          </a:p>
        </p:txBody>
      </p:sp>
      <p:sp>
        <p:nvSpPr>
          <p:cNvPr id="34834" name="Rectangle 59"/>
          <p:cNvSpPr>
            <a:spLocks noGrp="1" noChangeArrowheads="1"/>
          </p:cNvSpPr>
          <p:nvPr>
            <p:ph type="title"/>
          </p:nvPr>
        </p:nvSpPr>
        <p:spPr>
          <a:xfrm>
            <a:off x="139700" y="1052513"/>
            <a:ext cx="2703513" cy="2232025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ru-RU" altLang="ru-RU" sz="2400" dirty="0" smtClean="0"/>
              <a:t>Основное отношение педагогического процесса - взаимосвязь</a:t>
            </a:r>
            <a:endParaRPr lang="en-US" altLang="ru-RU" sz="2400" dirty="0" smtClean="0"/>
          </a:p>
        </p:txBody>
      </p:sp>
      <p:sp>
        <p:nvSpPr>
          <p:cNvPr id="34835" name="Rectangle 60"/>
          <p:cNvSpPr>
            <a:spLocks noChangeArrowheads="1"/>
          </p:cNvSpPr>
          <p:nvPr/>
        </p:nvSpPr>
        <p:spPr bwMode="black">
          <a:xfrm>
            <a:off x="68263" y="4076700"/>
            <a:ext cx="2703512" cy="22320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7961" dir="2700000" algn="ctr" rotWithShape="0">
              <a:srgbClr val="FFFFFF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/>
              <a:t>Результат педагогического процесса определяет отношение</a:t>
            </a:r>
            <a:endParaRPr lang="en-US" altLang="ru-RU" sz="2400" b="1"/>
          </a:p>
        </p:txBody>
      </p:sp>
    </p:spTree>
    <p:extLst>
      <p:ext uri="{BB962C8B-B14F-4D97-AF65-F5344CB8AC3E}">
        <p14:creationId xmlns:p14="http://schemas.microsoft.com/office/powerpoint/2010/main" val="75751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21035"/>
            <a:ext cx="8785547" cy="8477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/>
              <a:t>П</a:t>
            </a:r>
            <a:r>
              <a:rPr lang="ru-RU" sz="2800" dirty="0" smtClean="0"/>
              <a:t>едагогические взаимодействия и отношения: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" y="1419225"/>
            <a:ext cx="86868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dirty="0" smtClean="0"/>
              <a:t>воспитателей и воспитанников (</a:t>
            </a:r>
            <a:r>
              <a:rPr lang="ru-RU" altLang="ru-RU" sz="2000" b="1" dirty="0" smtClean="0">
                <a:solidFill>
                  <a:srgbClr val="CC0000"/>
                </a:solidFill>
              </a:rPr>
              <a:t>педагогические</a:t>
            </a:r>
            <a:r>
              <a:rPr lang="ru-RU" altLang="ru-RU" sz="2000" dirty="0" smtClean="0"/>
              <a:t>);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/>
              <a:t>со взрослыми, сверстниками, младшими (</a:t>
            </a:r>
            <a:r>
              <a:rPr lang="ru-RU" altLang="ru-RU" sz="2000" b="1" dirty="0" smtClean="0">
                <a:solidFill>
                  <a:srgbClr val="CC0000"/>
                </a:solidFill>
              </a:rPr>
              <a:t>взаимные</a:t>
            </a:r>
            <a:r>
              <a:rPr lang="ru-RU" altLang="ru-RU" sz="2000" dirty="0" smtClean="0"/>
              <a:t>);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/>
              <a:t>воспитанников с предметами материальной культуры (</a:t>
            </a:r>
            <a:r>
              <a:rPr lang="ru-RU" altLang="ru-RU" sz="2000" b="1" dirty="0" smtClean="0">
                <a:solidFill>
                  <a:srgbClr val="CC0000"/>
                </a:solidFill>
              </a:rPr>
              <a:t>предметные</a:t>
            </a:r>
            <a:r>
              <a:rPr lang="ru-RU" altLang="ru-RU" sz="2000" dirty="0" smtClean="0"/>
              <a:t>);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/>
              <a:t>отношения </a:t>
            </a:r>
            <a:r>
              <a:rPr lang="ru-RU" altLang="ru-RU" sz="2000" b="1" dirty="0" smtClean="0">
                <a:solidFill>
                  <a:srgbClr val="CC0000"/>
                </a:solidFill>
              </a:rPr>
              <a:t>к</a:t>
            </a:r>
            <a:r>
              <a:rPr lang="ru-RU" altLang="ru-RU" sz="2000" b="1" dirty="0" smtClean="0"/>
              <a:t> </a:t>
            </a:r>
            <a:r>
              <a:rPr lang="ru-RU" altLang="ru-RU" sz="2000" b="1" dirty="0" smtClean="0">
                <a:solidFill>
                  <a:srgbClr val="CC0000"/>
                </a:solidFill>
              </a:rPr>
              <a:t>самому</a:t>
            </a:r>
            <a:r>
              <a:rPr lang="ru-RU" altLang="ru-RU" sz="2000" b="1" dirty="0" smtClean="0"/>
              <a:t> </a:t>
            </a:r>
            <a:r>
              <a:rPr lang="ru-RU" altLang="ru-RU" sz="2000" b="1" dirty="0" smtClean="0">
                <a:solidFill>
                  <a:srgbClr val="CC0000"/>
                </a:solidFill>
              </a:rPr>
              <a:t>себе</a:t>
            </a:r>
            <a:r>
              <a:rPr lang="ru-RU" altLang="ru-RU" sz="2000" dirty="0" smtClean="0"/>
              <a:t>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dirty="0" smtClean="0"/>
              <a:t>Важно то, что </a:t>
            </a:r>
            <a:r>
              <a:rPr lang="ru-RU" altLang="ru-RU" sz="2000" dirty="0" smtClean="0">
                <a:solidFill>
                  <a:srgbClr val="CC0000"/>
                </a:solidFill>
              </a:rPr>
              <a:t>воспитательные взаимодействия возникают</a:t>
            </a:r>
            <a:r>
              <a:rPr lang="ru-RU" altLang="ru-RU" sz="2000" dirty="0" smtClean="0"/>
              <a:t> даже </a:t>
            </a:r>
            <a:r>
              <a:rPr lang="ru-RU" altLang="ru-RU" sz="2000" dirty="0" smtClean="0">
                <a:solidFill>
                  <a:srgbClr val="CC0000"/>
                </a:solidFill>
              </a:rPr>
              <a:t>тогда, когда воспитанники без участия воспитателей вступают в контакт с окружающими людьми и предметами в повседневной жизни</a:t>
            </a:r>
            <a:r>
              <a:rPr lang="ru-RU" altLang="ru-RU" sz="2000" dirty="0" smtClean="0"/>
              <a:t>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b="1" dirty="0" smtClean="0"/>
              <a:t>Необходимо учитывать обе стороны педагогического взаимодействия:</a:t>
            </a:r>
            <a:r>
              <a:rPr lang="ru-RU" altLang="ru-RU" sz="2000" dirty="0" smtClean="0"/>
              <a:t/>
            </a:r>
            <a:br>
              <a:rPr lang="ru-RU" altLang="ru-RU" sz="2000" dirty="0" smtClean="0"/>
            </a:br>
            <a:r>
              <a:rPr lang="ru-RU" altLang="ru-RU" sz="2000" b="1" dirty="0" smtClean="0">
                <a:solidFill>
                  <a:srgbClr val="CC0000"/>
                </a:solidFill>
              </a:rPr>
              <a:t>прямое или косвенное педагогическое воздействие</a:t>
            </a:r>
            <a:r>
              <a:rPr lang="ru-RU" altLang="ru-RU" sz="2000" dirty="0" smtClean="0"/>
              <a:t>, которое отличается по направленности, содержанию, формам предъявления, наличию или отсутствию цели, характеру обратной связи (управляемые, неуправляемые) </a:t>
            </a:r>
            <a:r>
              <a:rPr lang="ru-RU" altLang="ru-RU" sz="2000" b="1" dirty="0" smtClean="0">
                <a:solidFill>
                  <a:srgbClr val="CC0000"/>
                </a:solidFill>
              </a:rPr>
              <a:t>и реакцию воспитанника</a:t>
            </a:r>
            <a:r>
              <a:rPr lang="ru-RU" altLang="ru-RU" sz="20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0581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838200"/>
            <a:ext cx="8642350" cy="4967288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altLang="ru-RU" sz="2000" dirty="0" err="1" smtClean="0"/>
              <a:t>Медиатизированное</a:t>
            </a:r>
            <a:r>
              <a:rPr lang="ru-RU" altLang="ru-RU" sz="2000" dirty="0" smtClean="0"/>
              <a:t> общество вносит свои коррективы в субъект-субъектные отношения, возникающие в процессе педагогического взаимодействия, предлагая совершенно </a:t>
            </a:r>
            <a:r>
              <a:rPr lang="ru-RU" altLang="ru-RU" sz="2000" b="1" dirty="0" smtClean="0"/>
              <a:t>новую форму отношени</a:t>
            </a:r>
            <a:r>
              <a:rPr lang="ru-RU" altLang="ru-RU" sz="2000" dirty="0" smtClean="0"/>
              <a:t>й, в которых воспитатели и воспитанники переходят к уровню взаимоотношений, направленных на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развитие и изменение </a:t>
            </a:r>
            <a:r>
              <a:rPr lang="ru-RU" altLang="ru-RU" sz="2000" dirty="0" smtClean="0"/>
              <a:t>обеих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взаимодействующих</a:t>
            </a:r>
            <a:r>
              <a:rPr lang="ru-RU" altLang="ru-RU" sz="2000" b="1" dirty="0" smtClean="0"/>
              <a:t>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сторон</a:t>
            </a:r>
            <a:r>
              <a:rPr lang="ru-RU" altLang="ru-RU" sz="2000" dirty="0" smtClean="0"/>
              <a:t>. </a:t>
            </a:r>
          </a:p>
          <a:p>
            <a:pPr>
              <a:lnSpc>
                <a:spcPct val="90000"/>
              </a:lnSpc>
            </a:pPr>
            <a:endParaRPr lang="ru-RU" altLang="ru-RU" sz="2000" dirty="0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gray">
          <a:xfrm>
            <a:off x="251520" y="2755156"/>
            <a:ext cx="8648724" cy="24020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algn="ctr">
              <a:buFont typeface="Arial" pitchFamily="34" charset="0"/>
              <a:buChar char="•"/>
              <a:defRPr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ru-RU" altLang="ru-RU" sz="2400" b="1" dirty="0">
                <a:solidFill>
                  <a:schemeClr val="tx1"/>
                </a:solidFill>
              </a:rPr>
              <a:t>Уровни педагогического </a:t>
            </a:r>
            <a:r>
              <a:rPr lang="ru-RU" altLang="ru-RU" sz="2400" b="1" dirty="0" smtClean="0">
                <a:solidFill>
                  <a:schemeClr val="tx1"/>
                </a:solidFill>
              </a:rPr>
              <a:t>взаимодействия:</a:t>
            </a:r>
            <a:endParaRPr lang="en-US" altLang="ru-RU" sz="2400" b="1" dirty="0">
              <a:solidFill>
                <a:schemeClr val="tx1"/>
              </a:solidFill>
            </a:endParaRPr>
          </a:p>
          <a:p>
            <a:pPr>
              <a:buNone/>
            </a:pPr>
            <a:endParaRPr lang="ru-RU" altLang="ru-RU" dirty="0">
              <a:solidFill>
                <a:schemeClr val="tx1"/>
              </a:solidFill>
            </a:endParaRPr>
          </a:p>
          <a:p>
            <a:pPr marL="2082800" algn="l">
              <a:buNone/>
            </a:pPr>
            <a:r>
              <a:rPr lang="ru-RU" altLang="ru-RU" dirty="0">
                <a:solidFill>
                  <a:schemeClr val="tx1"/>
                </a:solidFill>
              </a:rPr>
              <a:t>Педагогическое взаимодействие</a:t>
            </a:r>
          </a:p>
          <a:p>
            <a:pPr marL="2425700" indent="-342900" algn="l">
              <a:buFont typeface="Wingdings" panose="05000000000000000000" pitchFamily="2" charset="2"/>
              <a:buChar char="Ø"/>
            </a:pPr>
            <a:r>
              <a:rPr lang="ru-RU" altLang="ru-RU" dirty="0">
                <a:solidFill>
                  <a:schemeClr val="tx1"/>
                </a:solidFill>
              </a:rPr>
              <a:t>Педагогическая поддержка</a:t>
            </a:r>
          </a:p>
          <a:p>
            <a:pPr marL="2425700" indent="-342900" algn="l">
              <a:buFont typeface="Wingdings" panose="05000000000000000000" pitchFamily="2" charset="2"/>
              <a:buChar char="Ø"/>
            </a:pPr>
            <a:r>
              <a:rPr lang="ru-RU" altLang="ru-RU" dirty="0">
                <a:solidFill>
                  <a:schemeClr val="tx1"/>
                </a:solidFill>
              </a:rPr>
              <a:t>Педагогическое сопровождение</a:t>
            </a:r>
          </a:p>
          <a:p>
            <a:pPr marL="2425700" indent="-342900" algn="l">
              <a:buFont typeface="Wingdings" panose="05000000000000000000" pitchFamily="2" charset="2"/>
              <a:buChar char="Ø"/>
            </a:pPr>
            <a:r>
              <a:rPr lang="ru-RU" altLang="ru-RU" dirty="0" err="1">
                <a:solidFill>
                  <a:schemeClr val="tx1"/>
                </a:solidFill>
              </a:rPr>
              <a:t>Фасилитаторство</a:t>
            </a:r>
            <a:endParaRPr lang="ru-RU" alt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6686550" cy="4680520"/>
          </a:xfrm>
        </p:spPr>
        <p:txBody>
          <a:bodyPr>
            <a:noAutofit/>
          </a:bodyPr>
          <a:lstStyle/>
          <a:p>
            <a:r>
              <a:rPr lang="ru-RU" altLang="ru-RU" sz="2000" dirty="0"/>
              <a:t>Сотрудничество</a:t>
            </a:r>
          </a:p>
          <a:p>
            <a:r>
              <a:rPr lang="ru-RU" altLang="ru-RU" sz="2000" dirty="0"/>
              <a:t>Совместное принятие решений</a:t>
            </a:r>
          </a:p>
          <a:p>
            <a:r>
              <a:rPr lang="ru-RU" altLang="ru-RU" sz="2000" dirty="0"/>
              <a:t>Инициативность</a:t>
            </a:r>
          </a:p>
          <a:p>
            <a:r>
              <a:rPr lang="ru-RU" altLang="ru-RU" sz="2000" dirty="0"/>
              <a:t>Ответственность </a:t>
            </a:r>
          </a:p>
          <a:p>
            <a:r>
              <a:rPr lang="ru-RU" altLang="ru-RU" sz="2000" dirty="0" smtClean="0"/>
              <a:t>Демократичность</a:t>
            </a:r>
          </a:p>
          <a:p>
            <a:r>
              <a:rPr lang="ru-RU" altLang="ru-RU" sz="2000" dirty="0" smtClean="0"/>
              <a:t>Адаптивность</a:t>
            </a:r>
            <a:endParaRPr lang="ru-RU" altLang="ru-RU" sz="2000" dirty="0"/>
          </a:p>
          <a:p>
            <a:r>
              <a:rPr lang="ru-RU" altLang="ru-RU" sz="2000" dirty="0"/>
              <a:t>Выборность организаторов проектов</a:t>
            </a:r>
          </a:p>
          <a:p>
            <a:r>
              <a:rPr lang="ru-RU" altLang="ru-RU" sz="2000" dirty="0"/>
              <a:t>Поддержка по уровням </a:t>
            </a:r>
            <a:r>
              <a:rPr lang="ru-RU" altLang="ru-RU" sz="2000" dirty="0" err="1"/>
              <a:t>обученности</a:t>
            </a:r>
            <a:endParaRPr lang="ru-RU" altLang="ru-RU" sz="2000" dirty="0"/>
          </a:p>
          <a:p>
            <a:r>
              <a:rPr lang="ru-RU" altLang="ru-RU" sz="2000" dirty="0"/>
              <a:t>Продуктивность</a:t>
            </a:r>
          </a:p>
          <a:p>
            <a:r>
              <a:rPr lang="ru-RU" altLang="ru-RU" sz="2000" dirty="0"/>
              <a:t>Коммуникативность</a:t>
            </a:r>
          </a:p>
          <a:p>
            <a:r>
              <a:rPr lang="ru-RU" altLang="ru-RU" sz="2000" dirty="0" err="1"/>
              <a:t>Медиаконвергентность</a:t>
            </a:r>
            <a:endParaRPr lang="ru-RU" altLang="ru-RU" sz="2000" dirty="0"/>
          </a:p>
          <a:p>
            <a:r>
              <a:rPr lang="ru-RU" altLang="ru-RU" sz="2000" dirty="0"/>
              <a:t>Кросс-культурность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251520" y="582960"/>
            <a:ext cx="871296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>
              <a:defRPr sz="3200" b="1">
                <a:solidFill>
                  <a:schemeClr val="tx2"/>
                </a:solidFill>
                <a:latin typeface="Verdana" pitchFamily="34" charset="0"/>
              </a:defRPr>
            </a:lvl1pPr>
            <a:lvl2pPr algn="r"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r"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r"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r"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ru-RU" altLang="ru-RU" dirty="0">
                <a:solidFill>
                  <a:srgbClr val="000C18"/>
                </a:solidFill>
                <a:latin typeface="Times New Roman" pitchFamily="18" charset="0"/>
                <a:cs typeface="Times New Roman" pitchFamily="18" charset="0"/>
              </a:rPr>
              <a:t>Принципы педагогического </a:t>
            </a:r>
            <a:r>
              <a:rPr lang="ru-RU" altLang="ru-RU" dirty="0" smtClean="0">
                <a:solidFill>
                  <a:srgbClr val="000C18"/>
                </a:solidFill>
                <a:latin typeface="Times New Roman" pitchFamily="18" charset="0"/>
                <a:cs typeface="Times New Roman" pitchFamily="18" charset="0"/>
              </a:rPr>
              <a:t>взаимодействия</a:t>
            </a:r>
            <a:endParaRPr lang="en-US" altLang="ru-RU" dirty="0">
              <a:solidFill>
                <a:srgbClr val="000C1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27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2775" y="350168"/>
            <a:ext cx="8153400" cy="990600"/>
          </a:xfrm>
        </p:spPr>
        <p:txBody>
          <a:bodyPr/>
          <a:lstStyle/>
          <a:p>
            <a:pPr algn="ctr" eaLnBrk="1" hangingPunct="1"/>
            <a:r>
              <a:rPr lang="ru-RU" altLang="ru-RU" sz="2800" b="1" dirty="0" err="1" smtClean="0"/>
              <a:t>Ноосферное</a:t>
            </a:r>
            <a:r>
              <a:rPr lang="ru-RU" altLang="ru-RU" sz="2800" b="1" dirty="0" smtClean="0"/>
              <a:t> </a:t>
            </a:r>
            <a:r>
              <a:rPr lang="ru-RU" altLang="ru-RU" sz="2800" b="1" dirty="0" err="1" smtClean="0"/>
              <a:t>медиаобразование</a:t>
            </a:r>
            <a:endParaRPr lang="ru-RU" altLang="ru-RU" sz="2800" b="1" dirty="0" smtClean="0"/>
          </a:p>
        </p:txBody>
      </p:sp>
      <p:sp>
        <p:nvSpPr>
          <p:cNvPr id="12291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95536" y="1600200"/>
            <a:ext cx="8568952" cy="44958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 dirty="0" err="1" smtClean="0"/>
              <a:t>Ноосферное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медиаобразование</a:t>
            </a:r>
            <a:r>
              <a:rPr lang="ru-RU" altLang="ru-RU" sz="2400" dirty="0" smtClean="0"/>
              <a:t> – это педагогическая система XXI века, одной из основных характеристик которой является нацеленность на раскрытие высшего «Я» учителя и ученика через их творческое взаимодействие по всем каналам восприятия действительности.</a:t>
            </a:r>
          </a:p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28280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14313"/>
            <a:ext cx="8764463" cy="1462087"/>
          </a:xfrm>
        </p:spPr>
        <p:txBody>
          <a:bodyPr/>
          <a:lstStyle/>
          <a:p>
            <a:pPr algn="ctr"/>
            <a:r>
              <a:rPr lang="ru-RU" altLang="ru-RU" sz="2800" dirty="0"/>
              <a:t>Школьные </a:t>
            </a:r>
            <a:r>
              <a:rPr lang="ru-RU" altLang="ru-RU" sz="2800" dirty="0" smtClean="0"/>
              <a:t>медиа: </a:t>
            </a:r>
            <a:r>
              <a:rPr lang="ru-RU" altLang="ru-RU" sz="2800" dirty="0"/>
              <a:t>эффективность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702553"/>
            <a:ext cx="4478337" cy="3387725"/>
          </a:xfrm>
        </p:spPr>
        <p:txBody>
          <a:bodyPr/>
          <a:lstStyle/>
          <a:p>
            <a:pPr marL="447675" indent="-447675">
              <a:buFont typeface="Wingdings" panose="05000000000000000000" pitchFamily="2" charset="2"/>
              <a:buNone/>
            </a:pPr>
            <a:r>
              <a:rPr lang="ru-RU" altLang="ru-RU" sz="2400" dirty="0"/>
              <a:t>Техническая оснащенность современных школ: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000" dirty="0" err="1"/>
              <a:t>Минитипографии</a:t>
            </a:r>
            <a:endParaRPr lang="ru-RU" altLang="ru-RU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000" dirty="0"/>
              <a:t>Видео(теле)студии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000" dirty="0" err="1" smtClean="0"/>
              <a:t>Медиацентр</a:t>
            </a:r>
            <a:endParaRPr lang="ru-RU" altLang="ru-RU" sz="20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088" y="2805113"/>
            <a:ext cx="3810000" cy="2540000"/>
          </a:xfrm>
        </p:spPr>
      </p:pic>
    </p:spTree>
    <p:extLst>
      <p:ext uri="{BB962C8B-B14F-4D97-AF65-F5344CB8AC3E}">
        <p14:creationId xmlns:p14="http://schemas.microsoft.com/office/powerpoint/2010/main" val="79433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709390"/>
            <a:ext cx="8568952" cy="487362"/>
          </a:xfrm>
        </p:spPr>
        <p:txBody>
          <a:bodyPr/>
          <a:lstStyle/>
          <a:p>
            <a:pPr algn="ctr"/>
            <a:r>
              <a:rPr lang="ru-RU" altLang="ru-RU" sz="2800" dirty="0"/>
              <a:t>Школьные </a:t>
            </a:r>
            <a:r>
              <a:rPr lang="ru-RU" altLang="ru-RU" sz="2800" dirty="0" smtClean="0"/>
              <a:t>медиа: </a:t>
            </a:r>
            <a:r>
              <a:rPr lang="ru-RU" altLang="ru-RU" sz="2800" dirty="0"/>
              <a:t>эффективность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01" y="1628800"/>
            <a:ext cx="4639231" cy="4114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altLang="ru-RU" sz="2400" dirty="0"/>
              <a:t>Школьная пресса:</a:t>
            </a:r>
          </a:p>
          <a:p>
            <a:pPr marL="447675" indent="-447675">
              <a:buFont typeface="Wingdings" panose="05000000000000000000" pitchFamily="2" charset="2"/>
              <a:buNone/>
            </a:pPr>
            <a:r>
              <a:rPr lang="ru-RU" altLang="ru-RU" sz="2400" dirty="0"/>
              <a:t>3-7 лет, 4-9% учащихся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400" dirty="0"/>
              <a:t>Школьное телевидение</a:t>
            </a:r>
          </a:p>
          <a:p>
            <a:pPr marL="447675" indent="-447675">
              <a:buFont typeface="Wingdings" panose="05000000000000000000" pitchFamily="2" charset="2"/>
              <a:buNone/>
            </a:pPr>
            <a:r>
              <a:rPr lang="ru-RU" altLang="ru-RU" sz="2400" dirty="0"/>
              <a:t>3-5 лет, 3-4% учащихся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400" dirty="0"/>
              <a:t>Мультимедиа проекты</a:t>
            </a:r>
          </a:p>
          <a:p>
            <a:pPr marL="447675" indent="-447675">
              <a:buFont typeface="Wingdings" panose="05000000000000000000" pitchFamily="2" charset="2"/>
              <a:buNone/>
            </a:pPr>
            <a:r>
              <a:rPr lang="ru-RU" altLang="ru-RU" sz="2400" dirty="0"/>
              <a:t>3-4 года, 15-54% учащихся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961" y="2780928"/>
            <a:ext cx="3892878" cy="314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8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Возрастные</a:t>
            </a:r>
            <a:r>
              <a:rPr lang="ru-RU" altLang="ru-RU" sz="2400" b="0" i="1" smtClean="0"/>
              <a:t> </a:t>
            </a:r>
            <a:br>
              <a:rPr lang="ru-RU" altLang="ru-RU" sz="2400" b="0" i="1" smtClean="0"/>
            </a:br>
            <a:r>
              <a:rPr lang="ru-RU" altLang="ru-RU" sz="3200" smtClean="0"/>
              <a:t>особенности</a:t>
            </a:r>
            <a:endParaRPr lang="en-US" altLang="ru-RU" sz="3200" smtClean="0"/>
          </a:p>
        </p:txBody>
      </p:sp>
      <p:grpSp>
        <p:nvGrpSpPr>
          <p:cNvPr id="49155" name="Group 79"/>
          <p:cNvGrpSpPr>
            <a:grpSpLocks/>
          </p:cNvGrpSpPr>
          <p:nvPr/>
        </p:nvGrpSpPr>
        <p:grpSpPr bwMode="auto">
          <a:xfrm>
            <a:off x="76200" y="549275"/>
            <a:ext cx="8993188" cy="6508750"/>
            <a:chOff x="48" y="346"/>
            <a:chExt cx="5665" cy="4100"/>
          </a:xfrm>
        </p:grpSpPr>
        <p:sp>
          <p:nvSpPr>
            <p:cNvPr id="61518" name="AutoShape 78"/>
            <p:cNvSpPr>
              <a:spLocks noChangeArrowheads="1"/>
            </p:cNvSpPr>
            <p:nvPr/>
          </p:nvSpPr>
          <p:spPr bwMode="gray">
            <a:xfrm>
              <a:off x="521" y="3124"/>
              <a:ext cx="1261" cy="1322"/>
            </a:xfrm>
            <a:prstGeom prst="diamond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PerspectiveBottom">
                <a:rot lat="19499999" lon="0" rev="0"/>
              </a:camera>
              <a:lightRig rig="legacyNormal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1517" name="AutoShape 77"/>
            <p:cNvSpPr>
              <a:spLocks noChangeArrowheads="1"/>
            </p:cNvSpPr>
            <p:nvPr/>
          </p:nvSpPr>
          <p:spPr bwMode="gray">
            <a:xfrm>
              <a:off x="458" y="2722"/>
              <a:ext cx="1372" cy="1390"/>
            </a:xfrm>
            <a:prstGeom prst="diamond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PerspectiveBottom">
                <a:rot lat="19199999" lon="0" rev="0"/>
              </a:camera>
              <a:lightRig rig="legacyNormal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49158" name="Group 26"/>
            <p:cNvGrpSpPr>
              <a:grpSpLocks/>
            </p:cNvGrpSpPr>
            <p:nvPr/>
          </p:nvGrpSpPr>
          <p:grpSpPr bwMode="auto">
            <a:xfrm>
              <a:off x="158" y="1899"/>
              <a:ext cx="5181" cy="1697"/>
              <a:chOff x="1509" y="1643"/>
              <a:chExt cx="3867" cy="1777"/>
            </a:xfrm>
          </p:grpSpPr>
          <p:sp>
            <p:nvSpPr>
              <p:cNvPr id="49174" name="Line 27"/>
              <p:cNvSpPr>
                <a:spLocks noChangeShapeType="1"/>
              </p:cNvSpPr>
              <p:nvPr/>
            </p:nvSpPr>
            <p:spPr bwMode="auto">
              <a:xfrm>
                <a:off x="1509" y="2118"/>
                <a:ext cx="3867" cy="0"/>
              </a:xfrm>
              <a:prstGeom prst="line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75" name="Line 28"/>
              <p:cNvSpPr>
                <a:spLocks noChangeShapeType="1"/>
              </p:cNvSpPr>
              <p:nvPr/>
            </p:nvSpPr>
            <p:spPr bwMode="auto">
              <a:xfrm>
                <a:off x="1509" y="2574"/>
                <a:ext cx="3867" cy="0"/>
              </a:xfrm>
              <a:prstGeom prst="line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76" name="Line 29"/>
              <p:cNvSpPr>
                <a:spLocks noChangeShapeType="1"/>
              </p:cNvSpPr>
              <p:nvPr/>
            </p:nvSpPr>
            <p:spPr bwMode="auto">
              <a:xfrm>
                <a:off x="1509" y="3030"/>
                <a:ext cx="3867" cy="0"/>
              </a:xfrm>
              <a:prstGeom prst="line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77" name="Line 30"/>
              <p:cNvSpPr>
                <a:spLocks noChangeShapeType="1"/>
              </p:cNvSpPr>
              <p:nvPr/>
            </p:nvSpPr>
            <p:spPr bwMode="auto">
              <a:xfrm>
                <a:off x="1509" y="3420"/>
                <a:ext cx="3867" cy="0"/>
              </a:xfrm>
              <a:prstGeom prst="line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78" name="Line 31"/>
              <p:cNvSpPr>
                <a:spLocks noChangeShapeType="1"/>
              </p:cNvSpPr>
              <p:nvPr/>
            </p:nvSpPr>
            <p:spPr bwMode="auto">
              <a:xfrm>
                <a:off x="1509" y="1643"/>
                <a:ext cx="3867" cy="0"/>
              </a:xfrm>
              <a:prstGeom prst="line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1472" name="AutoShape 32"/>
            <p:cNvSpPr>
              <a:spLocks noChangeArrowheads="1"/>
            </p:cNvSpPr>
            <p:nvPr/>
          </p:nvSpPr>
          <p:spPr bwMode="gray">
            <a:xfrm>
              <a:off x="401" y="2342"/>
              <a:ext cx="1487" cy="1385"/>
            </a:xfrm>
            <a:prstGeom prst="diamond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PerspectiveBottom">
                <a:rot lat="19499999" lon="0" rev="0"/>
              </a:camera>
              <a:lightRig rig="legacyNormal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1473" name="AutoShape 33"/>
            <p:cNvSpPr>
              <a:spLocks noChangeArrowheads="1"/>
            </p:cNvSpPr>
            <p:nvPr/>
          </p:nvSpPr>
          <p:spPr bwMode="gray">
            <a:xfrm>
              <a:off x="346" y="1831"/>
              <a:ext cx="1553" cy="1571"/>
            </a:xfrm>
            <a:prstGeom prst="diamond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PerspectiveBottom">
                <a:rot lat="19199999" lon="0" rev="0"/>
              </a:camera>
              <a:lightRig rig="legacyNormal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1474" name="AutoShape 34"/>
            <p:cNvSpPr>
              <a:spLocks noChangeArrowheads="1"/>
            </p:cNvSpPr>
            <p:nvPr/>
          </p:nvSpPr>
          <p:spPr bwMode="gray">
            <a:xfrm>
              <a:off x="240" y="1337"/>
              <a:ext cx="1668" cy="1613"/>
            </a:xfrm>
            <a:prstGeom prst="diamond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PerspectiveBottom">
                <a:rot lat="18900000" lon="0" rev="0"/>
              </a:camera>
              <a:lightRig rig="legacyNormal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1475" name="AutoShape 35"/>
            <p:cNvSpPr>
              <a:spLocks noChangeArrowheads="1"/>
            </p:cNvSpPr>
            <p:nvPr/>
          </p:nvSpPr>
          <p:spPr bwMode="gray">
            <a:xfrm>
              <a:off x="159" y="809"/>
              <a:ext cx="1757" cy="1699"/>
            </a:xfrm>
            <a:prstGeom prst="diamond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PerspectiveBottom">
                <a:rot lat="18900000" lon="0" rev="0"/>
              </a:camera>
              <a:lightRig rig="legacyNormal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1477" name="AutoShape 37"/>
            <p:cNvSpPr>
              <a:spLocks noChangeArrowheads="1"/>
            </p:cNvSpPr>
            <p:nvPr/>
          </p:nvSpPr>
          <p:spPr bwMode="gray">
            <a:xfrm>
              <a:off x="48" y="346"/>
              <a:ext cx="1879" cy="1744"/>
            </a:xfrm>
            <a:prstGeom prst="diamond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PerspectiveBottom">
                <a:rot lat="18600000" lon="0" rev="0"/>
              </a:camera>
              <a:lightRig rig="legacyNormal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9164" name="Line 44"/>
            <p:cNvSpPr>
              <a:spLocks noChangeShapeType="1"/>
            </p:cNvSpPr>
            <p:nvPr/>
          </p:nvSpPr>
          <p:spPr bwMode="black">
            <a:xfrm flipH="1" flipV="1">
              <a:off x="975" y="709"/>
              <a:ext cx="188" cy="35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sm" len="sm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165" name="Rectangle 45"/>
            <p:cNvSpPr>
              <a:spLocks noChangeArrowheads="1"/>
            </p:cNvSpPr>
            <p:nvPr/>
          </p:nvSpPr>
          <p:spPr bwMode="auto">
            <a:xfrm>
              <a:off x="1266" y="1072"/>
              <a:ext cx="43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85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000" b="1"/>
                <a:t>Старшие подростки 13-15 лет</a:t>
              </a:r>
              <a:endParaRPr lang="en-US" altLang="ru-RU" sz="2000" b="1"/>
            </a:p>
          </p:txBody>
        </p:sp>
        <p:sp>
          <p:nvSpPr>
            <p:cNvPr id="49166" name="Rectangle 46"/>
            <p:cNvSpPr>
              <a:spLocks noChangeArrowheads="1"/>
            </p:cNvSpPr>
            <p:nvPr/>
          </p:nvSpPr>
          <p:spPr bwMode="auto">
            <a:xfrm>
              <a:off x="1266" y="1571"/>
              <a:ext cx="43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85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2000" b="1"/>
                <a:t>Младшие подростки 11-12 лет</a:t>
              </a:r>
            </a:p>
          </p:txBody>
        </p:sp>
        <p:sp>
          <p:nvSpPr>
            <p:cNvPr id="49167" name="Rectangle 47"/>
            <p:cNvSpPr>
              <a:spLocks noChangeArrowheads="1"/>
            </p:cNvSpPr>
            <p:nvPr/>
          </p:nvSpPr>
          <p:spPr bwMode="auto">
            <a:xfrm>
              <a:off x="1362" y="2887"/>
              <a:ext cx="43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85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000" b="1"/>
                <a:t>Старший предшкольный возраст 5-6 лет</a:t>
              </a:r>
              <a:endParaRPr lang="en-US" altLang="ru-RU" sz="2000" b="1"/>
            </a:p>
          </p:txBody>
        </p:sp>
        <p:sp>
          <p:nvSpPr>
            <p:cNvPr id="49168" name="Rectangle 48"/>
            <p:cNvSpPr>
              <a:spLocks noChangeArrowheads="1"/>
            </p:cNvSpPr>
            <p:nvPr/>
          </p:nvSpPr>
          <p:spPr bwMode="auto">
            <a:xfrm>
              <a:off x="1362" y="2025"/>
              <a:ext cx="43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85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000" b="1"/>
                <a:t>Младший школьный возраст 9-10 лет</a:t>
              </a:r>
              <a:endParaRPr lang="en-US" altLang="ru-RU" sz="2000" b="1"/>
            </a:p>
          </p:txBody>
        </p:sp>
        <p:sp>
          <p:nvSpPr>
            <p:cNvPr id="49169" name="Rectangle 62"/>
            <p:cNvSpPr>
              <a:spLocks noChangeArrowheads="1"/>
            </p:cNvSpPr>
            <p:nvPr/>
          </p:nvSpPr>
          <p:spPr bwMode="auto">
            <a:xfrm>
              <a:off x="1362" y="2433"/>
              <a:ext cx="43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85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000" b="1"/>
                <a:t>Начальный школьный возраст 7-8 лет</a:t>
              </a:r>
              <a:endParaRPr lang="en-US" altLang="ru-RU" sz="2000" b="1"/>
            </a:p>
          </p:txBody>
        </p:sp>
        <p:sp>
          <p:nvSpPr>
            <p:cNvPr id="49170" name="Rectangle 69"/>
            <p:cNvSpPr>
              <a:spLocks noChangeArrowheads="1"/>
            </p:cNvSpPr>
            <p:nvPr/>
          </p:nvSpPr>
          <p:spPr bwMode="auto">
            <a:xfrm>
              <a:off x="1292" y="3658"/>
              <a:ext cx="43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85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000" b="1"/>
                <a:t>Ясельный возраст до 3 лет</a:t>
              </a:r>
              <a:endParaRPr lang="en-US" altLang="ru-RU" sz="2000" b="1"/>
            </a:p>
          </p:txBody>
        </p:sp>
        <p:sp>
          <p:nvSpPr>
            <p:cNvPr id="49171" name="Line 71"/>
            <p:cNvSpPr>
              <a:spLocks noChangeShapeType="1"/>
            </p:cNvSpPr>
            <p:nvPr/>
          </p:nvSpPr>
          <p:spPr bwMode="auto">
            <a:xfrm>
              <a:off x="168" y="1480"/>
              <a:ext cx="5181" cy="0"/>
            </a:xfrm>
            <a:prstGeom prst="line">
              <a:avLst/>
            </a:prstGeom>
            <a:noFill/>
            <a:ln w="31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172" name="Line 75"/>
            <p:cNvSpPr>
              <a:spLocks noChangeShapeType="1"/>
            </p:cNvSpPr>
            <p:nvPr/>
          </p:nvSpPr>
          <p:spPr bwMode="auto">
            <a:xfrm>
              <a:off x="168" y="1026"/>
              <a:ext cx="5181" cy="0"/>
            </a:xfrm>
            <a:prstGeom prst="line">
              <a:avLst/>
            </a:prstGeom>
            <a:noFill/>
            <a:ln w="31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173" name="Rectangle 76"/>
            <p:cNvSpPr>
              <a:spLocks noChangeArrowheads="1"/>
            </p:cNvSpPr>
            <p:nvPr/>
          </p:nvSpPr>
          <p:spPr bwMode="auto">
            <a:xfrm>
              <a:off x="1383" y="3272"/>
              <a:ext cx="43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85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000" b="1"/>
                <a:t>Младший предшкольный возраст 3-4 лет</a:t>
              </a:r>
              <a:endParaRPr lang="en-US" altLang="ru-RU" sz="2000" b="1"/>
            </a:p>
          </p:txBody>
        </p:sp>
      </p:grpSp>
    </p:spTree>
    <p:extLst>
      <p:ext uri="{BB962C8B-B14F-4D97-AF65-F5344CB8AC3E}">
        <p14:creationId xmlns:p14="http://schemas.microsoft.com/office/powerpoint/2010/main" val="108548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45"/>
          <p:cNvSpPr>
            <a:spLocks noChangeArrowheads="1"/>
          </p:cNvSpPr>
          <p:nvPr/>
        </p:nvSpPr>
        <p:spPr bwMode="gray">
          <a:xfrm>
            <a:off x="6084888" y="4851400"/>
            <a:ext cx="2206625" cy="2322513"/>
          </a:xfrm>
          <a:prstGeom prst="diamond">
            <a:avLst/>
          </a:prstGeom>
          <a:gradFill rotWithShape="1">
            <a:gsLst>
              <a:gs pos="0">
                <a:srgbClr val="767600"/>
              </a:gs>
              <a:gs pos="100000">
                <a:srgbClr val="FFFF00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PerspectiveBottom">
              <a:rot lat="19199996" lon="0" rev="0"/>
            </a:camera>
            <a:lightRig rig="legacyNormal4" dir="b"/>
          </a:scene3d>
          <a:sp3d extrusionH="1000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7676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78220" name="AutoShape 44"/>
          <p:cNvSpPr>
            <a:spLocks noChangeArrowheads="1"/>
          </p:cNvSpPr>
          <p:nvPr/>
        </p:nvSpPr>
        <p:spPr bwMode="gray">
          <a:xfrm rot="250038">
            <a:off x="392113" y="4357688"/>
            <a:ext cx="2592387" cy="2879725"/>
          </a:xfrm>
          <a:prstGeom prst="diamond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9525" algn="ctr">
            <a:miter lim="800000"/>
            <a:headEnd/>
            <a:tailEnd/>
          </a:ln>
          <a:effectLst/>
          <a:scene3d>
            <a:camera prst="legacyPerspectiveBottom">
              <a:rot lat="19199999" lon="0" rev="0"/>
            </a:camera>
            <a:lightRig rig="legacyNormal4" dir="b"/>
          </a:scene3d>
          <a:sp3d extrusionH="1000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Гендерные</a:t>
            </a:r>
            <a:r>
              <a:rPr lang="ru-RU" altLang="ru-RU" sz="2400" b="0" i="1" smtClean="0"/>
              <a:t> </a:t>
            </a:r>
            <a:br>
              <a:rPr lang="ru-RU" altLang="ru-RU" sz="2400" b="0" i="1" smtClean="0"/>
            </a:br>
            <a:r>
              <a:rPr lang="ru-RU" altLang="ru-RU" sz="3200" smtClean="0"/>
              <a:t>особенности</a:t>
            </a:r>
            <a:endParaRPr lang="en-US" altLang="ru-RU" sz="3200" smtClean="0"/>
          </a:p>
        </p:txBody>
      </p:sp>
      <p:sp>
        <p:nvSpPr>
          <p:cNvPr id="178185" name="AutoShape 9"/>
          <p:cNvSpPr>
            <a:spLocks noChangeArrowheads="1"/>
          </p:cNvSpPr>
          <p:nvPr/>
        </p:nvSpPr>
        <p:spPr bwMode="gray">
          <a:xfrm rot="246611">
            <a:off x="373063" y="3789363"/>
            <a:ext cx="2759075" cy="2713037"/>
          </a:xfrm>
          <a:prstGeom prst="diamond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9525" algn="ctr">
            <a:miter lim="800000"/>
            <a:headEnd/>
            <a:tailEnd/>
          </a:ln>
          <a:effectLst/>
          <a:scene3d>
            <a:camera prst="legacyPerspectiveBottom">
              <a:rot lat="19499999" lon="0" rev="0"/>
            </a:camera>
            <a:lightRig rig="legacyNormal4" dir="b"/>
          </a:scene3d>
          <a:sp3d extrusionH="1000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78186" name="AutoShape 10"/>
          <p:cNvSpPr>
            <a:spLocks noChangeArrowheads="1"/>
          </p:cNvSpPr>
          <p:nvPr/>
        </p:nvSpPr>
        <p:spPr bwMode="gray">
          <a:xfrm rot="250038">
            <a:off x="323850" y="2852738"/>
            <a:ext cx="2881313" cy="3076575"/>
          </a:xfrm>
          <a:prstGeom prst="diamond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9525" algn="ctr">
            <a:miter lim="800000"/>
            <a:headEnd/>
            <a:tailEnd/>
          </a:ln>
          <a:effectLst/>
          <a:scene3d>
            <a:camera prst="legacyPerspectiveBottom">
              <a:rot lat="19199999" lon="0" rev="0"/>
            </a:camera>
            <a:lightRig rig="legacyNormal4" dir="b"/>
          </a:scene3d>
          <a:sp3d extrusionH="1000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78187" name="AutoShape 11"/>
          <p:cNvSpPr>
            <a:spLocks noChangeArrowheads="1"/>
          </p:cNvSpPr>
          <p:nvPr/>
        </p:nvSpPr>
        <p:spPr bwMode="gray">
          <a:xfrm rot="250410">
            <a:off x="236538" y="2133600"/>
            <a:ext cx="3095625" cy="3159125"/>
          </a:xfrm>
          <a:prstGeom prst="diamond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9525" algn="ctr">
            <a:miter lim="800000"/>
            <a:headEnd/>
            <a:tailEnd/>
          </a:ln>
          <a:effectLst/>
          <a:scene3d>
            <a:camera prst="legacyPerspectiveBottom">
              <a:rot lat="18900000" lon="0" rev="0"/>
            </a:camera>
            <a:lightRig rig="legacyNormal4" dir="b"/>
          </a:scene3d>
          <a:sp3d extrusionH="1000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78188" name="AutoShape 12"/>
          <p:cNvSpPr>
            <a:spLocks noChangeArrowheads="1"/>
          </p:cNvSpPr>
          <p:nvPr/>
        </p:nvSpPr>
        <p:spPr bwMode="gray">
          <a:xfrm rot="247769">
            <a:off x="107950" y="1268413"/>
            <a:ext cx="3260725" cy="3330575"/>
          </a:xfrm>
          <a:prstGeom prst="diamond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9525" algn="ctr">
            <a:miter lim="800000"/>
            <a:headEnd/>
            <a:tailEnd/>
          </a:ln>
          <a:effectLst/>
          <a:scene3d>
            <a:camera prst="legacyPerspectiveBottom">
              <a:rot lat="18900000" lon="0" rev="0"/>
            </a:camera>
            <a:lightRig rig="legacyNormal4" dir="b"/>
          </a:scene3d>
          <a:sp3d extrusionH="1000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78189" name="AutoShape 13"/>
          <p:cNvSpPr>
            <a:spLocks noChangeArrowheads="1"/>
          </p:cNvSpPr>
          <p:nvPr/>
        </p:nvSpPr>
        <p:spPr bwMode="gray">
          <a:xfrm rot="247924">
            <a:off x="77788" y="620713"/>
            <a:ext cx="3487737" cy="3416300"/>
          </a:xfrm>
          <a:prstGeom prst="diamond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 algn="ctr">
            <a:miter lim="800000"/>
            <a:headEnd/>
            <a:tailEnd/>
          </a:ln>
          <a:effectLst/>
          <a:scene3d>
            <a:camera prst="legacyPerspectiveBottom">
              <a:rot lat="18600000" lon="0" rev="0"/>
            </a:camera>
            <a:lightRig rig="legacyNormal4" dir="b"/>
          </a:scene3d>
          <a:sp3d extrusionH="1000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50186" name="Rectangle 18"/>
          <p:cNvSpPr>
            <a:spLocks noChangeArrowheads="1"/>
          </p:cNvSpPr>
          <p:nvPr/>
        </p:nvSpPr>
        <p:spPr bwMode="white">
          <a:xfrm>
            <a:off x="3635375" y="3644900"/>
            <a:ext cx="1760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/>
              <a:t>Интеллект</a:t>
            </a:r>
            <a:endParaRPr lang="en-US" altLang="ru-RU" sz="2000" b="1"/>
          </a:p>
        </p:txBody>
      </p:sp>
      <p:sp>
        <p:nvSpPr>
          <p:cNvPr id="50187" name="AutoShape 26"/>
          <p:cNvSpPr>
            <a:spLocks noChangeArrowheads="1"/>
          </p:cNvSpPr>
          <p:nvPr/>
        </p:nvSpPr>
        <p:spPr bwMode="gray">
          <a:xfrm>
            <a:off x="6011863" y="4292600"/>
            <a:ext cx="2360612" cy="2198688"/>
          </a:xfrm>
          <a:prstGeom prst="diamond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effectLst/>
          <a:scene3d>
            <a:camera prst="legacyPerspectiveBottom">
              <a:rot lat="19499996" lon="0" rev="0"/>
            </a:camera>
            <a:lightRig rig="legacyNormal4" dir="b"/>
          </a:scene3d>
          <a:sp3d extrusionH="100000" prstMaterial="legacyMatte">
            <a:bevelT w="13500" h="13500" prst="angle"/>
            <a:bevelB w="13500" h="13500" prst="angle"/>
            <a:extrusionClr>
              <a:srgbClr val="FF33CC"/>
            </a:extrusionClr>
            <a:contourClr>
              <a:srgbClr val="FF33CC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0188" name="AutoShape 27"/>
          <p:cNvSpPr>
            <a:spLocks noChangeArrowheads="1"/>
          </p:cNvSpPr>
          <p:nvPr/>
        </p:nvSpPr>
        <p:spPr bwMode="gray">
          <a:xfrm>
            <a:off x="5994400" y="3500438"/>
            <a:ext cx="2465388" cy="2493962"/>
          </a:xfrm>
          <a:prstGeom prst="diamond">
            <a:avLst/>
          </a:prstGeom>
          <a:gradFill rotWithShape="1">
            <a:gsLst>
              <a:gs pos="0">
                <a:srgbClr val="767600"/>
              </a:gs>
              <a:gs pos="100000">
                <a:srgbClr val="FFFF00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PerspectiveBottom">
              <a:rot lat="19199996" lon="0" rev="0"/>
            </a:camera>
            <a:lightRig rig="legacyNormal4" dir="b"/>
          </a:scene3d>
          <a:sp3d extrusionH="1000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7676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0189" name="AutoShape 28"/>
          <p:cNvSpPr>
            <a:spLocks noChangeArrowheads="1"/>
          </p:cNvSpPr>
          <p:nvPr/>
        </p:nvSpPr>
        <p:spPr bwMode="gray">
          <a:xfrm>
            <a:off x="5868988" y="2708275"/>
            <a:ext cx="2647950" cy="2560638"/>
          </a:xfrm>
          <a:prstGeom prst="diamond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effectLst/>
          <a:scene3d>
            <a:camera prst="legacyPerspectiveBottom">
              <a:rot lat="19499996" lon="0" rev="0"/>
            </a:camera>
            <a:lightRig rig="legacyNormal4" dir="b"/>
          </a:scene3d>
          <a:sp3d extrusionH="100000" prstMaterial="legacyMatte">
            <a:bevelT w="13500" h="13500" prst="angle"/>
            <a:bevelB w="13500" h="13500" prst="angle"/>
            <a:extrusionClr>
              <a:srgbClr val="FF33CC"/>
            </a:extrusionClr>
            <a:contourClr>
              <a:srgbClr val="FF33CC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0190" name="AutoShape 29"/>
          <p:cNvSpPr>
            <a:spLocks noChangeArrowheads="1"/>
          </p:cNvSpPr>
          <p:nvPr/>
        </p:nvSpPr>
        <p:spPr bwMode="gray">
          <a:xfrm>
            <a:off x="5783263" y="2032000"/>
            <a:ext cx="2789237" cy="2697163"/>
          </a:xfrm>
          <a:prstGeom prst="diamond">
            <a:avLst/>
          </a:prstGeom>
          <a:gradFill rotWithShape="1">
            <a:gsLst>
              <a:gs pos="0">
                <a:srgbClr val="767600"/>
              </a:gs>
              <a:gs pos="100000">
                <a:srgbClr val="FFFF00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PerspectiveBottom">
              <a:rot lat="19199996" lon="0" rev="0"/>
            </a:camera>
            <a:lightRig rig="legacyNormal4" dir="b"/>
          </a:scene3d>
          <a:sp3d extrusionH="1000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7676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0191" name="AutoShape 30"/>
          <p:cNvSpPr>
            <a:spLocks noChangeArrowheads="1"/>
          </p:cNvSpPr>
          <p:nvPr/>
        </p:nvSpPr>
        <p:spPr bwMode="gray">
          <a:xfrm>
            <a:off x="5692775" y="1268413"/>
            <a:ext cx="2982913" cy="2768600"/>
          </a:xfrm>
          <a:prstGeom prst="diamond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effectLst/>
          <a:scene3d>
            <a:camera prst="legacyPerspectiveBottom">
              <a:rot lat="19499996" lon="0" rev="0"/>
            </a:camera>
            <a:lightRig rig="legacyNormal4" dir="b"/>
          </a:scene3d>
          <a:sp3d extrusionH="100000" prstMaterial="legacyMatte">
            <a:bevelT w="13500" h="13500" prst="angle"/>
            <a:bevelB w="13500" h="13500" prst="angle"/>
            <a:extrusionClr>
              <a:srgbClr val="FF33CC"/>
            </a:extrusionClr>
            <a:contourClr>
              <a:srgbClr val="FF33CC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0192" name="Text Box 37"/>
          <p:cNvSpPr txBox="1">
            <a:spLocks noChangeArrowheads="1"/>
          </p:cNvSpPr>
          <p:nvPr/>
        </p:nvSpPr>
        <p:spPr bwMode="ltGray">
          <a:xfrm>
            <a:off x="896938" y="1268413"/>
            <a:ext cx="1946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chemeClr val="accent1"/>
                </a:solidFill>
              </a:rPr>
              <a:t>Мальчики</a:t>
            </a:r>
          </a:p>
        </p:txBody>
      </p:sp>
      <p:sp>
        <p:nvSpPr>
          <p:cNvPr id="50193" name="Text Box 38"/>
          <p:cNvSpPr txBox="1">
            <a:spLocks noChangeArrowheads="1"/>
          </p:cNvSpPr>
          <p:nvPr/>
        </p:nvSpPr>
        <p:spPr bwMode="ltGray">
          <a:xfrm>
            <a:off x="6262688" y="1341438"/>
            <a:ext cx="1676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CC0000"/>
                </a:solidFill>
              </a:rPr>
              <a:t>Девочки</a:t>
            </a:r>
          </a:p>
        </p:txBody>
      </p:sp>
      <p:sp>
        <p:nvSpPr>
          <p:cNvPr id="50194" name="Rectangle 39"/>
          <p:cNvSpPr>
            <a:spLocks noChangeArrowheads="1"/>
          </p:cNvSpPr>
          <p:nvPr/>
        </p:nvSpPr>
        <p:spPr bwMode="white">
          <a:xfrm>
            <a:off x="3348038" y="2852738"/>
            <a:ext cx="2736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/>
              <a:t>Любознательность</a:t>
            </a:r>
            <a:endParaRPr lang="en-US" altLang="ru-RU" sz="2000" b="1"/>
          </a:p>
        </p:txBody>
      </p:sp>
      <p:sp>
        <p:nvSpPr>
          <p:cNvPr id="50195" name="Rectangle 40"/>
          <p:cNvSpPr>
            <a:spLocks noChangeArrowheads="1"/>
          </p:cNvSpPr>
          <p:nvPr/>
        </p:nvSpPr>
        <p:spPr bwMode="white">
          <a:xfrm>
            <a:off x="3708400" y="4400550"/>
            <a:ext cx="1760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/>
              <a:t>Восприятие</a:t>
            </a:r>
            <a:endParaRPr lang="en-US" altLang="ru-RU" sz="2000" b="1"/>
          </a:p>
        </p:txBody>
      </p:sp>
      <p:sp>
        <p:nvSpPr>
          <p:cNvPr id="50196" name="Rectangle 41"/>
          <p:cNvSpPr>
            <a:spLocks noChangeArrowheads="1"/>
          </p:cNvSpPr>
          <p:nvPr/>
        </p:nvSpPr>
        <p:spPr bwMode="white">
          <a:xfrm>
            <a:off x="3059113" y="5119688"/>
            <a:ext cx="3024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/>
              <a:t>Анализ и оценивание</a:t>
            </a:r>
            <a:endParaRPr lang="en-US" altLang="ru-RU" sz="2000" b="1"/>
          </a:p>
        </p:txBody>
      </p:sp>
      <p:sp>
        <p:nvSpPr>
          <p:cNvPr id="50197" name="Rectangle 42"/>
          <p:cNvSpPr>
            <a:spLocks noChangeArrowheads="1"/>
          </p:cNvSpPr>
          <p:nvPr/>
        </p:nvSpPr>
        <p:spPr bwMode="white">
          <a:xfrm>
            <a:off x="2987675" y="5822950"/>
            <a:ext cx="30241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/>
              <a:t>Творческие креатив-ные способности</a:t>
            </a:r>
            <a:endParaRPr lang="en-US" altLang="ru-RU" sz="2000" b="1"/>
          </a:p>
        </p:txBody>
      </p:sp>
      <p:sp>
        <p:nvSpPr>
          <p:cNvPr id="50198" name="Rectangle 43"/>
          <p:cNvSpPr>
            <a:spLocks noChangeArrowheads="1"/>
          </p:cNvSpPr>
          <p:nvPr/>
        </p:nvSpPr>
        <p:spPr bwMode="white">
          <a:xfrm>
            <a:off x="3275013" y="2024063"/>
            <a:ext cx="3097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/>
              <a:t>Физическое развитие</a:t>
            </a:r>
            <a:endParaRPr lang="en-US" altLang="ru-RU" sz="2000" b="1"/>
          </a:p>
        </p:txBody>
      </p:sp>
    </p:spTree>
    <p:extLst>
      <p:ext uri="{BB962C8B-B14F-4D97-AF65-F5344CB8AC3E}">
        <p14:creationId xmlns:p14="http://schemas.microsoft.com/office/powerpoint/2010/main" val="204879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03238"/>
            <a:ext cx="8784976" cy="1053554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Партнеры в вопросах </a:t>
            </a:r>
            <a:r>
              <a:rPr lang="ru-RU" sz="2400" dirty="0" err="1">
                <a:solidFill>
                  <a:srgbClr val="002060"/>
                </a:solidFill>
              </a:rPr>
              <a:t>медиабезопасности</a:t>
            </a:r>
            <a:r>
              <a:rPr lang="ru-RU" sz="2400" dirty="0">
                <a:solidFill>
                  <a:srgbClr val="002060"/>
                </a:solidFill>
              </a:rPr>
              <a:t> и </a:t>
            </a:r>
            <a:r>
              <a:rPr lang="ru-RU" sz="2400" dirty="0" smtClean="0">
                <a:solidFill>
                  <a:srgbClr val="002060"/>
                </a:solidFill>
              </a:rPr>
              <a:t>развития </a:t>
            </a:r>
            <a:r>
              <a:rPr lang="ru-RU" sz="2400" dirty="0">
                <a:solidFill>
                  <a:srgbClr val="002060"/>
                </a:solidFill>
              </a:rPr>
              <a:t>ребенка в </a:t>
            </a:r>
            <a:r>
              <a:rPr lang="ru-RU" sz="2400" dirty="0" smtClean="0">
                <a:solidFill>
                  <a:srgbClr val="002060"/>
                </a:solidFill>
              </a:rPr>
              <a:t>информационно-коммуникационном пространстве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05000"/>
            <a:ext cx="8784976" cy="4953000"/>
          </a:xfrm>
        </p:spPr>
        <p:txBody>
          <a:bodyPr/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</a:rPr>
              <a:t>Российская Государственная детская 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библиотека </a:t>
            </a:r>
            <a:r>
              <a:rPr lang="ru-RU" sz="2200" dirty="0">
                <a:solidFill>
                  <a:srgbClr val="002060"/>
                </a:solidFill>
              </a:rPr>
              <a:t>(</a:t>
            </a:r>
            <a:r>
              <a:rPr lang="ru-RU" sz="2200" b="1" dirty="0">
                <a:solidFill>
                  <a:srgbClr val="002060"/>
                </a:solidFill>
              </a:rPr>
              <a:t>РГДБ</a:t>
            </a:r>
            <a:r>
              <a:rPr lang="ru-RU" sz="2200" dirty="0">
                <a:solidFill>
                  <a:srgbClr val="002060"/>
                </a:solidFill>
              </a:rPr>
              <a:t>) </a:t>
            </a:r>
            <a:r>
              <a:rPr lang="ru-RU" sz="2200" dirty="0" smtClean="0">
                <a:solidFill>
                  <a:srgbClr val="002060"/>
                </a:solidFill>
              </a:rPr>
              <a:t>(Москва), </a:t>
            </a:r>
            <a:r>
              <a:rPr lang="ru-RU" sz="2200" b="1" dirty="0" smtClean="0">
                <a:solidFill>
                  <a:srgbClr val="002060"/>
                </a:solidFill>
              </a:rPr>
              <a:t>эксперт  Всероссийского </a:t>
            </a:r>
            <a:r>
              <a:rPr lang="ru-RU" sz="2200" b="1" dirty="0">
                <a:solidFill>
                  <a:srgbClr val="002060"/>
                </a:solidFill>
              </a:rPr>
              <a:t>конкурса позитивного </a:t>
            </a:r>
            <a:r>
              <a:rPr lang="ru-RU" sz="2200" b="1" dirty="0" smtClean="0">
                <a:solidFill>
                  <a:srgbClr val="002060"/>
                </a:solidFill>
              </a:rPr>
              <a:t>контента</a:t>
            </a:r>
            <a:r>
              <a:rPr lang="ru-RU" sz="2200" dirty="0" smtClean="0">
                <a:solidFill>
                  <a:srgbClr val="002060"/>
                </a:solidFill>
              </a:rPr>
              <a:t>;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</a:rPr>
              <a:t>журнал </a:t>
            </a:r>
            <a:r>
              <a:rPr lang="ru-RU" sz="2200" dirty="0">
                <a:solidFill>
                  <a:srgbClr val="002060"/>
                </a:solidFill>
              </a:rPr>
              <a:t>«</a:t>
            </a:r>
            <a:r>
              <a:rPr lang="ru-RU" sz="2200" b="1" dirty="0">
                <a:solidFill>
                  <a:srgbClr val="002060"/>
                </a:solidFill>
              </a:rPr>
              <a:t>Дети в информационном обществе</a:t>
            </a:r>
            <a:r>
              <a:rPr lang="ru-RU" sz="2200" dirty="0" smtClean="0">
                <a:solidFill>
                  <a:srgbClr val="002060"/>
                </a:solidFill>
              </a:rPr>
              <a:t>»;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</a:rPr>
              <a:t>факультет </a:t>
            </a:r>
            <a:r>
              <a:rPr lang="ru-RU" sz="2200" dirty="0">
                <a:solidFill>
                  <a:srgbClr val="002060"/>
                </a:solidFill>
              </a:rPr>
              <a:t>журналистики </a:t>
            </a:r>
            <a:r>
              <a:rPr lang="ru-RU" sz="2200" b="1" dirty="0">
                <a:solidFill>
                  <a:srgbClr val="002060"/>
                </a:solidFill>
              </a:rPr>
              <a:t>МГУ</a:t>
            </a:r>
            <a:r>
              <a:rPr lang="ru-RU" sz="2200" dirty="0">
                <a:solidFill>
                  <a:srgbClr val="002060"/>
                </a:solidFill>
              </a:rPr>
              <a:t> им. </a:t>
            </a:r>
            <a:r>
              <a:rPr lang="ru-RU" sz="2200" dirty="0" smtClean="0">
                <a:solidFill>
                  <a:srgbClr val="002060"/>
                </a:solidFill>
              </a:rPr>
              <a:t>Ломоносова;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</a:rPr>
              <a:t>Общероссийская общественная детская организация 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«</a:t>
            </a:r>
            <a:r>
              <a:rPr lang="ru-RU" sz="2200" b="1" dirty="0">
                <a:solidFill>
                  <a:srgbClr val="002060"/>
                </a:solidFill>
              </a:rPr>
              <a:t>Лига юных журналистов</a:t>
            </a:r>
            <a:r>
              <a:rPr lang="ru-RU" sz="2200" dirty="0" smtClean="0">
                <a:solidFill>
                  <a:srgbClr val="002060"/>
                </a:solidFill>
              </a:rPr>
              <a:t>»;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</a:rPr>
              <a:t>Детское творческое объединение </a:t>
            </a:r>
            <a:r>
              <a:rPr lang="ru-RU" sz="2200" b="1" dirty="0">
                <a:solidFill>
                  <a:srgbClr val="002060"/>
                </a:solidFill>
              </a:rPr>
              <a:t>ЮНПРЕСС</a:t>
            </a:r>
            <a:r>
              <a:rPr lang="ru-RU" sz="2200" dirty="0">
                <a:solidFill>
                  <a:srgbClr val="002060"/>
                </a:solidFill>
              </a:rPr>
              <a:t> и </a:t>
            </a:r>
            <a:r>
              <a:rPr lang="ru-RU" sz="2200" dirty="0" smtClean="0">
                <a:solidFill>
                  <a:srgbClr val="002060"/>
                </a:solidFill>
              </a:rPr>
              <a:t>др. детские общественные организации.</a:t>
            </a:r>
            <a:endParaRPr lang="ru-RU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70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14313"/>
            <a:ext cx="8764463" cy="1462087"/>
          </a:xfrm>
        </p:spPr>
        <p:txBody>
          <a:bodyPr/>
          <a:lstStyle/>
          <a:p>
            <a:pPr algn="ctr"/>
            <a:r>
              <a:rPr lang="ru-RU" altLang="ru-RU" sz="2800" dirty="0" smtClean="0"/>
              <a:t>Как изменяется информационная среда?</a:t>
            </a:r>
            <a:endParaRPr lang="ru-RU" altLang="ru-RU" sz="2800" dirty="0"/>
          </a:p>
        </p:txBody>
      </p:sp>
      <p:grpSp>
        <p:nvGrpSpPr>
          <p:cNvPr id="2" name="Diagram 3"/>
          <p:cNvGrpSpPr>
            <a:grpSpLocks noChangeAspect="1"/>
          </p:cNvGrpSpPr>
          <p:nvPr/>
        </p:nvGrpSpPr>
        <p:grpSpPr bwMode="auto">
          <a:xfrm>
            <a:off x="2484440" y="2282826"/>
            <a:ext cx="3743326" cy="3663950"/>
            <a:chOff x="3243" y="1166"/>
            <a:chExt cx="2358" cy="2308"/>
          </a:xfrm>
        </p:grpSpPr>
        <p:sp>
          <p:nvSpPr>
            <p:cNvPr id="3" name="_s207877"/>
            <p:cNvSpPr>
              <a:spLocks noChangeArrowheads="1" noTextEdit="1"/>
            </p:cNvSpPr>
            <p:nvPr/>
          </p:nvSpPr>
          <p:spPr bwMode="auto">
            <a:xfrm>
              <a:off x="3319" y="1166"/>
              <a:ext cx="2160" cy="2159"/>
            </a:xfrm>
            <a:custGeom>
              <a:avLst/>
              <a:gdLst>
                <a:gd name="G0" fmla="+- 7200 0 0"/>
                <a:gd name="G1" fmla="+- 15728640 0 0"/>
                <a:gd name="G2" fmla="+- 0 0 15728640"/>
                <a:gd name="T0" fmla="*/ 0 256 1"/>
                <a:gd name="T1" fmla="*/ 180 256 1"/>
                <a:gd name="G3" fmla="+- 15728640 T0 T1"/>
                <a:gd name="T2" fmla="*/ 0 256 1"/>
                <a:gd name="T3" fmla="*/ 90 256 1"/>
                <a:gd name="G4" fmla="+- 15728640 T2 T3"/>
                <a:gd name="G5" fmla="*/ G4 2 1"/>
                <a:gd name="T4" fmla="*/ 90 256 1"/>
                <a:gd name="T5" fmla="*/ 0 256 1"/>
                <a:gd name="G6" fmla="+- 15728640 T4 T5"/>
                <a:gd name="G7" fmla="*/ G6 2 1"/>
                <a:gd name="G8" fmla="abs 1572864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200"/>
                <a:gd name="G18" fmla="*/ 7200 1 2"/>
                <a:gd name="G19" fmla="+- G18 5400 0"/>
                <a:gd name="G20" fmla="cos G19 15728640"/>
                <a:gd name="G21" fmla="sin G19 15728640"/>
                <a:gd name="G22" fmla="+- G20 10800 0"/>
                <a:gd name="G23" fmla="+- G21 10800 0"/>
                <a:gd name="G24" fmla="+- 10800 0 G20"/>
                <a:gd name="G25" fmla="+- 7200 10800 0"/>
                <a:gd name="G26" fmla="?: G9 G17 G25"/>
                <a:gd name="G27" fmla="?: G9 0 21600"/>
                <a:gd name="G28" fmla="cos 10800 15728640"/>
                <a:gd name="G29" fmla="sin 10800 15728640"/>
                <a:gd name="G30" fmla="sin 7200 15728640"/>
                <a:gd name="G31" fmla="+- G28 10800 0"/>
                <a:gd name="G32" fmla="+- G29 10800 0"/>
                <a:gd name="G33" fmla="+- G30 10800 0"/>
                <a:gd name="G34" fmla="?: G4 0 G31"/>
                <a:gd name="G35" fmla="?: 15728640 G34 0"/>
                <a:gd name="G36" fmla="?: G6 G35 G31"/>
                <a:gd name="G37" fmla="+- 21600 0 G36"/>
                <a:gd name="G38" fmla="?: G4 0 G33"/>
                <a:gd name="G39" fmla="?: 1572864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299 w 21600"/>
                <a:gd name="T15" fmla="*/ 3005 h 21600"/>
                <a:gd name="T16" fmla="*/ 10800 w 21600"/>
                <a:gd name="T17" fmla="*/ 3600 h 21600"/>
                <a:gd name="T18" fmla="*/ 15301 w 21600"/>
                <a:gd name="T19" fmla="*/ 300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7199" y="4564"/>
                  </a:moveTo>
                  <a:cubicBezTo>
                    <a:pt x="8294" y="3932"/>
                    <a:pt x="9536" y="3600"/>
                    <a:pt x="10799" y="3600"/>
                  </a:cubicBezTo>
                  <a:cubicBezTo>
                    <a:pt x="12063" y="3599"/>
                    <a:pt x="13305" y="3932"/>
                    <a:pt x="14399" y="4564"/>
                  </a:cubicBezTo>
                  <a:lnTo>
                    <a:pt x="16199" y="1446"/>
                  </a:lnTo>
                  <a:cubicBezTo>
                    <a:pt x="14558" y="499"/>
                    <a:pt x="12695" y="0"/>
                    <a:pt x="10800" y="0"/>
                  </a:cubicBezTo>
                  <a:cubicBezTo>
                    <a:pt x="8904" y="-1"/>
                    <a:pt x="7041" y="499"/>
                    <a:pt x="5399" y="1446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_s207878"/>
            <p:cNvSpPr>
              <a:spLocks noChangeArrowheads="1" noTextEdit="1"/>
            </p:cNvSpPr>
            <p:nvPr/>
          </p:nvSpPr>
          <p:spPr bwMode="auto">
            <a:xfrm rot="7200000">
              <a:off x="3319" y="1166"/>
              <a:ext cx="2159" cy="2160"/>
            </a:xfrm>
            <a:custGeom>
              <a:avLst/>
              <a:gdLst>
                <a:gd name="G0" fmla="+- 7200 0 0"/>
                <a:gd name="G1" fmla="+- 15728640 0 0"/>
                <a:gd name="G2" fmla="+- 0 0 15728640"/>
                <a:gd name="T0" fmla="*/ 0 256 1"/>
                <a:gd name="T1" fmla="*/ 180 256 1"/>
                <a:gd name="G3" fmla="+- 15728640 T0 T1"/>
                <a:gd name="T2" fmla="*/ 0 256 1"/>
                <a:gd name="T3" fmla="*/ 90 256 1"/>
                <a:gd name="G4" fmla="+- 15728640 T2 T3"/>
                <a:gd name="G5" fmla="*/ G4 2 1"/>
                <a:gd name="T4" fmla="*/ 90 256 1"/>
                <a:gd name="T5" fmla="*/ 0 256 1"/>
                <a:gd name="G6" fmla="+- 15728640 T4 T5"/>
                <a:gd name="G7" fmla="*/ G6 2 1"/>
                <a:gd name="G8" fmla="abs 1572864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200"/>
                <a:gd name="G18" fmla="*/ 7200 1 2"/>
                <a:gd name="G19" fmla="+- G18 5400 0"/>
                <a:gd name="G20" fmla="cos G19 15728640"/>
                <a:gd name="G21" fmla="sin G19 15728640"/>
                <a:gd name="G22" fmla="+- G20 10800 0"/>
                <a:gd name="G23" fmla="+- G21 10800 0"/>
                <a:gd name="G24" fmla="+- 10800 0 G20"/>
                <a:gd name="G25" fmla="+- 7200 10800 0"/>
                <a:gd name="G26" fmla="?: G9 G17 G25"/>
                <a:gd name="G27" fmla="?: G9 0 21600"/>
                <a:gd name="G28" fmla="cos 10800 15728640"/>
                <a:gd name="G29" fmla="sin 10800 15728640"/>
                <a:gd name="G30" fmla="sin 7200 15728640"/>
                <a:gd name="G31" fmla="+- G28 10800 0"/>
                <a:gd name="G32" fmla="+- G29 10800 0"/>
                <a:gd name="G33" fmla="+- G30 10800 0"/>
                <a:gd name="G34" fmla="?: G4 0 G31"/>
                <a:gd name="G35" fmla="?: 15728640 G34 0"/>
                <a:gd name="G36" fmla="?: G6 G35 G31"/>
                <a:gd name="G37" fmla="+- 21600 0 G36"/>
                <a:gd name="G38" fmla="?: G4 0 G33"/>
                <a:gd name="G39" fmla="?: 1572864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299 w 21600"/>
                <a:gd name="T15" fmla="*/ 3005 h 21600"/>
                <a:gd name="T16" fmla="*/ 10800 w 21600"/>
                <a:gd name="T17" fmla="*/ 3600 h 21600"/>
                <a:gd name="T18" fmla="*/ 15301 w 21600"/>
                <a:gd name="T19" fmla="*/ 300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7199" y="4564"/>
                  </a:moveTo>
                  <a:cubicBezTo>
                    <a:pt x="8294" y="3932"/>
                    <a:pt x="9536" y="3600"/>
                    <a:pt x="10799" y="3600"/>
                  </a:cubicBezTo>
                  <a:cubicBezTo>
                    <a:pt x="12063" y="3599"/>
                    <a:pt x="13305" y="3932"/>
                    <a:pt x="14399" y="4564"/>
                  </a:cubicBezTo>
                  <a:lnTo>
                    <a:pt x="16199" y="1446"/>
                  </a:lnTo>
                  <a:cubicBezTo>
                    <a:pt x="14558" y="499"/>
                    <a:pt x="12695" y="0"/>
                    <a:pt x="10800" y="0"/>
                  </a:cubicBezTo>
                  <a:cubicBezTo>
                    <a:pt x="8904" y="-1"/>
                    <a:pt x="7041" y="499"/>
                    <a:pt x="5399" y="1446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_s207879"/>
            <p:cNvSpPr>
              <a:spLocks noChangeArrowheads="1" noTextEdit="1"/>
            </p:cNvSpPr>
            <p:nvPr/>
          </p:nvSpPr>
          <p:spPr bwMode="auto">
            <a:xfrm rot="14400000">
              <a:off x="3319" y="1166"/>
              <a:ext cx="2159" cy="2160"/>
            </a:xfrm>
            <a:custGeom>
              <a:avLst/>
              <a:gdLst>
                <a:gd name="G0" fmla="+- 7200 0 0"/>
                <a:gd name="G1" fmla="+- 15728640 0 0"/>
                <a:gd name="G2" fmla="+- 0 0 15728640"/>
                <a:gd name="T0" fmla="*/ 0 256 1"/>
                <a:gd name="T1" fmla="*/ 180 256 1"/>
                <a:gd name="G3" fmla="+- 15728640 T0 T1"/>
                <a:gd name="T2" fmla="*/ 0 256 1"/>
                <a:gd name="T3" fmla="*/ 90 256 1"/>
                <a:gd name="G4" fmla="+- 15728640 T2 T3"/>
                <a:gd name="G5" fmla="*/ G4 2 1"/>
                <a:gd name="T4" fmla="*/ 90 256 1"/>
                <a:gd name="T5" fmla="*/ 0 256 1"/>
                <a:gd name="G6" fmla="+- 15728640 T4 T5"/>
                <a:gd name="G7" fmla="*/ G6 2 1"/>
                <a:gd name="G8" fmla="abs 1572864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200"/>
                <a:gd name="G18" fmla="*/ 7200 1 2"/>
                <a:gd name="G19" fmla="+- G18 5400 0"/>
                <a:gd name="G20" fmla="cos G19 15728640"/>
                <a:gd name="G21" fmla="sin G19 15728640"/>
                <a:gd name="G22" fmla="+- G20 10800 0"/>
                <a:gd name="G23" fmla="+- G21 10800 0"/>
                <a:gd name="G24" fmla="+- 10800 0 G20"/>
                <a:gd name="G25" fmla="+- 7200 10800 0"/>
                <a:gd name="G26" fmla="?: G9 G17 G25"/>
                <a:gd name="G27" fmla="?: G9 0 21600"/>
                <a:gd name="G28" fmla="cos 10800 15728640"/>
                <a:gd name="G29" fmla="sin 10800 15728640"/>
                <a:gd name="G30" fmla="sin 7200 15728640"/>
                <a:gd name="G31" fmla="+- G28 10800 0"/>
                <a:gd name="G32" fmla="+- G29 10800 0"/>
                <a:gd name="G33" fmla="+- G30 10800 0"/>
                <a:gd name="G34" fmla="?: G4 0 G31"/>
                <a:gd name="G35" fmla="?: 15728640 G34 0"/>
                <a:gd name="G36" fmla="?: G6 G35 G31"/>
                <a:gd name="G37" fmla="+- 21600 0 G36"/>
                <a:gd name="G38" fmla="?: G4 0 G33"/>
                <a:gd name="G39" fmla="?: 1572864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299 w 21600"/>
                <a:gd name="T15" fmla="*/ 3005 h 21600"/>
                <a:gd name="T16" fmla="*/ 10800 w 21600"/>
                <a:gd name="T17" fmla="*/ 3600 h 21600"/>
                <a:gd name="T18" fmla="*/ 15301 w 21600"/>
                <a:gd name="T19" fmla="*/ 300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7199" y="4564"/>
                  </a:moveTo>
                  <a:cubicBezTo>
                    <a:pt x="8294" y="3932"/>
                    <a:pt x="9536" y="3600"/>
                    <a:pt x="10799" y="3600"/>
                  </a:cubicBezTo>
                  <a:cubicBezTo>
                    <a:pt x="12063" y="3599"/>
                    <a:pt x="13305" y="3932"/>
                    <a:pt x="14399" y="4564"/>
                  </a:cubicBezTo>
                  <a:lnTo>
                    <a:pt x="16199" y="1446"/>
                  </a:lnTo>
                  <a:cubicBezTo>
                    <a:pt x="14558" y="499"/>
                    <a:pt x="12695" y="0"/>
                    <a:pt x="10800" y="0"/>
                  </a:cubicBezTo>
                  <a:cubicBezTo>
                    <a:pt x="8904" y="-1"/>
                    <a:pt x="7041" y="499"/>
                    <a:pt x="5399" y="1446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_s207880"/>
            <p:cNvSpPr>
              <a:spLocks noChangeArrowheads="1"/>
            </p:cNvSpPr>
            <p:nvPr/>
          </p:nvSpPr>
          <p:spPr bwMode="auto">
            <a:xfrm>
              <a:off x="4942" y="1501"/>
              <a:ext cx="659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0" i="0" u="none" strike="noStrike" cap="none" normalizeH="0" baseline="0" dirty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Tahoma" panose="020B0604030504040204" pitchFamily="34" charset="0"/>
                </a:rPr>
                <a:t>    Динамика </a:t>
              </a:r>
              <a:r>
                <a:rPr lang="ru-RU" altLang="ru-RU" sz="2400" dirty="0">
                  <a:solidFill>
                    <a:srgbClr val="800000"/>
                  </a:solidFill>
                  <a:latin typeface="Tahoma" panose="020B0604030504040204" pitchFamily="34" charset="0"/>
                </a:rPr>
                <a:t/>
              </a:r>
              <a:br>
                <a:rPr lang="ru-RU" altLang="ru-RU" sz="2400" dirty="0">
                  <a:solidFill>
                    <a:srgbClr val="800000"/>
                  </a:solidFill>
                  <a:latin typeface="Tahoma" panose="020B0604030504040204" pitchFamily="34" charset="0"/>
                </a:rPr>
              </a:br>
              <a:r>
                <a:rPr kumimoji="0" lang="ru-RU" altLang="ru-RU" sz="2400" b="0" i="0" u="none" strike="noStrike" cap="none" normalizeH="0" baseline="0" dirty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Tahoma" panose="020B0604030504040204" pitchFamily="34" charset="0"/>
                </a:rPr>
                <a:t>информационного</a:t>
              </a:r>
              <a:br>
                <a:rPr kumimoji="0" lang="ru-RU" altLang="ru-RU" sz="2400" b="0" i="0" u="none" strike="noStrike" cap="none" normalizeH="0" baseline="0" dirty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Tahoma" panose="020B0604030504040204" pitchFamily="34" charset="0"/>
                </a:rPr>
              </a:br>
              <a:r>
                <a:rPr kumimoji="0" lang="ru-RU" altLang="ru-RU" sz="2400" b="0" i="0" u="none" strike="noStrike" cap="none" normalizeH="0" baseline="0" dirty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Tahoma" panose="020B0604030504040204" pitchFamily="34" charset="0"/>
                </a:rPr>
                <a:t> обмена</a:t>
              </a:r>
            </a:p>
          </p:txBody>
        </p:sp>
        <p:sp>
          <p:nvSpPr>
            <p:cNvPr id="9" name="_s207881"/>
            <p:cNvSpPr>
              <a:spLocks noChangeArrowheads="1"/>
            </p:cNvSpPr>
            <p:nvPr/>
          </p:nvSpPr>
          <p:spPr bwMode="auto">
            <a:xfrm>
              <a:off x="4070" y="2815"/>
              <a:ext cx="659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ahoma" panose="020B060403050404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ahoma" panose="020B060403050404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0" i="0" u="none" strike="noStrike" cap="none" normalizeH="0" baseline="0" dirty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Tahoma" panose="020B0604030504040204" pitchFamily="34" charset="0"/>
                </a:rPr>
                <a:t> Появление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0" i="0" u="none" strike="noStrike" cap="none" normalizeH="0" baseline="0" dirty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Tahoma" panose="020B0604030504040204" pitchFamily="34" charset="0"/>
                </a:rPr>
                <a:t>новых </a:t>
              </a:r>
              <a:r>
                <a:rPr kumimoji="0" lang="ru-RU" altLang="ru-RU" sz="2400" b="0" i="0" u="none" strike="noStrike" cap="none" normalizeH="0" baseline="0" dirty="0" err="1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Tahoma" panose="020B0604030504040204" pitchFamily="34" charset="0"/>
                </a:rPr>
                <a:t>медийных</a:t>
              </a:r>
              <a:r>
                <a:rPr kumimoji="0" lang="ru-RU" altLang="ru-RU" sz="2400" b="0" i="0" u="none" strike="noStrike" cap="none" normalizeH="0" baseline="0" dirty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Tahoma" panose="020B0604030504040204" pitchFamily="34" charset="0"/>
                </a:rPr>
                <a:t> продуктов</a:t>
              </a:r>
            </a:p>
          </p:txBody>
        </p:sp>
        <p:sp>
          <p:nvSpPr>
            <p:cNvPr id="10" name="_s207882"/>
            <p:cNvSpPr>
              <a:spLocks noChangeArrowheads="1"/>
            </p:cNvSpPr>
            <p:nvPr/>
          </p:nvSpPr>
          <p:spPr bwMode="auto">
            <a:xfrm>
              <a:off x="3243" y="1501"/>
              <a:ext cx="659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0" i="0" u="none" strike="noStrike" cap="none" normalizeH="0" baseline="0" dirty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Tahoma" panose="020B0604030504040204" pitchFamily="34" charset="0"/>
                </a:rPr>
                <a:t>Рост </a:t>
              </a:r>
              <a:br>
                <a:rPr kumimoji="0" lang="ru-RU" altLang="ru-RU" sz="2400" b="0" i="0" u="none" strike="noStrike" cap="none" normalizeH="0" baseline="0" dirty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Tahoma" panose="020B0604030504040204" pitchFamily="34" charset="0"/>
                </a:rPr>
              </a:br>
              <a:r>
                <a:rPr kumimoji="0" lang="ru-RU" altLang="ru-RU" sz="2400" b="0" i="0" u="none" strike="noStrike" cap="none" normalizeH="0" baseline="0" dirty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Tahoma" panose="020B0604030504040204" pitchFamily="34" charset="0"/>
                </a:rPr>
                <a:t>каналов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0" i="0" u="none" strike="noStrike" cap="none" normalizeH="0" baseline="0" dirty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Tahoma" panose="020B0604030504040204" pitchFamily="34" charset="0"/>
                </a:rPr>
                <a:t>коммуникации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105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Freeform 3"/>
          <p:cNvSpPr>
            <a:spLocks noEditPoints="1"/>
          </p:cNvSpPr>
          <p:nvPr/>
        </p:nvSpPr>
        <p:spPr bwMode="gray">
          <a:xfrm rot="20113221" flipV="1">
            <a:off x="174625" y="1866900"/>
            <a:ext cx="3676650" cy="3168650"/>
          </a:xfrm>
          <a:custGeom>
            <a:avLst/>
            <a:gdLst>
              <a:gd name="T0" fmla="*/ 1092 w 2820"/>
              <a:gd name="T1" fmla="*/ 50 h 2912"/>
              <a:gd name="T2" fmla="*/ 822 w 2820"/>
              <a:gd name="T3" fmla="*/ 168 h 2912"/>
              <a:gd name="T4" fmla="*/ 594 w 2820"/>
              <a:gd name="T5" fmla="*/ 300 h 2912"/>
              <a:gd name="T6" fmla="*/ 406 w 2820"/>
              <a:gd name="T7" fmla="*/ 446 h 2912"/>
              <a:gd name="T8" fmla="*/ 254 w 2820"/>
              <a:gd name="T9" fmla="*/ 604 h 2912"/>
              <a:gd name="T10" fmla="*/ 140 w 2820"/>
              <a:gd name="T11" fmla="*/ 772 h 2912"/>
              <a:gd name="T12" fmla="*/ 60 w 2820"/>
              <a:gd name="T13" fmla="*/ 944 h 2912"/>
              <a:gd name="T14" fmla="*/ 14 w 2820"/>
              <a:gd name="T15" fmla="*/ 1122 h 2912"/>
              <a:gd name="T16" fmla="*/ 0 w 2820"/>
              <a:gd name="T17" fmla="*/ 1300 h 2912"/>
              <a:gd name="T18" fmla="*/ 18 w 2820"/>
              <a:gd name="T19" fmla="*/ 1476 h 2912"/>
              <a:gd name="T20" fmla="*/ 64 w 2820"/>
              <a:gd name="T21" fmla="*/ 1650 h 2912"/>
              <a:gd name="T22" fmla="*/ 138 w 2820"/>
              <a:gd name="T23" fmla="*/ 1818 h 2912"/>
              <a:gd name="T24" fmla="*/ 238 w 2820"/>
              <a:gd name="T25" fmla="*/ 1978 h 2912"/>
              <a:gd name="T26" fmla="*/ 364 w 2820"/>
              <a:gd name="T27" fmla="*/ 2126 h 2912"/>
              <a:gd name="T28" fmla="*/ 512 w 2820"/>
              <a:gd name="T29" fmla="*/ 2262 h 2912"/>
              <a:gd name="T30" fmla="*/ 684 w 2820"/>
              <a:gd name="T31" fmla="*/ 2382 h 2912"/>
              <a:gd name="T32" fmla="*/ 874 w 2820"/>
              <a:gd name="T33" fmla="*/ 2484 h 2912"/>
              <a:gd name="T34" fmla="*/ 1086 w 2820"/>
              <a:gd name="T35" fmla="*/ 2564 h 2912"/>
              <a:gd name="T36" fmla="*/ 1314 w 2820"/>
              <a:gd name="T37" fmla="*/ 2622 h 2912"/>
              <a:gd name="T38" fmla="*/ 1558 w 2820"/>
              <a:gd name="T39" fmla="*/ 2654 h 2912"/>
              <a:gd name="T40" fmla="*/ 1818 w 2820"/>
              <a:gd name="T41" fmla="*/ 2658 h 2912"/>
              <a:gd name="T42" fmla="*/ 2090 w 2820"/>
              <a:gd name="T43" fmla="*/ 2632 h 2912"/>
              <a:gd name="T44" fmla="*/ 2374 w 2820"/>
              <a:gd name="T45" fmla="*/ 2574 h 2912"/>
              <a:gd name="T46" fmla="*/ 2544 w 2820"/>
              <a:gd name="T47" fmla="*/ 2912 h 2912"/>
              <a:gd name="T48" fmla="*/ 1868 w 2820"/>
              <a:gd name="T49" fmla="*/ 1552 h 2912"/>
              <a:gd name="T50" fmla="*/ 1956 w 2820"/>
              <a:gd name="T51" fmla="*/ 1914 h 2912"/>
              <a:gd name="T52" fmla="*/ 1788 w 2820"/>
              <a:gd name="T53" fmla="*/ 1936 h 2912"/>
              <a:gd name="T54" fmla="*/ 1616 w 2820"/>
              <a:gd name="T55" fmla="*/ 1934 h 2912"/>
              <a:gd name="T56" fmla="*/ 1442 w 2820"/>
              <a:gd name="T57" fmla="*/ 1912 h 2912"/>
              <a:gd name="T58" fmla="*/ 1272 w 2820"/>
              <a:gd name="T59" fmla="*/ 1872 h 2912"/>
              <a:gd name="T60" fmla="*/ 1108 w 2820"/>
              <a:gd name="T61" fmla="*/ 1812 h 2912"/>
              <a:gd name="T62" fmla="*/ 952 w 2820"/>
              <a:gd name="T63" fmla="*/ 1736 h 2912"/>
              <a:gd name="T64" fmla="*/ 810 w 2820"/>
              <a:gd name="T65" fmla="*/ 1646 h 2912"/>
              <a:gd name="T66" fmla="*/ 684 w 2820"/>
              <a:gd name="T67" fmla="*/ 1542 h 2912"/>
              <a:gd name="T68" fmla="*/ 578 w 2820"/>
              <a:gd name="T69" fmla="*/ 1428 h 2912"/>
              <a:gd name="T70" fmla="*/ 494 w 2820"/>
              <a:gd name="T71" fmla="*/ 1304 h 2912"/>
              <a:gd name="T72" fmla="*/ 438 w 2820"/>
              <a:gd name="T73" fmla="*/ 1170 h 2912"/>
              <a:gd name="T74" fmla="*/ 410 w 2820"/>
              <a:gd name="T75" fmla="*/ 1032 h 2912"/>
              <a:gd name="T76" fmla="*/ 416 w 2820"/>
              <a:gd name="T77" fmla="*/ 888 h 2912"/>
              <a:gd name="T78" fmla="*/ 460 w 2820"/>
              <a:gd name="T79" fmla="*/ 742 h 2912"/>
              <a:gd name="T80" fmla="*/ 544 w 2820"/>
              <a:gd name="T81" fmla="*/ 592 h 2912"/>
              <a:gd name="T82" fmla="*/ 670 w 2820"/>
              <a:gd name="T83" fmla="*/ 444 h 2912"/>
              <a:gd name="T84" fmla="*/ 844 w 2820"/>
              <a:gd name="T85" fmla="*/ 298 h 2912"/>
              <a:gd name="T86" fmla="*/ 1070 w 2820"/>
              <a:gd name="T87" fmla="*/ 154 h 2912"/>
              <a:gd name="T88" fmla="*/ 1348 w 2820"/>
              <a:gd name="T89" fmla="*/ 16 h 2912"/>
              <a:gd name="T90" fmla="*/ 1244 w 2820"/>
              <a:gd name="T91" fmla="*/ 0 h 2912"/>
              <a:gd name="T92" fmla="*/ 2820 w 2820"/>
              <a:gd name="T93" fmla="*/ 1934 h 2912"/>
              <a:gd name="T94" fmla="*/ 2820 w 2820"/>
              <a:gd name="T95" fmla="*/ 1934 h 2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36471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06741" dir="8249373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grpSp>
        <p:nvGrpSpPr>
          <p:cNvPr id="23555" name="Group 4"/>
          <p:cNvGrpSpPr>
            <a:grpSpLocks/>
          </p:cNvGrpSpPr>
          <p:nvPr/>
        </p:nvGrpSpPr>
        <p:grpSpPr bwMode="auto">
          <a:xfrm>
            <a:off x="2519363" y="935038"/>
            <a:ext cx="6732587" cy="6022975"/>
            <a:chOff x="528" y="1084"/>
            <a:chExt cx="2590" cy="2468"/>
          </a:xfrm>
        </p:grpSpPr>
        <p:sp>
          <p:nvSpPr>
            <p:cNvPr id="56325" name="AutoShape 5"/>
            <p:cNvSpPr>
              <a:spLocks noChangeArrowheads="1"/>
            </p:cNvSpPr>
            <p:nvPr/>
          </p:nvSpPr>
          <p:spPr bwMode="gray">
            <a:xfrm rot="5432887">
              <a:off x="2183" y="1830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78824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>
              <a:flatTx/>
            </a:bodyPr>
            <a:lstStyle/>
            <a:p>
              <a:pPr lvl="1" algn="r">
                <a:defRPr/>
              </a:pPr>
              <a:r>
                <a:rPr lang="ru-RU" sz="2200">
                  <a:solidFill>
                    <a:schemeClr val="bg1"/>
                  </a:solidFill>
                  <a:latin typeface="Arial" charset="0"/>
                </a:rPr>
                <a:t>Оценивать </a:t>
              </a:r>
            </a:p>
            <a:p>
              <a:pPr lvl="1" algn="r">
                <a:defRPr/>
              </a:pPr>
              <a:r>
                <a:rPr lang="ru-RU" sz="2200">
                  <a:solidFill>
                    <a:schemeClr val="bg1"/>
                  </a:solidFill>
                  <a:latin typeface="Arial" charset="0"/>
                </a:rPr>
                <a:t>медиатекст</a:t>
              </a:r>
              <a:endParaRPr lang="en-US" sz="22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56326" name="AutoShape 6"/>
            <p:cNvSpPr>
              <a:spLocks noChangeArrowheads="1"/>
            </p:cNvSpPr>
            <p:nvPr/>
          </p:nvSpPr>
          <p:spPr bwMode="gray">
            <a:xfrm rot="5432887">
              <a:off x="1735" y="1111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>
              <a:flatTx/>
            </a:bodyPr>
            <a:lstStyle/>
            <a:p>
              <a:pPr lvl="1" algn="ctr">
                <a:defRPr/>
              </a:pPr>
              <a:r>
                <a:rPr lang="ru-RU" sz="2200">
                  <a:solidFill>
                    <a:schemeClr val="bg1"/>
                  </a:solidFill>
                  <a:latin typeface="Arial" charset="0"/>
                </a:rPr>
                <a:t>Анализировать</a:t>
              </a:r>
              <a:r>
                <a:rPr lang="en-US" sz="2200">
                  <a:solidFill>
                    <a:schemeClr val="bg1"/>
                  </a:solidFill>
                  <a:latin typeface="Arial" charset="0"/>
                </a:rPr>
                <a:t>    </a:t>
              </a:r>
              <a:endParaRPr lang="ru-RU" sz="2200">
                <a:latin typeface="Arial" charset="0"/>
              </a:endParaRPr>
            </a:p>
            <a:p>
              <a:pPr lvl="1" algn="ctr">
                <a:defRPr/>
              </a:pPr>
              <a:r>
                <a:rPr lang="ru-RU" sz="2200">
                  <a:solidFill>
                    <a:schemeClr val="bg1"/>
                  </a:solidFill>
                  <a:latin typeface="Arial" charset="0"/>
                </a:rPr>
                <a:t>медиатекст   </a:t>
              </a:r>
              <a:endParaRPr lang="en-US" sz="2200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6327" name="AutoShape 7"/>
            <p:cNvSpPr>
              <a:spLocks noChangeArrowheads="1"/>
            </p:cNvSpPr>
            <p:nvPr/>
          </p:nvSpPr>
          <p:spPr bwMode="gray">
            <a:xfrm rot="5432887">
              <a:off x="1783" y="2581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>
              <a:flatTx/>
            </a:bodyPr>
            <a:lstStyle/>
            <a:p>
              <a:pPr lvl="1" algn="r">
                <a:defRPr/>
              </a:pPr>
              <a:r>
                <a:rPr lang="ru-RU" sz="2200">
                  <a:solidFill>
                    <a:schemeClr val="bg1"/>
                  </a:solidFill>
                  <a:latin typeface="Arial" charset="0"/>
                </a:rPr>
                <a:t>Заниматься</a:t>
              </a:r>
              <a:r>
                <a:rPr lang="ru-RU">
                  <a:latin typeface="Arial" charset="0"/>
                </a:rPr>
                <a:t> </a:t>
              </a:r>
            </a:p>
            <a:p>
              <a:pPr lvl="1" algn="r">
                <a:defRPr/>
              </a:pPr>
              <a:r>
                <a:rPr lang="ru-RU" sz="2200">
                  <a:solidFill>
                    <a:schemeClr val="bg1"/>
                  </a:solidFill>
                  <a:latin typeface="Arial" charset="0"/>
                </a:rPr>
                <a:t>медиа-     </a:t>
              </a:r>
            </a:p>
            <a:p>
              <a:pPr lvl="1" algn="r">
                <a:defRPr/>
              </a:pPr>
              <a:r>
                <a:rPr lang="ru-RU" sz="2200">
                  <a:solidFill>
                    <a:schemeClr val="bg1"/>
                  </a:solidFill>
                  <a:latin typeface="Arial" charset="0"/>
                </a:rPr>
                <a:t>творчеством</a:t>
              </a:r>
              <a:endParaRPr lang="en-US" sz="22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56328" name="AutoShape 8"/>
            <p:cNvSpPr>
              <a:spLocks noChangeArrowheads="1"/>
            </p:cNvSpPr>
            <p:nvPr/>
          </p:nvSpPr>
          <p:spPr bwMode="gray">
            <a:xfrm rot="5400000">
              <a:off x="1337" y="1858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>
              <a:flatTx/>
            </a:bodyPr>
            <a:lstStyle/>
            <a:p>
              <a:pPr algn="ctr" eaLnBrk="0" hangingPunct="0">
                <a:defRPr/>
              </a:pPr>
              <a:r>
                <a:rPr lang="ru-RU" sz="2200" b="1">
                  <a:solidFill>
                    <a:srgbClr val="FFFFFF"/>
                  </a:solidFill>
                  <a:latin typeface="Arial" charset="0"/>
                </a:rPr>
                <a:t>Медиакультура </a:t>
              </a:r>
            </a:p>
            <a:p>
              <a:pPr algn="ctr" eaLnBrk="0" hangingPunct="0">
                <a:defRPr/>
              </a:pPr>
              <a:r>
                <a:rPr lang="ru-RU" sz="2200" b="1">
                  <a:solidFill>
                    <a:srgbClr val="FFFFFF"/>
                  </a:solidFill>
                  <a:latin typeface="Arial" charset="0"/>
                </a:rPr>
                <a:t>личности </a:t>
              </a:r>
              <a:br>
                <a:rPr lang="ru-RU" sz="2200" b="1">
                  <a:solidFill>
                    <a:srgbClr val="FFFFFF"/>
                  </a:solidFill>
                  <a:latin typeface="Arial" charset="0"/>
                </a:rPr>
              </a:br>
              <a:r>
                <a:rPr lang="ru-RU" sz="2200" b="1">
                  <a:solidFill>
                    <a:srgbClr val="FFFFFF"/>
                  </a:solidFill>
                  <a:latin typeface="Arial" charset="0"/>
                </a:rPr>
                <a:t>– способность:</a:t>
              </a:r>
              <a:endParaRPr lang="en-US" sz="2200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6329" name="AutoShape 9"/>
            <p:cNvSpPr>
              <a:spLocks noChangeArrowheads="1"/>
            </p:cNvSpPr>
            <p:nvPr/>
          </p:nvSpPr>
          <p:spPr bwMode="gray">
            <a:xfrm rot="5432887">
              <a:off x="907" y="1150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78824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>
              <a:flatTx/>
            </a:bodyPr>
            <a:lstStyle/>
            <a:p>
              <a:pPr lvl="1" algn="ctr">
                <a:defRPr/>
              </a:pPr>
              <a:r>
                <a:rPr lang="ru-RU" sz="2200">
                  <a:solidFill>
                    <a:schemeClr val="bg1"/>
                  </a:solidFill>
                  <a:latin typeface="Arial" charset="0"/>
                </a:rPr>
                <a:t>Воспринимать</a:t>
              </a:r>
              <a:r>
                <a:rPr lang="en-US" sz="2200">
                  <a:solidFill>
                    <a:schemeClr val="bg1"/>
                  </a:solidFill>
                  <a:latin typeface="Arial" charset="0"/>
                </a:rPr>
                <a:t>      </a:t>
              </a:r>
              <a:endParaRPr lang="ru-RU" sz="2200">
                <a:solidFill>
                  <a:schemeClr val="bg1"/>
                </a:solidFill>
                <a:latin typeface="Arial" charset="0"/>
              </a:endParaRPr>
            </a:p>
            <a:p>
              <a:pPr lvl="1" algn="ctr">
                <a:defRPr/>
              </a:pPr>
              <a:r>
                <a:rPr lang="ru-RU" sz="2200">
                  <a:solidFill>
                    <a:schemeClr val="bg1"/>
                  </a:solidFill>
                  <a:latin typeface="Arial" charset="0"/>
                </a:rPr>
                <a:t>медиатекст</a:t>
              </a:r>
              <a:r>
                <a:rPr lang="en-US" sz="2200">
                  <a:solidFill>
                    <a:schemeClr val="bg1"/>
                  </a:solidFill>
                  <a:latin typeface="Arial" charset="0"/>
                </a:rPr>
                <a:t>     </a:t>
              </a:r>
              <a:endParaRPr lang="en-US" sz="2200" b="1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56330" name="AutoShape 10"/>
            <p:cNvSpPr>
              <a:spLocks noChangeArrowheads="1"/>
            </p:cNvSpPr>
            <p:nvPr/>
          </p:nvSpPr>
          <p:spPr bwMode="gray">
            <a:xfrm rot="5432887">
              <a:off x="940" y="2617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78824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>
              <a:flatTx/>
            </a:bodyPr>
            <a:lstStyle/>
            <a:p>
              <a:pPr lvl="1" algn="ctr">
                <a:defRPr/>
              </a:pPr>
              <a:r>
                <a:rPr lang="ru-RU" sz="2200">
                  <a:solidFill>
                    <a:schemeClr val="bg1"/>
                  </a:solidFill>
                  <a:latin typeface="Arial" charset="0"/>
                </a:rPr>
                <a:t>Усваивать   </a:t>
              </a:r>
            </a:p>
            <a:p>
              <a:pPr lvl="1" algn="ctr">
                <a:defRPr/>
              </a:pPr>
              <a:r>
                <a:rPr lang="ru-RU" sz="2200">
                  <a:solidFill>
                    <a:schemeClr val="bg1"/>
                  </a:solidFill>
                  <a:latin typeface="Arial" charset="0"/>
                </a:rPr>
                <a:t>новые знания    </a:t>
              </a:r>
              <a:br>
                <a:rPr lang="ru-RU" sz="2200">
                  <a:solidFill>
                    <a:schemeClr val="bg1"/>
                  </a:solidFill>
                  <a:latin typeface="Arial" charset="0"/>
                </a:rPr>
              </a:br>
              <a:r>
                <a:rPr lang="ru-RU" sz="2200">
                  <a:solidFill>
                    <a:schemeClr val="bg1"/>
                  </a:solidFill>
                  <a:latin typeface="Arial" charset="0"/>
                </a:rPr>
                <a:t>в области   </a:t>
              </a:r>
              <a:br>
                <a:rPr lang="ru-RU" sz="2200">
                  <a:solidFill>
                    <a:schemeClr val="bg1"/>
                  </a:solidFill>
                  <a:latin typeface="Arial" charset="0"/>
                </a:rPr>
              </a:br>
              <a:r>
                <a:rPr lang="ru-RU" sz="2200">
                  <a:solidFill>
                    <a:schemeClr val="bg1"/>
                  </a:solidFill>
                  <a:latin typeface="Arial" charset="0"/>
                </a:rPr>
                <a:t>медиа</a:t>
              </a:r>
              <a:r>
                <a:rPr lang="ru-RU">
                  <a:latin typeface="Arial" charset="0"/>
                </a:rPr>
                <a:t>   </a:t>
              </a:r>
              <a:endParaRPr lang="en-US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6331" name="AutoShape 11"/>
            <p:cNvSpPr>
              <a:spLocks noChangeArrowheads="1"/>
            </p:cNvSpPr>
            <p:nvPr/>
          </p:nvSpPr>
          <p:spPr bwMode="gray">
            <a:xfrm rot="5432887">
              <a:off x="501" y="1899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>
              <a:flatTx/>
            </a:bodyPr>
            <a:lstStyle/>
            <a:p>
              <a:pPr algn="ctr" eaLnBrk="0" hangingPunct="0">
                <a:defRPr/>
              </a:pPr>
              <a:endParaRPr lang="ru-RU" b="1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3556" name="Rectangle 12"/>
          <p:cNvSpPr>
            <a:spLocks noChangeArrowheads="1"/>
          </p:cNvSpPr>
          <p:nvPr/>
        </p:nvSpPr>
        <p:spPr bwMode="auto">
          <a:xfrm>
            <a:off x="34925" y="992188"/>
            <a:ext cx="2665413" cy="2076450"/>
          </a:xfrm>
          <a:prstGeom prst="rect">
            <a:avLst/>
          </a:prstGeom>
          <a:gradFill rotWithShape="1">
            <a:gsLst>
              <a:gs pos="0">
                <a:srgbClr val="D9ECFF">
                  <a:alpha val="75998"/>
                </a:srgbClr>
              </a:gs>
              <a:gs pos="100000">
                <a:schemeClr val="bg1">
                  <a:alpha val="75998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600" b="1">
                <a:solidFill>
                  <a:srgbClr val="CC0000"/>
                </a:solidFill>
              </a:rPr>
              <a:t>это совокупность</a:t>
            </a:r>
            <a:r>
              <a:rPr lang="ru-RU" altLang="ru-RU" sz="2600"/>
              <a:t> </a:t>
            </a:r>
            <a:r>
              <a:rPr lang="ru-RU" altLang="ru-RU" sz="2600" b="1">
                <a:solidFill>
                  <a:srgbClr val="CC0000"/>
                </a:solidFill>
              </a:rPr>
              <a:t>уровней развития личности</a:t>
            </a:r>
            <a:endParaRPr lang="en-US" altLang="ru-RU" sz="2600"/>
          </a:p>
        </p:txBody>
      </p:sp>
      <p:sp>
        <p:nvSpPr>
          <p:cNvPr id="23557" name="Rectangle 14"/>
          <p:cNvSpPr>
            <a:spLocks noGrp="1" noChangeArrowheads="1"/>
          </p:cNvSpPr>
          <p:nvPr>
            <p:ph type="title"/>
          </p:nvPr>
        </p:nvSpPr>
        <p:spPr>
          <a:xfrm>
            <a:off x="34925" y="269507"/>
            <a:ext cx="5402262" cy="847726"/>
          </a:xfrm>
        </p:spPr>
        <p:txBody>
          <a:bodyPr/>
          <a:lstStyle/>
          <a:p>
            <a:pPr eaLnBrk="1" hangingPunct="1"/>
            <a:r>
              <a:rPr lang="ru-RU" altLang="ru-RU" sz="3200" dirty="0" err="1" smtClean="0">
                <a:solidFill>
                  <a:schemeClr val="tx1"/>
                </a:solidFill>
              </a:rPr>
              <a:t>Медиакультура</a:t>
            </a:r>
            <a:r>
              <a:rPr lang="ru-RU" altLang="ru-RU" sz="3200" dirty="0" smtClean="0">
                <a:solidFill>
                  <a:schemeClr val="tx1"/>
                </a:solidFill>
              </a:rPr>
              <a:t> человека</a:t>
            </a:r>
            <a:endParaRPr lang="en-US" altLang="ru-RU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34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1" name="Group 4"/>
          <p:cNvGrpSpPr>
            <a:grpSpLocks/>
          </p:cNvGrpSpPr>
          <p:nvPr/>
        </p:nvGrpSpPr>
        <p:grpSpPr bwMode="auto">
          <a:xfrm>
            <a:off x="2901950" y="3717032"/>
            <a:ext cx="3101975" cy="2948697"/>
            <a:chOff x="2565" y="1700"/>
            <a:chExt cx="1839" cy="1839"/>
          </a:xfrm>
        </p:grpSpPr>
        <p:pic>
          <p:nvPicPr>
            <p:cNvPr id="112649" name="Picture 5" descr="circuler_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2565" y="1700"/>
              <a:ext cx="1839" cy="1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66" name="Oval 6"/>
            <p:cNvSpPr>
              <a:spLocks noChangeArrowheads="1"/>
            </p:cNvSpPr>
            <p:nvPr/>
          </p:nvSpPr>
          <p:spPr bwMode="gray">
            <a:xfrm>
              <a:off x="2566" y="1701"/>
              <a:ext cx="1838" cy="1838"/>
            </a:xfrm>
            <a:prstGeom prst="ellipse">
              <a:avLst/>
            </a:prstGeom>
            <a:solidFill>
              <a:schemeClr val="accent2">
                <a:alpha val="35001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b="1" dirty="0" err="1">
                  <a:solidFill>
                    <a:schemeClr val="tx1">
                      <a:lumMod val="75000"/>
                    </a:schemeClr>
                  </a:solidFill>
                  <a:latin typeface="Arial" charset="0"/>
                </a:rPr>
                <a:t>креативный</a:t>
              </a:r>
              <a:endParaRPr lang="ru-RU" b="1" dirty="0">
                <a:solidFill>
                  <a:schemeClr val="tx1">
                    <a:lumMod val="75000"/>
                  </a:schemeClr>
                </a:solidFill>
                <a:latin typeface="Arial" charset="0"/>
              </a:endParaRPr>
            </a:p>
          </p:txBody>
        </p:sp>
      </p:grpSp>
      <p:pic>
        <p:nvPicPr>
          <p:cNvPr id="112642" name="Picture 2" descr="circuler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6162" y="1005333"/>
            <a:ext cx="3227886" cy="314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4" name="Rectangle 3"/>
          <p:cNvSpPr txBox="1">
            <a:spLocks noChangeArrowheads="1"/>
          </p:cNvSpPr>
          <p:nvPr/>
        </p:nvSpPr>
        <p:spPr bwMode="gray">
          <a:xfrm>
            <a:off x="179388" y="476672"/>
            <a:ext cx="8856662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ru-RU" sz="2800" b="1" dirty="0"/>
              <a:t>Показатели </a:t>
            </a:r>
            <a:r>
              <a:rPr lang="ru-RU" sz="2800" b="1" dirty="0" err="1" smtClean="0"/>
              <a:t>медиакультуры</a:t>
            </a:r>
            <a:r>
              <a:rPr lang="ru-RU" sz="2800" b="1" dirty="0" smtClean="0"/>
              <a:t> личности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035328" y="2290409"/>
            <a:ext cx="27652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Arial" charset="0"/>
              </a:rPr>
              <a:t>операциональный </a:t>
            </a:r>
            <a:b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Arial" charset="0"/>
              </a:rPr>
            </a:br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Arial" charset="0"/>
              </a:rPr>
              <a:t>(деятельностный)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6568" name="Oval 8"/>
          <p:cNvSpPr>
            <a:spLocks noChangeArrowheads="1"/>
          </p:cNvSpPr>
          <p:nvPr/>
        </p:nvSpPr>
        <p:spPr bwMode="white">
          <a:xfrm>
            <a:off x="1259632" y="2640543"/>
            <a:ext cx="3101975" cy="2948697"/>
          </a:xfrm>
          <a:prstGeom prst="ellipse">
            <a:avLst/>
          </a:prstGeom>
          <a:solidFill>
            <a:schemeClr val="hlink">
              <a:alpha val="35001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Arial" charset="0"/>
              </a:rPr>
              <a:t>коммуникативный</a:t>
            </a:r>
          </a:p>
        </p:txBody>
      </p:sp>
      <p:sp>
        <p:nvSpPr>
          <p:cNvPr id="66567" name="Oval 7"/>
          <p:cNvSpPr>
            <a:spLocks noChangeArrowheads="1"/>
          </p:cNvSpPr>
          <p:nvPr/>
        </p:nvSpPr>
        <p:spPr bwMode="ltGray">
          <a:xfrm>
            <a:off x="3633940" y="980728"/>
            <a:ext cx="3098300" cy="2952522"/>
          </a:xfrm>
          <a:prstGeom prst="ellipse">
            <a:avLst/>
          </a:prstGeom>
          <a:solidFill>
            <a:srgbClr val="F8E46C">
              <a:alpha val="34902"/>
            </a:srgb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/>
        </p:spPr>
        <p:txBody>
          <a:bodyPr wrap="none" anchor="ctr"/>
          <a:lstStyle/>
          <a:p>
            <a:pPr>
              <a:defRPr/>
            </a:pPr>
            <a:endParaRPr lang="ru-RU" b="1" dirty="0">
              <a:solidFill>
                <a:schemeClr val="tx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7" name="Oval 8"/>
          <p:cNvSpPr>
            <a:spLocks noChangeArrowheads="1"/>
          </p:cNvSpPr>
          <p:nvPr/>
        </p:nvSpPr>
        <p:spPr bwMode="white">
          <a:xfrm>
            <a:off x="4564532" y="2489533"/>
            <a:ext cx="3103812" cy="2948697"/>
          </a:xfrm>
          <a:prstGeom prst="ellipse">
            <a:avLst/>
          </a:prstGeom>
          <a:solidFill>
            <a:srgbClr val="8CFCE4">
              <a:alpha val="34902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r">
              <a:defRPr/>
            </a:pPr>
            <a:endParaRPr lang="ru-RU" b="1" dirty="0">
              <a:solidFill>
                <a:schemeClr val="tx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48051" y="1743998"/>
            <a:ext cx="2057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мотивационный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193768" y="3520058"/>
            <a:ext cx="2440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понятийный</a:t>
            </a:r>
            <a:br>
              <a:rPr lang="ru-RU" b="1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(</a:t>
            </a:r>
            <a:r>
              <a:rPr lang="ru-RU" b="1" dirty="0" smtClean="0">
                <a:solidFill>
                  <a:schemeClr val="tx1">
                    <a:lumMod val="75000"/>
                  </a:schemeClr>
                </a:solidFill>
              </a:rPr>
              <a:t>информационный)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100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295400"/>
            <a:ext cx="8359080" cy="5105400"/>
          </a:xfrm>
        </p:spPr>
        <p:txBody>
          <a:bodyPr/>
          <a:lstStyle/>
          <a:p>
            <a:pPr marL="355600" indent="-35560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Медиакультура</a:t>
            </a:r>
            <a:r>
              <a:rPr lang="ru-RU" sz="2400" dirty="0" smtClean="0">
                <a:solidFill>
                  <a:srgbClr val="C00000"/>
                </a:solidFill>
              </a:rPr>
              <a:t> учащегося</a:t>
            </a:r>
            <a:r>
              <a:rPr lang="ru-RU" sz="2400" dirty="0"/>
              <a:t> – это и культура ума, и культура чувства, и культура действия. </a:t>
            </a:r>
            <a:endParaRPr lang="ru-RU" sz="2400" dirty="0" smtClean="0"/>
          </a:p>
          <a:p>
            <a:pPr>
              <a:buNone/>
            </a:pPr>
            <a:r>
              <a:rPr lang="ru-RU" altLang="ru-RU" sz="2400" dirty="0" smtClean="0"/>
              <a:t>Кроме того,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медиакультура</a:t>
            </a:r>
            <a:r>
              <a:rPr lang="ru-RU" altLang="ru-RU" sz="2400" dirty="0" smtClean="0">
                <a:solidFill>
                  <a:srgbClr val="C00000"/>
                </a:solidFill>
              </a:rPr>
              <a:t> </a:t>
            </a:r>
            <a:r>
              <a:rPr lang="ru-RU" altLang="ru-RU" sz="2400" dirty="0" smtClean="0"/>
              <a:t>— это и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знаковая</a:t>
            </a:r>
            <a:r>
              <a:rPr lang="ru-RU" altLang="ru-RU" sz="2400" dirty="0" smtClean="0">
                <a:solidFill>
                  <a:srgbClr val="C00000"/>
                </a:solidFill>
              </a:rPr>
              <a:t>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система</a:t>
            </a:r>
            <a:r>
              <a:rPr lang="ru-RU" altLang="ru-RU" sz="2400" dirty="0" smtClean="0">
                <a:solidFill>
                  <a:srgbClr val="C00000"/>
                </a:solidFill>
              </a:rPr>
              <a:t> </a:t>
            </a:r>
            <a:r>
              <a:rPr lang="ru-RU" altLang="ru-RU" sz="2400" dirty="0" smtClean="0"/>
              <a:t>со своим «языком», «кодами» передачи реалий действительности, выполняющая ряд социальных функций. </a:t>
            </a:r>
          </a:p>
          <a:p>
            <a:pPr>
              <a:buNone/>
            </a:pPr>
            <a:r>
              <a:rPr lang="ru-RU" altLang="ru-RU" sz="2400" b="1" dirty="0" smtClean="0">
                <a:solidFill>
                  <a:srgbClr val="C00000"/>
                </a:solidFill>
              </a:rPr>
              <a:t>Медиакультура</a:t>
            </a:r>
            <a:r>
              <a:rPr lang="ru-RU" altLang="ru-RU" sz="2400" dirty="0" smtClean="0">
                <a:solidFill>
                  <a:srgbClr val="C00000"/>
                </a:solidFill>
              </a:rPr>
              <a:t> </a:t>
            </a:r>
            <a:r>
              <a:rPr lang="ru-RU" altLang="ru-RU" sz="2400" dirty="0" smtClean="0"/>
              <a:t>— это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синтез технической революции и культуры модерна</a:t>
            </a:r>
            <a:r>
              <a:rPr lang="ru-RU" altLang="ru-RU" sz="2400" dirty="0" smtClean="0"/>
              <a:t>. Причем, особое воздействие на формирование медиакультуры человека оказывает аудиовизуальная среда, видео и кино как «иллюзия реальности» или как «реабилитация физической реальности» </a:t>
            </a:r>
            <a:r>
              <a:rPr lang="ru-RU" altLang="ru-RU" sz="2400" i="1" dirty="0" smtClean="0"/>
              <a:t>(З. </a:t>
            </a:r>
            <a:r>
              <a:rPr lang="ru-RU" altLang="ru-RU" sz="2400" i="1" dirty="0" err="1" smtClean="0"/>
              <a:t>Кракауэр</a:t>
            </a:r>
            <a:r>
              <a:rPr lang="ru-RU" altLang="ru-RU" sz="2400" i="1" dirty="0" smtClean="0"/>
              <a:t>).</a:t>
            </a:r>
            <a:endParaRPr lang="ru-RU" sz="2400" i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2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0"/>
          <p:cNvGrpSpPr>
            <a:grpSpLocks/>
          </p:cNvGrpSpPr>
          <p:nvPr/>
        </p:nvGrpSpPr>
        <p:grpSpPr bwMode="auto">
          <a:xfrm>
            <a:off x="34925" y="692150"/>
            <a:ext cx="9096375" cy="5876925"/>
            <a:chOff x="22" y="754"/>
            <a:chExt cx="5730" cy="3492"/>
          </a:xfrm>
        </p:grpSpPr>
        <p:sp>
          <p:nvSpPr>
            <p:cNvPr id="57348" name="AutoShape 4"/>
            <p:cNvSpPr>
              <a:spLocks noChangeArrowheads="1"/>
            </p:cNvSpPr>
            <p:nvPr/>
          </p:nvSpPr>
          <p:spPr bwMode="gray">
            <a:xfrm>
              <a:off x="22" y="1248"/>
              <a:ext cx="3130" cy="2726"/>
            </a:xfrm>
            <a:custGeom>
              <a:avLst/>
              <a:gdLst>
                <a:gd name="G0" fmla="+- 1914 0 0"/>
                <a:gd name="G1" fmla="+- 21600 0 1914"/>
                <a:gd name="G2" fmla="+- 21600 0 1914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914" y="10800"/>
                  </a:moveTo>
                  <a:cubicBezTo>
                    <a:pt x="1914" y="15708"/>
                    <a:pt x="5892" y="19686"/>
                    <a:pt x="10800" y="19686"/>
                  </a:cubicBezTo>
                  <a:cubicBezTo>
                    <a:pt x="15708" y="19686"/>
                    <a:pt x="19686" y="15708"/>
                    <a:pt x="19686" y="10800"/>
                  </a:cubicBezTo>
                  <a:cubicBezTo>
                    <a:pt x="19686" y="5892"/>
                    <a:pt x="15708" y="1914"/>
                    <a:pt x="10800" y="1914"/>
                  </a:cubicBezTo>
                  <a:cubicBezTo>
                    <a:pt x="5892" y="1914"/>
                    <a:pt x="1914" y="5892"/>
                    <a:pt x="1914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4862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7349" name="Oval 5"/>
            <p:cNvSpPr>
              <a:spLocks noChangeArrowheads="1"/>
            </p:cNvSpPr>
            <p:nvPr/>
          </p:nvSpPr>
          <p:spPr bwMode="gray">
            <a:xfrm>
              <a:off x="291" y="1440"/>
              <a:ext cx="2613" cy="227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56471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4581" name="AutoShape 6"/>
            <p:cNvSpPr>
              <a:spLocks noChangeArrowheads="1"/>
            </p:cNvSpPr>
            <p:nvPr/>
          </p:nvSpPr>
          <p:spPr bwMode="gray">
            <a:xfrm>
              <a:off x="2562" y="1707"/>
              <a:ext cx="2816" cy="31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38100" algn="ctr">
              <a:solidFill>
                <a:srgbClr val="FEFEF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85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200" b="1">
                  <a:solidFill>
                    <a:srgbClr val="FFFFFF"/>
                  </a:solidFill>
                </a:rPr>
                <a:t>Культурологический</a:t>
              </a:r>
              <a:endParaRPr lang="en-US" altLang="ru-RU" sz="2200" b="1">
                <a:solidFill>
                  <a:srgbClr val="FFFFFF"/>
                </a:solidFill>
              </a:endParaRPr>
            </a:p>
          </p:txBody>
        </p:sp>
        <p:sp>
          <p:nvSpPr>
            <p:cNvPr id="24582" name="AutoShape 7"/>
            <p:cNvSpPr>
              <a:spLocks noChangeArrowheads="1"/>
            </p:cNvSpPr>
            <p:nvPr/>
          </p:nvSpPr>
          <p:spPr bwMode="gray">
            <a:xfrm>
              <a:off x="2770" y="2025"/>
              <a:ext cx="2816" cy="316"/>
            </a:xfrm>
            <a:prstGeom prst="roundRect">
              <a:avLst>
                <a:gd name="adj" fmla="val 50000"/>
              </a:avLst>
            </a:prstGeom>
            <a:solidFill>
              <a:schemeClr val="folHlink"/>
            </a:solidFill>
            <a:ln w="38100" algn="ctr">
              <a:solidFill>
                <a:srgbClr val="FEFEF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85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200" b="1">
                  <a:solidFill>
                    <a:srgbClr val="FFFFFF"/>
                  </a:solidFill>
                </a:rPr>
                <a:t>Когнитивный</a:t>
              </a:r>
              <a:endParaRPr lang="en-US" altLang="ru-RU" sz="2200" b="1">
                <a:solidFill>
                  <a:srgbClr val="FFFFFF"/>
                </a:solidFill>
              </a:endParaRPr>
            </a:p>
          </p:txBody>
        </p:sp>
        <p:sp>
          <p:nvSpPr>
            <p:cNvPr id="24583" name="AutoShape 8"/>
            <p:cNvSpPr>
              <a:spLocks noChangeArrowheads="1"/>
            </p:cNvSpPr>
            <p:nvPr/>
          </p:nvSpPr>
          <p:spPr bwMode="gray">
            <a:xfrm>
              <a:off x="2939" y="2328"/>
              <a:ext cx="2813" cy="31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38100" algn="ctr">
              <a:solidFill>
                <a:srgbClr val="FEFEF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85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200" b="1">
                  <a:solidFill>
                    <a:srgbClr val="FFFFFF"/>
                  </a:solidFill>
                </a:rPr>
                <a:t>Креативный</a:t>
              </a:r>
              <a:endParaRPr lang="en-US" altLang="ru-RU" sz="2200" b="1">
                <a:solidFill>
                  <a:srgbClr val="FFFFFF"/>
                </a:solidFill>
              </a:endParaRPr>
            </a:p>
          </p:txBody>
        </p:sp>
        <p:sp>
          <p:nvSpPr>
            <p:cNvPr id="24584" name="AutoShape 9"/>
            <p:cNvSpPr>
              <a:spLocks noChangeArrowheads="1"/>
            </p:cNvSpPr>
            <p:nvPr/>
          </p:nvSpPr>
          <p:spPr bwMode="gray">
            <a:xfrm>
              <a:off x="2770" y="2659"/>
              <a:ext cx="2816" cy="317"/>
            </a:xfrm>
            <a:prstGeom prst="roundRect">
              <a:avLst>
                <a:gd name="adj" fmla="val 50000"/>
              </a:avLst>
            </a:prstGeom>
            <a:solidFill>
              <a:schemeClr val="folHlink"/>
            </a:solidFill>
            <a:ln w="38100" algn="ctr">
              <a:solidFill>
                <a:srgbClr val="FEFEF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85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200" b="1">
                  <a:solidFill>
                    <a:srgbClr val="FFFFFF"/>
                  </a:solidFill>
                </a:rPr>
                <a:t>Эмоционально-ценностный</a:t>
              </a:r>
              <a:endParaRPr lang="en-US" altLang="ru-RU" sz="2200" b="1">
                <a:solidFill>
                  <a:srgbClr val="FFFFFF"/>
                </a:solidFill>
              </a:endParaRPr>
            </a:p>
          </p:txBody>
        </p:sp>
        <p:sp>
          <p:nvSpPr>
            <p:cNvPr id="24585" name="AutoShape 10"/>
            <p:cNvSpPr>
              <a:spLocks noChangeArrowheads="1"/>
            </p:cNvSpPr>
            <p:nvPr/>
          </p:nvSpPr>
          <p:spPr bwMode="gray">
            <a:xfrm>
              <a:off x="2562" y="2976"/>
              <a:ext cx="2816" cy="31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38100" algn="ctr">
              <a:solidFill>
                <a:srgbClr val="FEFEF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85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200" b="1">
                  <a:solidFill>
                    <a:srgbClr val="FFFFFF"/>
                  </a:solidFill>
                </a:rPr>
                <a:t>Диалогический</a:t>
              </a:r>
              <a:endParaRPr lang="en-US" altLang="ru-RU" sz="2200" b="1">
                <a:solidFill>
                  <a:srgbClr val="FFFFFF"/>
                </a:solidFill>
              </a:endParaRPr>
            </a:p>
          </p:txBody>
        </p:sp>
        <p:sp>
          <p:nvSpPr>
            <p:cNvPr id="57355" name="Text Box 11"/>
            <p:cNvSpPr txBox="1">
              <a:spLocks noChangeArrowheads="1"/>
            </p:cNvSpPr>
            <p:nvPr/>
          </p:nvSpPr>
          <p:spPr bwMode="gray">
            <a:xfrm>
              <a:off x="313" y="1906"/>
              <a:ext cx="2521" cy="128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ru-RU" sz="3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Подходы </a:t>
              </a:r>
            </a:p>
            <a:p>
              <a:pPr algn="ctr" eaLnBrk="0" hangingPunct="0">
                <a:defRPr/>
              </a:pPr>
              <a:r>
                <a:rPr lang="ru-RU" sz="3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в формировании </a:t>
              </a:r>
            </a:p>
            <a:p>
              <a:pPr algn="ctr" eaLnBrk="0" hangingPunct="0">
                <a:defRPr/>
              </a:pPr>
              <a:r>
                <a:rPr lang="ru-RU" sz="3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медиакультуры</a:t>
              </a:r>
            </a:p>
            <a:p>
              <a:pPr algn="ctr" eaLnBrk="0" hangingPunct="0">
                <a:defRPr/>
              </a:pPr>
              <a:r>
                <a:rPr lang="ru-RU" sz="3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личности</a:t>
              </a:r>
              <a:endParaRPr lang="en-US" sz="3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24587" name="AutoShape 13"/>
            <p:cNvSpPr>
              <a:spLocks noChangeArrowheads="1"/>
            </p:cNvSpPr>
            <p:nvPr/>
          </p:nvSpPr>
          <p:spPr bwMode="gray">
            <a:xfrm>
              <a:off x="2336" y="3294"/>
              <a:ext cx="2816" cy="317"/>
            </a:xfrm>
            <a:prstGeom prst="roundRect">
              <a:avLst>
                <a:gd name="adj" fmla="val 50000"/>
              </a:avLst>
            </a:prstGeom>
            <a:solidFill>
              <a:schemeClr val="folHlink"/>
            </a:solidFill>
            <a:ln w="38100" algn="ctr">
              <a:solidFill>
                <a:srgbClr val="FEFEF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85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200" b="1">
                  <a:solidFill>
                    <a:srgbClr val="FFFFFF"/>
                  </a:solidFill>
                </a:rPr>
                <a:t>Семиотический</a:t>
              </a:r>
              <a:endParaRPr lang="en-US" altLang="ru-RU" sz="2200" b="1">
                <a:solidFill>
                  <a:srgbClr val="FFFFFF"/>
                </a:solidFill>
              </a:endParaRPr>
            </a:p>
          </p:txBody>
        </p:sp>
        <p:sp>
          <p:nvSpPr>
            <p:cNvPr id="24588" name="AutoShape 14"/>
            <p:cNvSpPr>
              <a:spLocks noChangeArrowheads="1"/>
            </p:cNvSpPr>
            <p:nvPr/>
          </p:nvSpPr>
          <p:spPr bwMode="gray">
            <a:xfrm>
              <a:off x="2290" y="1389"/>
              <a:ext cx="2816" cy="317"/>
            </a:xfrm>
            <a:prstGeom prst="roundRect">
              <a:avLst>
                <a:gd name="adj" fmla="val 50000"/>
              </a:avLst>
            </a:prstGeom>
            <a:solidFill>
              <a:schemeClr val="folHlink"/>
            </a:solidFill>
            <a:ln w="38100" algn="ctr">
              <a:solidFill>
                <a:srgbClr val="FEFEF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85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200" b="1">
                  <a:solidFill>
                    <a:srgbClr val="FFFFFF"/>
                  </a:solidFill>
                </a:rPr>
                <a:t>Интегративный</a:t>
              </a:r>
              <a:endParaRPr lang="en-US" altLang="ru-RU" sz="2200" b="1">
                <a:solidFill>
                  <a:srgbClr val="FFFFFF"/>
                </a:solidFill>
              </a:endParaRPr>
            </a:p>
          </p:txBody>
        </p:sp>
        <p:sp>
          <p:nvSpPr>
            <p:cNvPr id="24589" name="AutoShape 15"/>
            <p:cNvSpPr>
              <a:spLocks noChangeArrowheads="1"/>
            </p:cNvSpPr>
            <p:nvPr/>
          </p:nvSpPr>
          <p:spPr bwMode="gray">
            <a:xfrm>
              <a:off x="2105" y="3612"/>
              <a:ext cx="2816" cy="31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38100" algn="ctr">
              <a:solidFill>
                <a:srgbClr val="FEFEF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85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200" b="1">
                  <a:solidFill>
                    <a:srgbClr val="FFFFFF"/>
                  </a:solidFill>
                </a:rPr>
                <a:t>Деятельностный</a:t>
              </a:r>
              <a:endParaRPr lang="en-US" altLang="ru-RU" sz="2200" b="1">
                <a:solidFill>
                  <a:srgbClr val="FFFFFF"/>
                </a:solidFill>
              </a:endParaRPr>
            </a:p>
          </p:txBody>
        </p:sp>
        <p:sp>
          <p:nvSpPr>
            <p:cNvPr id="24590" name="AutoShape 16"/>
            <p:cNvSpPr>
              <a:spLocks noChangeArrowheads="1"/>
            </p:cNvSpPr>
            <p:nvPr/>
          </p:nvSpPr>
          <p:spPr bwMode="gray">
            <a:xfrm>
              <a:off x="2018" y="1072"/>
              <a:ext cx="2816" cy="31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38100" algn="ctr">
              <a:solidFill>
                <a:srgbClr val="FEFEF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85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200" b="1">
                  <a:solidFill>
                    <a:srgbClr val="FFFFFF"/>
                  </a:solidFill>
                </a:rPr>
                <a:t>Мотивационный</a:t>
              </a:r>
              <a:endParaRPr lang="en-US" altLang="ru-RU" sz="2200" b="1">
                <a:solidFill>
                  <a:srgbClr val="FFFFFF"/>
                </a:solidFill>
              </a:endParaRPr>
            </a:p>
          </p:txBody>
        </p:sp>
        <p:sp>
          <p:nvSpPr>
            <p:cNvPr id="24591" name="AutoShape 18"/>
            <p:cNvSpPr>
              <a:spLocks noChangeArrowheads="1"/>
            </p:cNvSpPr>
            <p:nvPr/>
          </p:nvSpPr>
          <p:spPr bwMode="gray">
            <a:xfrm>
              <a:off x="1746" y="754"/>
              <a:ext cx="2816" cy="317"/>
            </a:xfrm>
            <a:prstGeom prst="roundRect">
              <a:avLst>
                <a:gd name="adj" fmla="val 50000"/>
              </a:avLst>
            </a:prstGeom>
            <a:solidFill>
              <a:schemeClr val="folHlink"/>
            </a:solidFill>
            <a:ln w="38100" algn="ctr">
              <a:solidFill>
                <a:srgbClr val="FEFEF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85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200" b="1">
                  <a:solidFill>
                    <a:srgbClr val="FFFFFF"/>
                  </a:solidFill>
                </a:rPr>
                <a:t>Аксиологический</a:t>
              </a:r>
              <a:endParaRPr lang="en-US" altLang="ru-RU" sz="2200" b="1">
                <a:solidFill>
                  <a:srgbClr val="FFFFFF"/>
                </a:solidFill>
              </a:endParaRPr>
            </a:p>
          </p:txBody>
        </p:sp>
        <p:sp>
          <p:nvSpPr>
            <p:cNvPr id="24592" name="AutoShape 19"/>
            <p:cNvSpPr>
              <a:spLocks noChangeArrowheads="1"/>
            </p:cNvSpPr>
            <p:nvPr/>
          </p:nvSpPr>
          <p:spPr bwMode="gray">
            <a:xfrm>
              <a:off x="1882" y="3929"/>
              <a:ext cx="2816" cy="317"/>
            </a:xfrm>
            <a:prstGeom prst="roundRect">
              <a:avLst>
                <a:gd name="adj" fmla="val 50000"/>
              </a:avLst>
            </a:prstGeom>
            <a:solidFill>
              <a:schemeClr val="folHlink"/>
            </a:solidFill>
            <a:ln w="38100" algn="ctr">
              <a:solidFill>
                <a:srgbClr val="FEFEF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85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200" b="1">
                  <a:solidFill>
                    <a:srgbClr val="FFFFFF"/>
                  </a:solidFill>
                </a:rPr>
                <a:t>Личностно-ориентированный</a:t>
              </a:r>
              <a:endParaRPr lang="en-US" altLang="ru-RU" sz="2200" b="1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685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4"/>
          <p:cNvSpPr>
            <a:spLocks noChangeArrowheads="1"/>
          </p:cNvSpPr>
          <p:nvPr/>
        </p:nvSpPr>
        <p:spPr bwMode="ltGray">
          <a:xfrm>
            <a:off x="1258888" y="1124743"/>
            <a:ext cx="6769100" cy="1583531"/>
          </a:xfrm>
          <a:prstGeom prst="downArrowCallout">
            <a:avLst>
              <a:gd name="adj1" fmla="val 87092"/>
              <a:gd name="adj2" fmla="val 87092"/>
              <a:gd name="adj3" fmla="val 16667"/>
              <a:gd name="adj4" fmla="val 6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/>
              <a:t>Медиаобразование</a:t>
            </a:r>
          </a:p>
        </p:txBody>
      </p:sp>
      <p:sp>
        <p:nvSpPr>
          <p:cNvPr id="34819" name="AutoShape 6"/>
          <p:cNvSpPr>
            <a:spLocks noChangeArrowheads="1"/>
          </p:cNvSpPr>
          <p:nvPr/>
        </p:nvSpPr>
        <p:spPr bwMode="ltGray">
          <a:xfrm>
            <a:off x="1214438" y="2747033"/>
            <a:ext cx="6769100" cy="1584821"/>
          </a:xfrm>
          <a:prstGeom prst="downArrowCallout">
            <a:avLst>
              <a:gd name="adj1" fmla="val 87092"/>
              <a:gd name="adj2" fmla="val 87092"/>
              <a:gd name="adj3" fmla="val 16667"/>
              <a:gd name="adj4" fmla="val 6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/>
              <a:t>Медиакультура</a:t>
            </a:r>
          </a:p>
        </p:txBody>
      </p:sp>
      <p:sp>
        <p:nvSpPr>
          <p:cNvPr id="34820" name="AutoShape 7"/>
          <p:cNvSpPr>
            <a:spLocks noChangeArrowheads="1"/>
          </p:cNvSpPr>
          <p:nvPr/>
        </p:nvSpPr>
        <p:spPr bwMode="ltGray">
          <a:xfrm>
            <a:off x="107950" y="4365104"/>
            <a:ext cx="2879725" cy="198755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/>
              <a:t>совокупность</a:t>
            </a:r>
            <a:r>
              <a:rPr lang="ru-RU" altLang="ru-RU" sz="2000"/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/>
              <a:t>материальных 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/>
              <a:t>интеллектуальных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/>
              <a:t>ценностей</a:t>
            </a:r>
            <a:r>
              <a:rPr lang="ru-RU" altLang="ru-RU" sz="2000"/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/>
              <a:t>в области медиа</a:t>
            </a:r>
            <a:endParaRPr lang="ru-RU" altLang="ru-RU" sz="2000"/>
          </a:p>
        </p:txBody>
      </p:sp>
      <p:sp>
        <p:nvSpPr>
          <p:cNvPr id="34821" name="AutoShape 8"/>
          <p:cNvSpPr>
            <a:spLocks noChangeArrowheads="1"/>
          </p:cNvSpPr>
          <p:nvPr/>
        </p:nvSpPr>
        <p:spPr bwMode="ltGray">
          <a:xfrm>
            <a:off x="3132138" y="4366692"/>
            <a:ext cx="2879725" cy="198755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/>
              <a:t>исторически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/>
              <a:t>определенная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/>
              <a:t>система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/>
              <a:t>их воспроизводства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/>
              <a:t> и функционирования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/>
              <a:t>в социуме</a:t>
            </a:r>
          </a:p>
        </p:txBody>
      </p:sp>
      <p:sp>
        <p:nvSpPr>
          <p:cNvPr id="34822" name="AutoShape 9"/>
          <p:cNvSpPr>
            <a:spLocks noChangeArrowheads="1"/>
          </p:cNvSpPr>
          <p:nvPr/>
        </p:nvSpPr>
        <p:spPr bwMode="ltGray">
          <a:xfrm>
            <a:off x="6156325" y="4365104"/>
            <a:ext cx="2879725" cy="198755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/>
              <a:t>медиакультура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/>
              <a:t>личности,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/>
              <a:t>аудитории,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/>
              <a:t>социума</a:t>
            </a:r>
          </a:p>
        </p:txBody>
      </p:sp>
    </p:spTree>
    <p:extLst>
      <p:ext uri="{BB962C8B-B14F-4D97-AF65-F5344CB8AC3E}">
        <p14:creationId xmlns:p14="http://schemas.microsoft.com/office/powerpoint/2010/main" val="135047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95400"/>
            <a:ext cx="8401372" cy="51054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 smtClean="0"/>
              <a:t>Медиаобразование</a:t>
            </a:r>
            <a:r>
              <a:rPr lang="ru-RU" sz="2400" dirty="0" smtClean="0"/>
              <a:t> как </a:t>
            </a:r>
            <a:r>
              <a:rPr lang="ru-RU" sz="2400" dirty="0"/>
              <a:t>совокупность разнообразных образовательных действий, </a:t>
            </a:r>
            <a:r>
              <a:rPr lang="ru-RU" sz="2400" b="1" dirty="0" smtClean="0"/>
              <a:t>способствует </a:t>
            </a:r>
            <a:r>
              <a:rPr lang="ru-RU" sz="2400" b="1" dirty="0"/>
              <a:t>раскрытию личности, ее саморазвитию и самоорганизации</a:t>
            </a:r>
            <a:r>
              <a:rPr lang="ru-RU" sz="2400" dirty="0"/>
              <a:t>, которые проявляются в </a:t>
            </a:r>
            <a:r>
              <a:rPr lang="ru-RU" sz="2400" b="1" dirty="0">
                <a:solidFill>
                  <a:srgbClr val="C00000"/>
                </a:solidFill>
              </a:rPr>
              <a:t>осознанном медиаповедении</a:t>
            </a:r>
            <a:r>
              <a:rPr lang="ru-RU" sz="2400" dirty="0"/>
              <a:t>, медиадеятельности, медиатворчестве на основе гуманистических идеалов и целей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8400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Содержимое 2"/>
          <p:cNvGrpSpPr>
            <a:grpSpLocks noGrp="1"/>
          </p:cNvGrpSpPr>
          <p:nvPr/>
        </p:nvGrpSpPr>
        <p:grpSpPr bwMode="auto">
          <a:xfrm>
            <a:off x="139700" y="1196975"/>
            <a:ext cx="8882063" cy="4176241"/>
            <a:chOff x="88" y="849"/>
            <a:chExt cx="5595" cy="3191"/>
          </a:xfrm>
        </p:grpSpPr>
        <p:pic>
          <p:nvPicPr>
            <p:cNvPr id="107521" name="Содержимое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8" y="849"/>
              <a:ext cx="5595" cy="3191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07522" name="Text Box 2"/>
            <p:cNvSpPr txBox="1">
              <a:spLocks noChangeArrowheads="1"/>
            </p:cNvSpPr>
            <p:nvPr/>
          </p:nvSpPr>
          <p:spPr bwMode="auto">
            <a:xfrm>
              <a:off x="96" y="857"/>
              <a:ext cx="5578" cy="317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180000" rIns="180000"/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tabLst>
                  <a:tab pos="0" algn="l"/>
                </a:tabLst>
              </a:pPr>
              <a:r>
                <a:rPr lang="ru-RU" sz="2000" dirty="0"/>
                <a:t>Федеральный закон «Об образовании в Российской Федерации», </a:t>
              </a:r>
              <a:r>
                <a:rPr lang="ru-RU" sz="2000" dirty="0" smtClean="0"/>
                <a:t>Государственная программа «Информационное общество 2011–2020 гг.», подчеркивают </a:t>
              </a:r>
              <a:r>
                <a:rPr lang="ru-RU" sz="2000" dirty="0"/>
                <a:t>важность воспитания поколения, способного грамотно воспринимать медийную информацию, адекватно ее оценивать и рационально применять. </a:t>
              </a:r>
            </a:p>
            <a:p>
              <a:pPr>
                <a:spcBef>
                  <a:spcPct val="20000"/>
                </a:spcBef>
                <a:buClr>
                  <a:schemeClr val="tx1"/>
                </a:buClr>
                <a:tabLst>
                  <a:tab pos="0" algn="l"/>
                </a:tabLst>
              </a:pPr>
              <a:r>
                <a:rPr lang="ru-RU" sz="2000" b="1" dirty="0"/>
                <a:t>Это предполагает </a:t>
              </a:r>
            </a:p>
            <a:p>
              <a:pPr marL="342900" indent="-3429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Ø"/>
                <a:tabLst>
                  <a:tab pos="0" algn="l"/>
                </a:tabLst>
              </a:pPr>
              <a:r>
                <a:rPr lang="ru-RU" sz="2000" dirty="0"/>
                <a:t>умение учащихся создавать медиатекстовые продукты, обладая необходимыми знаниями о законах </a:t>
              </a:r>
              <a:r>
                <a:rPr lang="ru-RU" sz="2000" dirty="0" err="1"/>
                <a:t>звуко</a:t>
              </a:r>
              <a:r>
                <a:rPr lang="ru-RU" sz="2000" dirty="0"/>
                <a:t>-зрительного восприятия, кросс-культурной коммуникации, </a:t>
              </a:r>
            </a:p>
            <a:p>
              <a:pPr marL="342900" indent="-3429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Ø"/>
                <a:tabLst>
                  <a:tab pos="0" algn="l"/>
                </a:tabLst>
              </a:pPr>
              <a:r>
                <a:rPr lang="ru-RU" sz="2000" dirty="0"/>
                <a:t>обладание </a:t>
              </a:r>
              <a:r>
                <a:rPr lang="ru-RU" sz="2000" dirty="0" err="1"/>
                <a:t>медиаконвергентными</a:t>
              </a:r>
              <a:r>
                <a:rPr lang="ru-RU" sz="2000" dirty="0"/>
                <a:t> навыками и понятием инфоэтики,</a:t>
              </a:r>
            </a:p>
            <a:p>
              <a:pPr marL="342900" indent="-3429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Ø"/>
                <a:tabLst>
                  <a:tab pos="0" algn="l"/>
                </a:tabLst>
              </a:pPr>
              <a:r>
                <a:rPr lang="ru-RU" sz="2000" dirty="0"/>
                <a:t>готовность к безопасному использованию медиапродукции для повышения уровня своей образованности.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373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Содержимое 2"/>
          <p:cNvGrpSpPr>
            <a:grpSpLocks noGrp="1"/>
          </p:cNvGrpSpPr>
          <p:nvPr/>
        </p:nvGrpSpPr>
        <p:grpSpPr bwMode="auto">
          <a:xfrm>
            <a:off x="133350" y="1365250"/>
            <a:ext cx="8882063" cy="4237038"/>
            <a:chOff x="84" y="860"/>
            <a:chExt cx="5595" cy="2669"/>
          </a:xfrm>
        </p:grpSpPr>
        <p:pic>
          <p:nvPicPr>
            <p:cNvPr id="106497" name="Содержимое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4" y="860"/>
              <a:ext cx="5595" cy="2669"/>
            </a:xfrm>
            <a:prstGeom prst="rect">
              <a:avLst/>
            </a:prstGeom>
            <a:noFill/>
          </p:spPr>
        </p:pic>
        <p:sp>
          <p:nvSpPr>
            <p:cNvPr id="106498" name="Text Box 2"/>
            <p:cNvSpPr txBox="1">
              <a:spLocks noChangeArrowheads="1"/>
            </p:cNvSpPr>
            <p:nvPr/>
          </p:nvSpPr>
          <p:spPr bwMode="auto">
            <a:xfrm>
              <a:off x="93" y="867"/>
              <a:ext cx="5578" cy="26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180000" rIns="180000"/>
            <a:lstStyle/>
            <a:p>
              <a:pPr algn="just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ru-RU" sz="2200" dirty="0"/>
                <a:t>Новое поколение Федеральных государственных образовательных стандартов включает требования, обеспечивающие в образовательных учреждениях возможность </a:t>
              </a:r>
            </a:p>
            <a:p>
              <a:pPr marL="342900" indent="-3429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Ø"/>
              </a:pPr>
              <a:r>
                <a:rPr lang="ru-RU" sz="2200" b="1" dirty="0"/>
                <a:t>записи, обработки изображений и звука</a:t>
              </a:r>
              <a:r>
                <a:rPr lang="ru-RU" sz="2200" dirty="0"/>
                <a:t>; </a:t>
              </a:r>
            </a:p>
            <a:p>
              <a:pPr marL="342900" indent="-3429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Ø"/>
              </a:pPr>
              <a:r>
                <a:rPr lang="ru-RU" sz="2200" b="1" dirty="0"/>
                <a:t>-аудио, -видео сопровождение учебных проектов</a:t>
              </a:r>
              <a:r>
                <a:rPr lang="ru-RU" sz="2200" dirty="0"/>
                <a:t>; </a:t>
              </a:r>
            </a:p>
            <a:p>
              <a:pPr marL="342900" indent="-3429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Ø"/>
              </a:pPr>
              <a:r>
                <a:rPr lang="ru-RU" sz="2200" dirty="0"/>
                <a:t>использования интернет ресурсов в ходе аудиторной и самостоятельной учебной деятельности; </a:t>
              </a:r>
            </a:p>
            <a:p>
              <a:pPr marL="342900" indent="-3429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Ø"/>
              </a:pPr>
              <a:r>
                <a:rPr lang="ru-RU" sz="2200" b="1" dirty="0"/>
                <a:t>развития медиа и информационной культуры </a:t>
              </a:r>
              <a:r>
                <a:rPr lang="ru-RU" sz="2200" dirty="0"/>
                <a:t>посредством кружковых занятий и факультативов.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673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95400"/>
            <a:ext cx="8473380" cy="5105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200" dirty="0" smtClean="0"/>
              <a:t>Приобщая учащегося к миру медиа с помощью его </a:t>
            </a:r>
            <a:r>
              <a:rPr lang="ru-RU" sz="2200" b="1" dirty="0" smtClean="0"/>
              <a:t>собственных медиапроектов</a:t>
            </a:r>
            <a:r>
              <a:rPr lang="ru-RU" sz="2200" dirty="0" smtClean="0"/>
              <a:t>, мы выращиваем в нем человека, обладающего способностью к восприятию, анализу, оценке и созданию медиатекстов, к пониманию </a:t>
            </a:r>
            <a:r>
              <a:rPr lang="ru-RU" sz="2200" b="1" dirty="0" smtClean="0">
                <a:solidFill>
                  <a:srgbClr val="C00000"/>
                </a:solidFill>
              </a:rPr>
              <a:t>социокультурного и политического контекста функционирования медиа в современном мире.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rgbClr val="C00000"/>
                </a:solidFill>
              </a:rPr>
              <a:t>Целостность операционально‑технического, гуманитарно-ценностного и педагогического планов </a:t>
            </a:r>
            <a:r>
              <a:rPr lang="ru-RU" sz="2200" b="1" dirty="0"/>
              <a:t>процесса создания медиа </a:t>
            </a:r>
            <a:r>
              <a:rPr lang="ru-RU" sz="2200" dirty="0" smtClean="0"/>
              <a:t>обеспечивается за счет того, что </a:t>
            </a:r>
            <a:r>
              <a:rPr lang="ru-RU" sz="2200" b="1" dirty="0" smtClean="0"/>
              <a:t>авторами медиапроектов становятся дети.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370219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51054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В отечественной педагогике практика формирования медиакультуры учащихся является инновационным </a:t>
            </a:r>
            <a:r>
              <a:rPr lang="ru-RU" sz="2400" dirty="0" smtClean="0"/>
              <a:t>явлением, эффективность которого </a:t>
            </a:r>
            <a:r>
              <a:rPr lang="ru-RU" sz="2400" dirty="0"/>
              <a:t>во многом, </a:t>
            </a:r>
            <a:r>
              <a:rPr lang="ru-RU" sz="2400" b="1" dirty="0">
                <a:solidFill>
                  <a:srgbClr val="C00000"/>
                </a:solidFill>
              </a:rPr>
              <a:t>зависит </a:t>
            </a:r>
            <a:r>
              <a:rPr lang="ru-RU" sz="2400" b="1" dirty="0" smtClean="0">
                <a:solidFill>
                  <a:srgbClr val="C00000"/>
                </a:solidFill>
              </a:rPr>
              <a:t>от ряда условий: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</a:rPr>
              <a:t>организационно‑управленчески</a:t>
            </a:r>
            <a:r>
              <a:rPr lang="ru-RU" sz="2000" dirty="0" smtClean="0"/>
              <a:t>х, </a:t>
            </a:r>
            <a:r>
              <a:rPr lang="ru-RU" sz="2000" dirty="0"/>
              <a:t>обеспечивающих создание детских медиастудий, медиацентров, кружков, клубов и их образовательную деятельность; </a:t>
            </a:r>
            <a:endParaRPr lang="ru-RU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C00000"/>
                </a:solidFill>
              </a:rPr>
              <a:t>нормативно‑регламентирующих</a:t>
            </a:r>
            <a:r>
              <a:rPr lang="ru-RU" sz="2000" dirty="0" smtClean="0"/>
              <a:t>, </a:t>
            </a:r>
            <a:r>
              <a:rPr lang="ru-RU" sz="2000" dirty="0"/>
              <a:t>связанных с необходимостью соответствия образовательной деятельности этих организаций официальным нормативным документам в сфере образования; </a:t>
            </a:r>
            <a:endParaRPr lang="ru-RU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</a:rPr>
              <a:t>процессуально‑технологических</a:t>
            </a:r>
            <a:r>
              <a:rPr lang="ru-RU" sz="2000" dirty="0" smtClean="0"/>
              <a:t>, </a:t>
            </a:r>
            <a:r>
              <a:rPr lang="ru-RU" sz="2000" dirty="0"/>
              <a:t>отражающих специфику педагогической практики и характера взаимодействия ее субъектов.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8974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83613113"/>
              </p:ext>
            </p:extLst>
          </p:nvPr>
        </p:nvGraphicFramePr>
        <p:xfrm>
          <a:off x="251520" y="1988840"/>
          <a:ext cx="7248128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784976" cy="864096"/>
          </a:xfrm>
        </p:spPr>
        <p:txBody>
          <a:bodyPr/>
          <a:lstStyle/>
          <a:p>
            <a:r>
              <a:rPr lang="ru-RU" sz="2800" dirty="0" smtClean="0">
                <a:solidFill>
                  <a:srgbClr val="1D528D"/>
                </a:solidFill>
              </a:rPr>
              <a:t>Проявление </a:t>
            </a:r>
            <a:r>
              <a:rPr lang="ru-RU" sz="2800" dirty="0">
                <a:solidFill>
                  <a:srgbClr val="1D528D"/>
                </a:solidFill>
              </a:rPr>
              <a:t>эффектов</a:t>
            </a:r>
            <a:r>
              <a:rPr lang="en-US" sz="2800" dirty="0">
                <a:solidFill>
                  <a:srgbClr val="1D528D"/>
                </a:solidFill>
              </a:rPr>
              <a:t> </a:t>
            </a:r>
            <a:r>
              <a:rPr lang="ru-RU" sz="2800" dirty="0">
                <a:solidFill>
                  <a:srgbClr val="1D528D"/>
                </a:solidFill>
              </a:rPr>
              <a:t>технологической сингулярности</a:t>
            </a:r>
            <a:r>
              <a:rPr lang="ru-RU" sz="2800" dirty="0" smtClean="0">
                <a:solidFill>
                  <a:srgbClr val="1D528D"/>
                </a:solidFill>
              </a:rPr>
              <a:t> в современном </a:t>
            </a:r>
            <a:r>
              <a:rPr lang="ru-RU" sz="2800" dirty="0" err="1" smtClean="0">
                <a:solidFill>
                  <a:srgbClr val="1D528D"/>
                </a:solidFill>
              </a:rPr>
              <a:t>компьютинге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3000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153" y="332656"/>
            <a:ext cx="7086600" cy="487362"/>
          </a:xfrm>
        </p:spPr>
        <p:txBody>
          <a:bodyPr/>
          <a:lstStyle/>
          <a:p>
            <a:r>
              <a:rPr lang="ru-RU" sz="3200" b="1" i="0" dirty="0" smtClean="0"/>
              <a:t>Ресурсы</a:t>
            </a:r>
            <a:endParaRPr lang="en-US" sz="3200" b="1" i="0" dirty="0" smtClean="0"/>
          </a:p>
        </p:txBody>
      </p:sp>
      <p:grpSp>
        <p:nvGrpSpPr>
          <p:cNvPr id="111618" name="Group 3"/>
          <p:cNvGrpSpPr>
            <a:grpSpLocks/>
          </p:cNvGrpSpPr>
          <p:nvPr/>
        </p:nvGrpSpPr>
        <p:grpSpPr bwMode="auto">
          <a:xfrm>
            <a:off x="395288" y="692150"/>
            <a:ext cx="8342312" cy="5184775"/>
            <a:chOff x="576" y="960"/>
            <a:chExt cx="4608" cy="2897"/>
          </a:xfrm>
        </p:grpSpPr>
        <p:sp>
          <p:nvSpPr>
            <p:cNvPr id="63492" name="Freeform 4"/>
            <p:cNvSpPr>
              <a:spLocks/>
            </p:cNvSpPr>
            <p:nvPr/>
          </p:nvSpPr>
          <p:spPr bwMode="gray">
            <a:xfrm>
              <a:off x="3196" y="960"/>
              <a:ext cx="924" cy="728"/>
            </a:xfrm>
            <a:custGeom>
              <a:avLst/>
              <a:gdLst>
                <a:gd name="T0" fmla="*/ 0 w 982"/>
                <a:gd name="T1" fmla="*/ 774 h 774"/>
                <a:gd name="T2" fmla="*/ 2 w 982"/>
                <a:gd name="T3" fmla="*/ 770 h 774"/>
                <a:gd name="T4" fmla="*/ 8 w 982"/>
                <a:gd name="T5" fmla="*/ 754 h 774"/>
                <a:gd name="T6" fmla="*/ 16 w 982"/>
                <a:gd name="T7" fmla="*/ 730 h 774"/>
                <a:gd name="T8" fmla="*/ 32 w 982"/>
                <a:gd name="T9" fmla="*/ 698 h 774"/>
                <a:gd name="T10" fmla="*/ 50 w 982"/>
                <a:gd name="T11" fmla="*/ 660 h 774"/>
                <a:gd name="T12" fmla="*/ 76 w 982"/>
                <a:gd name="T13" fmla="*/ 618 h 774"/>
                <a:gd name="T14" fmla="*/ 106 w 982"/>
                <a:gd name="T15" fmla="*/ 574 h 774"/>
                <a:gd name="T16" fmla="*/ 142 w 982"/>
                <a:gd name="T17" fmla="*/ 528 h 774"/>
                <a:gd name="T18" fmla="*/ 186 w 982"/>
                <a:gd name="T19" fmla="*/ 482 h 774"/>
                <a:gd name="T20" fmla="*/ 236 w 982"/>
                <a:gd name="T21" fmla="*/ 438 h 774"/>
                <a:gd name="T22" fmla="*/ 294 w 982"/>
                <a:gd name="T23" fmla="*/ 398 h 774"/>
                <a:gd name="T24" fmla="*/ 360 w 982"/>
                <a:gd name="T25" fmla="*/ 360 h 774"/>
                <a:gd name="T26" fmla="*/ 426 w 982"/>
                <a:gd name="T27" fmla="*/ 332 h 774"/>
                <a:gd name="T28" fmla="*/ 488 w 982"/>
                <a:gd name="T29" fmla="*/ 314 h 774"/>
                <a:gd name="T30" fmla="*/ 544 w 982"/>
                <a:gd name="T31" fmla="*/ 304 h 774"/>
                <a:gd name="T32" fmla="*/ 594 w 982"/>
                <a:gd name="T33" fmla="*/ 300 h 774"/>
                <a:gd name="T34" fmla="*/ 638 w 982"/>
                <a:gd name="T35" fmla="*/ 300 h 774"/>
                <a:gd name="T36" fmla="*/ 678 w 982"/>
                <a:gd name="T37" fmla="*/ 304 h 774"/>
                <a:gd name="T38" fmla="*/ 710 w 982"/>
                <a:gd name="T39" fmla="*/ 312 h 774"/>
                <a:gd name="T40" fmla="*/ 736 w 982"/>
                <a:gd name="T41" fmla="*/ 320 h 774"/>
                <a:gd name="T42" fmla="*/ 754 w 982"/>
                <a:gd name="T43" fmla="*/ 326 h 774"/>
                <a:gd name="T44" fmla="*/ 766 w 982"/>
                <a:gd name="T45" fmla="*/ 332 h 774"/>
                <a:gd name="T46" fmla="*/ 770 w 982"/>
                <a:gd name="T47" fmla="*/ 334 h 774"/>
                <a:gd name="T48" fmla="*/ 680 w 982"/>
                <a:gd name="T49" fmla="*/ 476 h 774"/>
                <a:gd name="T50" fmla="*/ 982 w 982"/>
                <a:gd name="T51" fmla="*/ 370 h 774"/>
                <a:gd name="T52" fmla="*/ 912 w 982"/>
                <a:gd name="T53" fmla="*/ 0 h 774"/>
                <a:gd name="T54" fmla="*/ 854 w 982"/>
                <a:gd name="T55" fmla="*/ 150 h 774"/>
                <a:gd name="T56" fmla="*/ 850 w 982"/>
                <a:gd name="T57" fmla="*/ 148 h 774"/>
                <a:gd name="T58" fmla="*/ 838 w 982"/>
                <a:gd name="T59" fmla="*/ 142 h 774"/>
                <a:gd name="T60" fmla="*/ 822 w 982"/>
                <a:gd name="T61" fmla="*/ 134 h 774"/>
                <a:gd name="T62" fmla="*/ 798 w 982"/>
                <a:gd name="T63" fmla="*/ 126 h 774"/>
                <a:gd name="T64" fmla="*/ 768 w 982"/>
                <a:gd name="T65" fmla="*/ 120 h 774"/>
                <a:gd name="T66" fmla="*/ 732 w 982"/>
                <a:gd name="T67" fmla="*/ 114 h 774"/>
                <a:gd name="T68" fmla="*/ 692 w 982"/>
                <a:gd name="T69" fmla="*/ 110 h 774"/>
                <a:gd name="T70" fmla="*/ 646 w 982"/>
                <a:gd name="T71" fmla="*/ 110 h 774"/>
                <a:gd name="T72" fmla="*/ 596 w 982"/>
                <a:gd name="T73" fmla="*/ 116 h 774"/>
                <a:gd name="T74" fmla="*/ 540 w 982"/>
                <a:gd name="T75" fmla="*/ 126 h 774"/>
                <a:gd name="T76" fmla="*/ 482 w 982"/>
                <a:gd name="T77" fmla="*/ 146 h 774"/>
                <a:gd name="T78" fmla="*/ 422 w 982"/>
                <a:gd name="T79" fmla="*/ 172 h 774"/>
                <a:gd name="T80" fmla="*/ 356 w 982"/>
                <a:gd name="T81" fmla="*/ 210 h 774"/>
                <a:gd name="T82" fmla="*/ 290 w 982"/>
                <a:gd name="T83" fmla="*/ 258 h 774"/>
                <a:gd name="T84" fmla="*/ 230 w 982"/>
                <a:gd name="T85" fmla="*/ 310 h 774"/>
                <a:gd name="T86" fmla="*/ 178 w 982"/>
                <a:gd name="T87" fmla="*/ 364 h 774"/>
                <a:gd name="T88" fmla="*/ 136 w 982"/>
                <a:gd name="T89" fmla="*/ 422 h 774"/>
                <a:gd name="T90" fmla="*/ 100 w 982"/>
                <a:gd name="T91" fmla="*/ 480 h 774"/>
                <a:gd name="T92" fmla="*/ 72 w 982"/>
                <a:gd name="T93" fmla="*/ 536 h 774"/>
                <a:gd name="T94" fmla="*/ 48 w 982"/>
                <a:gd name="T95" fmla="*/ 590 h 774"/>
                <a:gd name="T96" fmla="*/ 30 w 982"/>
                <a:gd name="T97" fmla="*/ 640 h 774"/>
                <a:gd name="T98" fmla="*/ 18 w 982"/>
                <a:gd name="T99" fmla="*/ 684 h 774"/>
                <a:gd name="T100" fmla="*/ 8 w 982"/>
                <a:gd name="T101" fmla="*/ 722 h 774"/>
                <a:gd name="T102" fmla="*/ 4 w 982"/>
                <a:gd name="T103" fmla="*/ 750 h 774"/>
                <a:gd name="T104" fmla="*/ 0 w 982"/>
                <a:gd name="T105" fmla="*/ 768 h 774"/>
                <a:gd name="T106" fmla="*/ 0 w 982"/>
                <a:gd name="T107" fmla="*/ 774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2" h="774">
                  <a:moveTo>
                    <a:pt x="0" y="774"/>
                  </a:moveTo>
                  <a:lnTo>
                    <a:pt x="2" y="770"/>
                  </a:lnTo>
                  <a:lnTo>
                    <a:pt x="8" y="754"/>
                  </a:lnTo>
                  <a:lnTo>
                    <a:pt x="16" y="730"/>
                  </a:lnTo>
                  <a:lnTo>
                    <a:pt x="32" y="698"/>
                  </a:lnTo>
                  <a:lnTo>
                    <a:pt x="50" y="660"/>
                  </a:lnTo>
                  <a:lnTo>
                    <a:pt x="76" y="618"/>
                  </a:lnTo>
                  <a:lnTo>
                    <a:pt x="106" y="574"/>
                  </a:lnTo>
                  <a:lnTo>
                    <a:pt x="142" y="528"/>
                  </a:lnTo>
                  <a:lnTo>
                    <a:pt x="186" y="482"/>
                  </a:lnTo>
                  <a:lnTo>
                    <a:pt x="236" y="438"/>
                  </a:lnTo>
                  <a:lnTo>
                    <a:pt x="294" y="398"/>
                  </a:lnTo>
                  <a:lnTo>
                    <a:pt x="360" y="360"/>
                  </a:lnTo>
                  <a:lnTo>
                    <a:pt x="426" y="332"/>
                  </a:lnTo>
                  <a:lnTo>
                    <a:pt x="488" y="314"/>
                  </a:lnTo>
                  <a:lnTo>
                    <a:pt x="544" y="304"/>
                  </a:lnTo>
                  <a:lnTo>
                    <a:pt x="594" y="300"/>
                  </a:lnTo>
                  <a:lnTo>
                    <a:pt x="638" y="300"/>
                  </a:lnTo>
                  <a:lnTo>
                    <a:pt x="678" y="304"/>
                  </a:lnTo>
                  <a:lnTo>
                    <a:pt x="710" y="312"/>
                  </a:lnTo>
                  <a:lnTo>
                    <a:pt x="736" y="320"/>
                  </a:lnTo>
                  <a:lnTo>
                    <a:pt x="754" y="326"/>
                  </a:lnTo>
                  <a:lnTo>
                    <a:pt x="766" y="332"/>
                  </a:lnTo>
                  <a:lnTo>
                    <a:pt x="770" y="334"/>
                  </a:lnTo>
                  <a:lnTo>
                    <a:pt x="680" y="476"/>
                  </a:lnTo>
                  <a:lnTo>
                    <a:pt x="982" y="370"/>
                  </a:lnTo>
                  <a:lnTo>
                    <a:pt x="912" y="0"/>
                  </a:lnTo>
                  <a:lnTo>
                    <a:pt x="854" y="150"/>
                  </a:lnTo>
                  <a:lnTo>
                    <a:pt x="850" y="148"/>
                  </a:lnTo>
                  <a:lnTo>
                    <a:pt x="838" y="142"/>
                  </a:lnTo>
                  <a:lnTo>
                    <a:pt x="822" y="134"/>
                  </a:lnTo>
                  <a:lnTo>
                    <a:pt x="798" y="126"/>
                  </a:lnTo>
                  <a:lnTo>
                    <a:pt x="768" y="120"/>
                  </a:lnTo>
                  <a:lnTo>
                    <a:pt x="732" y="114"/>
                  </a:lnTo>
                  <a:lnTo>
                    <a:pt x="692" y="110"/>
                  </a:lnTo>
                  <a:lnTo>
                    <a:pt x="646" y="110"/>
                  </a:lnTo>
                  <a:lnTo>
                    <a:pt x="596" y="116"/>
                  </a:lnTo>
                  <a:lnTo>
                    <a:pt x="540" y="126"/>
                  </a:lnTo>
                  <a:lnTo>
                    <a:pt x="482" y="146"/>
                  </a:lnTo>
                  <a:lnTo>
                    <a:pt x="422" y="172"/>
                  </a:lnTo>
                  <a:lnTo>
                    <a:pt x="356" y="210"/>
                  </a:lnTo>
                  <a:lnTo>
                    <a:pt x="290" y="258"/>
                  </a:lnTo>
                  <a:lnTo>
                    <a:pt x="230" y="310"/>
                  </a:lnTo>
                  <a:lnTo>
                    <a:pt x="178" y="364"/>
                  </a:lnTo>
                  <a:lnTo>
                    <a:pt x="136" y="422"/>
                  </a:lnTo>
                  <a:lnTo>
                    <a:pt x="100" y="480"/>
                  </a:lnTo>
                  <a:lnTo>
                    <a:pt x="72" y="536"/>
                  </a:lnTo>
                  <a:lnTo>
                    <a:pt x="48" y="590"/>
                  </a:lnTo>
                  <a:lnTo>
                    <a:pt x="30" y="640"/>
                  </a:lnTo>
                  <a:lnTo>
                    <a:pt x="18" y="684"/>
                  </a:lnTo>
                  <a:lnTo>
                    <a:pt x="8" y="722"/>
                  </a:lnTo>
                  <a:lnTo>
                    <a:pt x="4" y="750"/>
                  </a:lnTo>
                  <a:lnTo>
                    <a:pt x="0" y="768"/>
                  </a:lnTo>
                  <a:lnTo>
                    <a:pt x="0" y="774"/>
                  </a:lnTo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90980"/>
                    <a:invGamma/>
                    <a:alpha val="32001"/>
                  </a:schemeClr>
                </a:gs>
                <a:gs pos="100000">
                  <a:srgbClr val="9851EF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622" name="AutoShape 5"/>
            <p:cNvSpPr>
              <a:spLocks noChangeArrowheads="1"/>
            </p:cNvSpPr>
            <p:nvPr/>
          </p:nvSpPr>
          <p:spPr bwMode="auto">
            <a:xfrm>
              <a:off x="2157" y="1863"/>
              <a:ext cx="1446" cy="1737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494" name="AutoShape 6"/>
            <p:cNvSpPr>
              <a:spLocks noChangeArrowheads="1"/>
            </p:cNvSpPr>
            <p:nvPr/>
          </p:nvSpPr>
          <p:spPr bwMode="gray">
            <a:xfrm>
              <a:off x="2304" y="1776"/>
              <a:ext cx="1173" cy="20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DA20B"/>
                </a:gs>
                <a:gs pos="50000">
                  <a:schemeClr val="accent2">
                    <a:lumMod val="20000"/>
                    <a:lumOff val="80000"/>
                  </a:schemeClr>
                </a:gs>
                <a:gs pos="100000">
                  <a:srgbClr val="F0AE08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624" name="AutoShape 7"/>
            <p:cNvSpPr>
              <a:spLocks noChangeArrowheads="1"/>
            </p:cNvSpPr>
            <p:nvPr/>
          </p:nvSpPr>
          <p:spPr bwMode="auto">
            <a:xfrm flipH="1">
              <a:off x="3360" y="1824"/>
              <a:ext cx="46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25" name="AutoShape 8"/>
            <p:cNvSpPr>
              <a:spLocks noChangeArrowheads="1"/>
            </p:cNvSpPr>
            <p:nvPr/>
          </p:nvSpPr>
          <p:spPr bwMode="auto">
            <a:xfrm flipH="1">
              <a:off x="2358" y="1818"/>
              <a:ext cx="45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26" name="AutoShape 9"/>
            <p:cNvSpPr>
              <a:spLocks noChangeArrowheads="1"/>
            </p:cNvSpPr>
            <p:nvPr/>
          </p:nvSpPr>
          <p:spPr bwMode="auto">
            <a:xfrm>
              <a:off x="3738" y="1547"/>
              <a:ext cx="1446" cy="1737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9851E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27" name="AutoShape 10"/>
            <p:cNvSpPr>
              <a:spLocks noChangeArrowheads="1"/>
            </p:cNvSpPr>
            <p:nvPr/>
          </p:nvSpPr>
          <p:spPr bwMode="gray">
            <a:xfrm>
              <a:off x="3874" y="1457"/>
              <a:ext cx="1174" cy="20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851EF"/>
                </a:gs>
                <a:gs pos="50000">
                  <a:srgbClr val="F1E7FD"/>
                </a:gs>
                <a:gs pos="100000">
                  <a:srgbClr val="9851E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28" name="AutoShape 11"/>
            <p:cNvSpPr>
              <a:spLocks noChangeArrowheads="1"/>
            </p:cNvSpPr>
            <p:nvPr/>
          </p:nvSpPr>
          <p:spPr bwMode="auto">
            <a:xfrm flipH="1">
              <a:off x="4936" y="1502"/>
              <a:ext cx="45" cy="9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29" name="AutoShape 12"/>
            <p:cNvSpPr>
              <a:spLocks noChangeArrowheads="1"/>
            </p:cNvSpPr>
            <p:nvPr/>
          </p:nvSpPr>
          <p:spPr bwMode="auto">
            <a:xfrm flipH="1">
              <a:off x="3939" y="1502"/>
              <a:ext cx="45" cy="9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501" name="Freeform 13"/>
            <p:cNvSpPr>
              <a:spLocks/>
            </p:cNvSpPr>
            <p:nvPr/>
          </p:nvSpPr>
          <p:spPr bwMode="gray">
            <a:xfrm>
              <a:off x="1570" y="1276"/>
              <a:ext cx="923" cy="729"/>
            </a:xfrm>
            <a:custGeom>
              <a:avLst/>
              <a:gdLst>
                <a:gd name="T0" fmla="*/ 0 w 982"/>
                <a:gd name="T1" fmla="*/ 774 h 774"/>
                <a:gd name="T2" fmla="*/ 2 w 982"/>
                <a:gd name="T3" fmla="*/ 770 h 774"/>
                <a:gd name="T4" fmla="*/ 8 w 982"/>
                <a:gd name="T5" fmla="*/ 754 h 774"/>
                <a:gd name="T6" fmla="*/ 16 w 982"/>
                <a:gd name="T7" fmla="*/ 730 h 774"/>
                <a:gd name="T8" fmla="*/ 32 w 982"/>
                <a:gd name="T9" fmla="*/ 698 h 774"/>
                <a:gd name="T10" fmla="*/ 50 w 982"/>
                <a:gd name="T11" fmla="*/ 660 h 774"/>
                <a:gd name="T12" fmla="*/ 76 w 982"/>
                <a:gd name="T13" fmla="*/ 618 h 774"/>
                <a:gd name="T14" fmla="*/ 106 w 982"/>
                <a:gd name="T15" fmla="*/ 574 h 774"/>
                <a:gd name="T16" fmla="*/ 142 w 982"/>
                <a:gd name="T17" fmla="*/ 528 h 774"/>
                <a:gd name="T18" fmla="*/ 186 w 982"/>
                <a:gd name="T19" fmla="*/ 482 h 774"/>
                <a:gd name="T20" fmla="*/ 236 w 982"/>
                <a:gd name="T21" fmla="*/ 438 h 774"/>
                <a:gd name="T22" fmla="*/ 294 w 982"/>
                <a:gd name="T23" fmla="*/ 398 h 774"/>
                <a:gd name="T24" fmla="*/ 360 w 982"/>
                <a:gd name="T25" fmla="*/ 360 h 774"/>
                <a:gd name="T26" fmla="*/ 426 w 982"/>
                <a:gd name="T27" fmla="*/ 332 h 774"/>
                <a:gd name="T28" fmla="*/ 488 w 982"/>
                <a:gd name="T29" fmla="*/ 314 h 774"/>
                <a:gd name="T30" fmla="*/ 544 w 982"/>
                <a:gd name="T31" fmla="*/ 304 h 774"/>
                <a:gd name="T32" fmla="*/ 594 w 982"/>
                <a:gd name="T33" fmla="*/ 300 h 774"/>
                <a:gd name="T34" fmla="*/ 638 w 982"/>
                <a:gd name="T35" fmla="*/ 300 h 774"/>
                <a:gd name="T36" fmla="*/ 678 w 982"/>
                <a:gd name="T37" fmla="*/ 304 h 774"/>
                <a:gd name="T38" fmla="*/ 710 w 982"/>
                <a:gd name="T39" fmla="*/ 312 h 774"/>
                <a:gd name="T40" fmla="*/ 736 w 982"/>
                <a:gd name="T41" fmla="*/ 320 h 774"/>
                <a:gd name="T42" fmla="*/ 754 w 982"/>
                <a:gd name="T43" fmla="*/ 326 h 774"/>
                <a:gd name="T44" fmla="*/ 766 w 982"/>
                <a:gd name="T45" fmla="*/ 332 h 774"/>
                <a:gd name="T46" fmla="*/ 770 w 982"/>
                <a:gd name="T47" fmla="*/ 334 h 774"/>
                <a:gd name="T48" fmla="*/ 680 w 982"/>
                <a:gd name="T49" fmla="*/ 476 h 774"/>
                <a:gd name="T50" fmla="*/ 982 w 982"/>
                <a:gd name="T51" fmla="*/ 370 h 774"/>
                <a:gd name="T52" fmla="*/ 912 w 982"/>
                <a:gd name="T53" fmla="*/ 0 h 774"/>
                <a:gd name="T54" fmla="*/ 854 w 982"/>
                <a:gd name="T55" fmla="*/ 150 h 774"/>
                <a:gd name="T56" fmla="*/ 850 w 982"/>
                <a:gd name="T57" fmla="*/ 148 h 774"/>
                <a:gd name="T58" fmla="*/ 838 w 982"/>
                <a:gd name="T59" fmla="*/ 142 h 774"/>
                <a:gd name="T60" fmla="*/ 822 w 982"/>
                <a:gd name="T61" fmla="*/ 134 h 774"/>
                <a:gd name="T62" fmla="*/ 798 w 982"/>
                <a:gd name="T63" fmla="*/ 126 h 774"/>
                <a:gd name="T64" fmla="*/ 768 w 982"/>
                <a:gd name="T65" fmla="*/ 120 h 774"/>
                <a:gd name="T66" fmla="*/ 732 w 982"/>
                <a:gd name="T67" fmla="*/ 114 h 774"/>
                <a:gd name="T68" fmla="*/ 692 w 982"/>
                <a:gd name="T69" fmla="*/ 110 h 774"/>
                <a:gd name="T70" fmla="*/ 646 w 982"/>
                <a:gd name="T71" fmla="*/ 110 h 774"/>
                <a:gd name="T72" fmla="*/ 596 w 982"/>
                <a:gd name="T73" fmla="*/ 116 h 774"/>
                <a:gd name="T74" fmla="*/ 540 w 982"/>
                <a:gd name="T75" fmla="*/ 126 h 774"/>
                <a:gd name="T76" fmla="*/ 482 w 982"/>
                <a:gd name="T77" fmla="*/ 146 h 774"/>
                <a:gd name="T78" fmla="*/ 422 w 982"/>
                <a:gd name="T79" fmla="*/ 172 h 774"/>
                <a:gd name="T80" fmla="*/ 356 w 982"/>
                <a:gd name="T81" fmla="*/ 210 h 774"/>
                <a:gd name="T82" fmla="*/ 290 w 982"/>
                <a:gd name="T83" fmla="*/ 258 h 774"/>
                <a:gd name="T84" fmla="*/ 230 w 982"/>
                <a:gd name="T85" fmla="*/ 310 h 774"/>
                <a:gd name="T86" fmla="*/ 178 w 982"/>
                <a:gd name="T87" fmla="*/ 364 h 774"/>
                <a:gd name="T88" fmla="*/ 136 w 982"/>
                <a:gd name="T89" fmla="*/ 422 h 774"/>
                <a:gd name="T90" fmla="*/ 100 w 982"/>
                <a:gd name="T91" fmla="*/ 480 h 774"/>
                <a:gd name="T92" fmla="*/ 72 w 982"/>
                <a:gd name="T93" fmla="*/ 536 h 774"/>
                <a:gd name="T94" fmla="*/ 48 w 982"/>
                <a:gd name="T95" fmla="*/ 590 h 774"/>
                <a:gd name="T96" fmla="*/ 30 w 982"/>
                <a:gd name="T97" fmla="*/ 640 h 774"/>
                <a:gd name="T98" fmla="*/ 18 w 982"/>
                <a:gd name="T99" fmla="*/ 684 h 774"/>
                <a:gd name="T100" fmla="*/ 8 w 982"/>
                <a:gd name="T101" fmla="*/ 722 h 774"/>
                <a:gd name="T102" fmla="*/ 4 w 982"/>
                <a:gd name="T103" fmla="*/ 750 h 774"/>
                <a:gd name="T104" fmla="*/ 0 w 982"/>
                <a:gd name="T105" fmla="*/ 768 h 774"/>
                <a:gd name="T106" fmla="*/ 0 w 982"/>
                <a:gd name="T107" fmla="*/ 774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2" h="774">
                  <a:moveTo>
                    <a:pt x="0" y="774"/>
                  </a:moveTo>
                  <a:lnTo>
                    <a:pt x="2" y="770"/>
                  </a:lnTo>
                  <a:lnTo>
                    <a:pt x="8" y="754"/>
                  </a:lnTo>
                  <a:lnTo>
                    <a:pt x="16" y="730"/>
                  </a:lnTo>
                  <a:lnTo>
                    <a:pt x="32" y="698"/>
                  </a:lnTo>
                  <a:lnTo>
                    <a:pt x="50" y="660"/>
                  </a:lnTo>
                  <a:lnTo>
                    <a:pt x="76" y="618"/>
                  </a:lnTo>
                  <a:lnTo>
                    <a:pt x="106" y="574"/>
                  </a:lnTo>
                  <a:lnTo>
                    <a:pt x="142" y="528"/>
                  </a:lnTo>
                  <a:lnTo>
                    <a:pt x="186" y="482"/>
                  </a:lnTo>
                  <a:lnTo>
                    <a:pt x="236" y="438"/>
                  </a:lnTo>
                  <a:lnTo>
                    <a:pt x="294" y="398"/>
                  </a:lnTo>
                  <a:lnTo>
                    <a:pt x="360" y="360"/>
                  </a:lnTo>
                  <a:lnTo>
                    <a:pt x="426" y="332"/>
                  </a:lnTo>
                  <a:lnTo>
                    <a:pt x="488" y="314"/>
                  </a:lnTo>
                  <a:lnTo>
                    <a:pt x="544" y="304"/>
                  </a:lnTo>
                  <a:lnTo>
                    <a:pt x="594" y="300"/>
                  </a:lnTo>
                  <a:lnTo>
                    <a:pt x="638" y="300"/>
                  </a:lnTo>
                  <a:lnTo>
                    <a:pt x="678" y="304"/>
                  </a:lnTo>
                  <a:lnTo>
                    <a:pt x="710" y="312"/>
                  </a:lnTo>
                  <a:lnTo>
                    <a:pt x="736" y="320"/>
                  </a:lnTo>
                  <a:lnTo>
                    <a:pt x="754" y="326"/>
                  </a:lnTo>
                  <a:lnTo>
                    <a:pt x="766" y="332"/>
                  </a:lnTo>
                  <a:lnTo>
                    <a:pt x="770" y="334"/>
                  </a:lnTo>
                  <a:lnTo>
                    <a:pt x="680" y="476"/>
                  </a:lnTo>
                  <a:lnTo>
                    <a:pt x="982" y="370"/>
                  </a:lnTo>
                  <a:lnTo>
                    <a:pt x="912" y="0"/>
                  </a:lnTo>
                  <a:lnTo>
                    <a:pt x="854" y="150"/>
                  </a:lnTo>
                  <a:lnTo>
                    <a:pt x="850" y="148"/>
                  </a:lnTo>
                  <a:lnTo>
                    <a:pt x="838" y="142"/>
                  </a:lnTo>
                  <a:lnTo>
                    <a:pt x="822" y="134"/>
                  </a:lnTo>
                  <a:lnTo>
                    <a:pt x="798" y="126"/>
                  </a:lnTo>
                  <a:lnTo>
                    <a:pt x="768" y="120"/>
                  </a:lnTo>
                  <a:lnTo>
                    <a:pt x="732" y="114"/>
                  </a:lnTo>
                  <a:lnTo>
                    <a:pt x="692" y="110"/>
                  </a:lnTo>
                  <a:lnTo>
                    <a:pt x="646" y="110"/>
                  </a:lnTo>
                  <a:lnTo>
                    <a:pt x="596" y="116"/>
                  </a:lnTo>
                  <a:lnTo>
                    <a:pt x="540" y="126"/>
                  </a:lnTo>
                  <a:lnTo>
                    <a:pt x="482" y="146"/>
                  </a:lnTo>
                  <a:lnTo>
                    <a:pt x="422" y="172"/>
                  </a:lnTo>
                  <a:lnTo>
                    <a:pt x="356" y="210"/>
                  </a:lnTo>
                  <a:lnTo>
                    <a:pt x="290" y="258"/>
                  </a:lnTo>
                  <a:lnTo>
                    <a:pt x="230" y="310"/>
                  </a:lnTo>
                  <a:lnTo>
                    <a:pt x="178" y="364"/>
                  </a:lnTo>
                  <a:lnTo>
                    <a:pt x="136" y="422"/>
                  </a:lnTo>
                  <a:lnTo>
                    <a:pt x="100" y="480"/>
                  </a:lnTo>
                  <a:lnTo>
                    <a:pt x="72" y="536"/>
                  </a:lnTo>
                  <a:lnTo>
                    <a:pt x="48" y="590"/>
                  </a:lnTo>
                  <a:lnTo>
                    <a:pt x="30" y="640"/>
                  </a:lnTo>
                  <a:lnTo>
                    <a:pt x="18" y="684"/>
                  </a:lnTo>
                  <a:lnTo>
                    <a:pt x="8" y="722"/>
                  </a:lnTo>
                  <a:lnTo>
                    <a:pt x="4" y="750"/>
                  </a:lnTo>
                  <a:lnTo>
                    <a:pt x="0" y="768"/>
                  </a:lnTo>
                  <a:lnTo>
                    <a:pt x="0" y="774"/>
                  </a:lnTo>
                </a:path>
              </a:pathLst>
            </a:custGeom>
            <a:gradFill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631" name="Text Box 14"/>
            <p:cNvSpPr txBox="1">
              <a:spLocks noChangeArrowheads="1"/>
            </p:cNvSpPr>
            <p:nvPr/>
          </p:nvSpPr>
          <p:spPr bwMode="gray">
            <a:xfrm>
              <a:off x="2409" y="1759"/>
              <a:ext cx="933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000" b="1">
                  <a:solidFill>
                    <a:srgbClr val="C00000"/>
                  </a:solidFill>
                  <a:latin typeface="Arial" charset="0"/>
                </a:rPr>
                <a:t>Программы</a:t>
              </a:r>
              <a:endParaRPr lang="en-US" b="1">
                <a:solidFill>
                  <a:srgbClr val="C00000"/>
                </a:solidFill>
                <a:latin typeface="Arial" charset="0"/>
              </a:endParaRPr>
            </a:p>
          </p:txBody>
        </p:sp>
        <p:sp>
          <p:nvSpPr>
            <p:cNvPr id="111632" name="Text Box 15"/>
            <p:cNvSpPr txBox="1">
              <a:spLocks noChangeArrowheads="1"/>
            </p:cNvSpPr>
            <p:nvPr/>
          </p:nvSpPr>
          <p:spPr bwMode="gray">
            <a:xfrm>
              <a:off x="4131" y="1446"/>
              <a:ext cx="66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000" b="1">
                  <a:solidFill>
                    <a:srgbClr val="C00000"/>
                  </a:solidFill>
                  <a:latin typeface="Arial" charset="0"/>
                </a:rPr>
                <a:t>Техника</a:t>
              </a:r>
              <a:endParaRPr lang="en-US" b="1">
                <a:solidFill>
                  <a:srgbClr val="C00000"/>
                </a:solidFill>
                <a:latin typeface="Arial" charset="0"/>
              </a:endParaRPr>
            </a:p>
          </p:txBody>
        </p:sp>
        <p:grpSp>
          <p:nvGrpSpPr>
            <p:cNvPr id="111633" name="Group 16"/>
            <p:cNvGrpSpPr>
              <a:grpSpLocks/>
            </p:cNvGrpSpPr>
            <p:nvPr/>
          </p:nvGrpSpPr>
          <p:grpSpPr bwMode="auto">
            <a:xfrm>
              <a:off x="576" y="2006"/>
              <a:ext cx="1446" cy="1851"/>
              <a:chOff x="576" y="1811"/>
              <a:chExt cx="1446" cy="2119"/>
            </a:xfrm>
          </p:grpSpPr>
          <p:sp>
            <p:nvSpPr>
              <p:cNvPr id="63505" name="AutoShape 17"/>
              <p:cNvSpPr>
                <a:spLocks noChangeArrowheads="1"/>
              </p:cNvSpPr>
              <p:nvPr/>
            </p:nvSpPr>
            <p:spPr bwMode="auto">
              <a:xfrm>
                <a:off x="576" y="1942"/>
                <a:ext cx="1446" cy="1988"/>
              </a:xfrm>
              <a:prstGeom prst="roundRect">
                <a:avLst>
                  <a:gd name="adj" fmla="val 4690"/>
                </a:avLst>
              </a:prstGeom>
              <a:noFill/>
              <a:ln w="57150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506" name="AutoShape 18"/>
              <p:cNvSpPr>
                <a:spLocks noChangeArrowheads="1"/>
              </p:cNvSpPr>
              <p:nvPr/>
            </p:nvSpPr>
            <p:spPr bwMode="gray">
              <a:xfrm>
                <a:off x="712" y="1811"/>
                <a:ext cx="1174" cy="23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lumMod val="75000"/>
                    </a:schemeClr>
                  </a:gs>
                  <a:gs pos="50000">
                    <a:srgbClr val="D1F4FF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1638" name="AutoShape 19"/>
              <p:cNvSpPr>
                <a:spLocks noChangeArrowheads="1"/>
              </p:cNvSpPr>
              <p:nvPr/>
            </p:nvSpPr>
            <p:spPr bwMode="auto">
              <a:xfrm flipH="1">
                <a:off x="1773" y="1897"/>
                <a:ext cx="45" cy="91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1639" name="AutoShape 20"/>
              <p:cNvSpPr>
                <a:spLocks noChangeArrowheads="1"/>
              </p:cNvSpPr>
              <p:nvPr/>
            </p:nvSpPr>
            <p:spPr bwMode="auto">
              <a:xfrm flipH="1">
                <a:off x="776" y="1897"/>
                <a:ext cx="46" cy="91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1640" name="Text Box 21"/>
              <p:cNvSpPr txBox="1">
                <a:spLocks noChangeArrowheads="1"/>
              </p:cNvSpPr>
              <p:nvPr/>
            </p:nvSpPr>
            <p:spPr bwMode="gray">
              <a:xfrm>
                <a:off x="952" y="1811"/>
                <a:ext cx="690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sz="2000" b="1">
                    <a:solidFill>
                      <a:srgbClr val="C00000"/>
                    </a:solidFill>
                    <a:latin typeface="Arial" charset="0"/>
                  </a:rPr>
                  <a:t>Человек</a:t>
                </a:r>
                <a:endParaRPr lang="en-US" b="1">
                  <a:solidFill>
                    <a:srgbClr val="C00000"/>
                  </a:solidFill>
                  <a:latin typeface="Arial" charset="0"/>
                </a:endParaRPr>
              </a:p>
            </p:txBody>
          </p:sp>
          <p:sp>
            <p:nvSpPr>
              <p:cNvPr id="111641" name="Text Box 22"/>
              <p:cNvSpPr txBox="1">
                <a:spLocks noChangeArrowheads="1"/>
              </p:cNvSpPr>
              <p:nvPr/>
            </p:nvSpPr>
            <p:spPr bwMode="auto">
              <a:xfrm>
                <a:off x="576" y="2106"/>
                <a:ext cx="1446" cy="1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ru-RU" sz="2000" b="1">
                    <a:solidFill>
                      <a:srgbClr val="C00000"/>
                    </a:solidFill>
                    <a:latin typeface="Arial" charset="0"/>
                  </a:rPr>
                  <a:t>Интеллектуальные</a:t>
                </a:r>
                <a:r>
                  <a:rPr lang="ru-RU" b="1">
                    <a:solidFill>
                      <a:srgbClr val="080808"/>
                    </a:solidFill>
                    <a:latin typeface="Arial" charset="0"/>
                  </a:rPr>
                  <a:t> мотивационные</a:t>
                </a:r>
              </a:p>
              <a:p>
                <a:pPr eaLnBrk="0" hangingPunct="0"/>
                <a:r>
                  <a:rPr lang="ru-RU" b="1">
                    <a:solidFill>
                      <a:srgbClr val="080808"/>
                    </a:solidFill>
                    <a:latin typeface="Arial" charset="0"/>
                  </a:rPr>
                  <a:t>информационные</a:t>
                </a:r>
              </a:p>
              <a:p>
                <a:pPr eaLnBrk="0" hangingPunct="0"/>
                <a:r>
                  <a:rPr lang="ru-RU" b="1">
                    <a:solidFill>
                      <a:srgbClr val="080808"/>
                    </a:solidFill>
                    <a:latin typeface="Arial" charset="0"/>
                  </a:rPr>
                  <a:t>креативные</a:t>
                </a:r>
              </a:p>
              <a:p>
                <a:pPr eaLnBrk="0" hangingPunct="0"/>
                <a:r>
                  <a:rPr lang="ru-RU" b="1">
                    <a:solidFill>
                      <a:srgbClr val="080808"/>
                    </a:solidFill>
                    <a:latin typeface="Arial" charset="0"/>
                  </a:rPr>
                  <a:t>коммуникативные</a:t>
                </a:r>
              </a:p>
              <a:p>
                <a:pPr eaLnBrk="0" hangingPunct="0"/>
                <a:r>
                  <a:rPr lang="ru-RU" b="1">
                    <a:solidFill>
                      <a:srgbClr val="080808"/>
                    </a:solidFill>
                    <a:latin typeface="Arial" charset="0"/>
                  </a:rPr>
                  <a:t>деятельностные </a:t>
                </a:r>
                <a:endParaRPr lang="en-US">
                  <a:solidFill>
                    <a:srgbClr val="080808"/>
                  </a:solidFill>
                  <a:latin typeface="Arial" charset="0"/>
                </a:endParaRPr>
              </a:p>
            </p:txBody>
          </p:sp>
        </p:grpSp>
        <p:sp>
          <p:nvSpPr>
            <p:cNvPr id="111634" name="Text Box 23"/>
            <p:cNvSpPr txBox="1">
              <a:spLocks noChangeArrowheads="1"/>
            </p:cNvSpPr>
            <p:nvPr/>
          </p:nvSpPr>
          <p:spPr bwMode="auto">
            <a:xfrm>
              <a:off x="2208" y="2010"/>
              <a:ext cx="1344" cy="1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2000" b="1">
                  <a:solidFill>
                    <a:srgbClr val="C00000"/>
                  </a:solidFill>
                  <a:latin typeface="Arial" charset="0"/>
                </a:rPr>
                <a:t>Для создания и обработки </a:t>
              </a:r>
            </a:p>
            <a:p>
              <a:pPr eaLnBrk="0" hangingPunct="0"/>
              <a:r>
                <a:rPr lang="ru-RU" b="1">
                  <a:solidFill>
                    <a:srgbClr val="080808"/>
                  </a:solidFill>
                  <a:latin typeface="Arial" charset="0"/>
                </a:rPr>
                <a:t>графики, </a:t>
              </a:r>
            </a:p>
            <a:p>
              <a:pPr eaLnBrk="0" hangingPunct="0"/>
              <a:r>
                <a:rPr lang="ru-RU" b="1">
                  <a:solidFill>
                    <a:srgbClr val="080808"/>
                  </a:solidFill>
                  <a:latin typeface="Arial" charset="0"/>
                </a:rPr>
                <a:t>звука, </a:t>
              </a:r>
            </a:p>
            <a:p>
              <a:pPr eaLnBrk="0" hangingPunct="0"/>
              <a:r>
                <a:rPr lang="ru-RU" b="1">
                  <a:solidFill>
                    <a:srgbClr val="080808"/>
                  </a:solidFill>
                  <a:latin typeface="Arial" charset="0"/>
                </a:rPr>
                <a:t>видео, </a:t>
              </a:r>
            </a:p>
            <a:p>
              <a:pPr eaLnBrk="0" hangingPunct="0"/>
              <a:r>
                <a:rPr lang="ru-RU" b="1">
                  <a:solidFill>
                    <a:srgbClr val="080808"/>
                  </a:solidFill>
                  <a:latin typeface="Arial" charset="0"/>
                </a:rPr>
                <a:t>анимации, </a:t>
              </a:r>
            </a:p>
            <a:p>
              <a:pPr eaLnBrk="0" hangingPunct="0"/>
              <a:r>
                <a:rPr lang="ru-RU" b="1">
                  <a:solidFill>
                    <a:srgbClr val="080808"/>
                  </a:solidFill>
                  <a:latin typeface="Arial" charset="0"/>
                </a:rPr>
                <a:t>верстки газет, работы в интернете и т.д.</a:t>
              </a:r>
              <a:endParaRPr lang="en-US" b="1">
                <a:solidFill>
                  <a:srgbClr val="080808"/>
                </a:solidFill>
                <a:latin typeface="Arial" charset="0"/>
              </a:endParaRPr>
            </a:p>
          </p:txBody>
        </p:sp>
        <p:sp>
          <p:nvSpPr>
            <p:cNvPr id="111635" name="Text Box 24"/>
            <p:cNvSpPr txBox="1">
              <a:spLocks noChangeArrowheads="1"/>
            </p:cNvSpPr>
            <p:nvPr/>
          </p:nvSpPr>
          <p:spPr bwMode="auto">
            <a:xfrm>
              <a:off x="3793" y="1674"/>
              <a:ext cx="1344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2000" b="1">
                  <a:solidFill>
                    <a:srgbClr val="C00000"/>
                  </a:solidFill>
                  <a:latin typeface="Arial" charset="0"/>
                </a:rPr>
                <a:t>Оборудование</a:t>
              </a:r>
              <a:r>
                <a:rPr lang="ru-RU">
                  <a:solidFill>
                    <a:srgbClr val="080808"/>
                  </a:solidFill>
                  <a:latin typeface="Arial" charset="0"/>
                </a:rPr>
                <a:t> </a:t>
              </a:r>
              <a:r>
                <a:rPr lang="ru-RU" b="1">
                  <a:solidFill>
                    <a:srgbClr val="080808"/>
                  </a:solidFill>
                  <a:latin typeface="Arial" charset="0"/>
                </a:rPr>
                <a:t>для качественной </a:t>
              </a:r>
            </a:p>
            <a:p>
              <a:pPr eaLnBrk="0" hangingPunct="0"/>
              <a:r>
                <a:rPr lang="ru-RU" b="1">
                  <a:solidFill>
                    <a:srgbClr val="080808"/>
                  </a:solidFill>
                  <a:latin typeface="Arial" charset="0"/>
                </a:rPr>
                <a:t>фото и видеосъёмки, звукозаписи, монтажа, </a:t>
              </a:r>
            </a:p>
            <a:p>
              <a:pPr eaLnBrk="0" hangingPunct="0"/>
              <a:r>
                <a:rPr lang="ru-RU" b="1">
                  <a:solidFill>
                    <a:srgbClr val="080808"/>
                  </a:solidFill>
                  <a:latin typeface="Arial" charset="0"/>
                </a:rPr>
                <a:t>трансляции</a:t>
              </a:r>
              <a:endParaRPr lang="en-US" b="1">
                <a:solidFill>
                  <a:srgbClr val="080808"/>
                </a:solidFill>
                <a:latin typeface="Arial" charset="0"/>
              </a:endParaRPr>
            </a:p>
          </p:txBody>
        </p:sp>
      </p:grpSp>
      <p:pic>
        <p:nvPicPr>
          <p:cNvPr id="111619" name="Picture 2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4797425"/>
            <a:ext cx="254635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0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3175" y="4005263"/>
            <a:ext cx="2646363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707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69430"/>
            <a:ext cx="8424936" cy="48736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Медиацентр – пространство педагогического взаимодействия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одержимое 3"/>
          <p:cNvSpPr txBox="1">
            <a:spLocks noGrp="1"/>
          </p:cNvSpPr>
          <p:nvPr>
            <p:ph idx="1"/>
          </p:nvPr>
        </p:nvSpPr>
        <p:spPr bwMode="auto">
          <a:xfrm>
            <a:off x="467544" y="2060848"/>
            <a:ext cx="8191500" cy="2664296"/>
          </a:xfrm>
          <a:prstGeom prst="rect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18000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Arial" charset="0"/>
              <a:buChar char="–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ru-RU" sz="2400" b="1" kern="0" dirty="0" smtClean="0">
                <a:solidFill>
                  <a:srgbClr val="C00000"/>
                </a:solidFill>
              </a:rPr>
              <a:t>Цель деятельности </a:t>
            </a:r>
            <a:r>
              <a:rPr lang="ru-RU" sz="2400" b="1" kern="0" dirty="0" err="1" smtClean="0">
                <a:solidFill>
                  <a:srgbClr val="C00000"/>
                </a:solidFill>
              </a:rPr>
              <a:t>медиацентра</a:t>
            </a:r>
            <a:r>
              <a:rPr lang="ru-RU" sz="2400" b="1" kern="0" dirty="0" smtClean="0">
                <a:solidFill>
                  <a:srgbClr val="C00000"/>
                </a:solidFill>
              </a:rPr>
              <a:t> - формирование медиакультуры школьника, его медиаконвергентных навыков и нового уровня этико-экологического ноосферного медиавосприятия</a:t>
            </a:r>
            <a:endParaRPr lang="ru-RU" sz="2400" b="1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8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461" name="Group 3"/>
          <p:cNvGrpSpPr>
            <a:grpSpLocks/>
          </p:cNvGrpSpPr>
          <p:nvPr/>
        </p:nvGrpSpPr>
        <p:grpSpPr bwMode="auto">
          <a:xfrm>
            <a:off x="539750" y="1125538"/>
            <a:ext cx="8353425" cy="5183187"/>
            <a:chOff x="576" y="1008"/>
            <a:chExt cx="4691" cy="2964"/>
          </a:xfrm>
        </p:grpSpPr>
        <p:sp>
          <p:nvSpPr>
            <p:cNvPr id="35844" name="AutoShape 4"/>
            <p:cNvSpPr>
              <a:spLocks noChangeArrowheads="1"/>
            </p:cNvSpPr>
            <p:nvPr/>
          </p:nvSpPr>
          <p:spPr bwMode="gray">
            <a:xfrm>
              <a:off x="1200" y="1488"/>
              <a:ext cx="3484" cy="1728"/>
            </a:xfrm>
            <a:prstGeom prst="upArrow">
              <a:avLst>
                <a:gd name="adj1" fmla="val 57824"/>
                <a:gd name="adj2" fmla="val 54398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 sz="2400"/>
            </a:p>
          </p:txBody>
        </p:sp>
        <p:sp>
          <p:nvSpPr>
            <p:cNvPr id="35845" name="AutoShape 5"/>
            <p:cNvSpPr>
              <a:spLocks noChangeArrowheads="1"/>
            </p:cNvSpPr>
            <p:nvPr/>
          </p:nvSpPr>
          <p:spPr bwMode="gray">
            <a:xfrm>
              <a:off x="1056" y="1008"/>
              <a:ext cx="3648" cy="362"/>
            </a:xfrm>
            <a:prstGeom prst="roundRect">
              <a:avLst>
                <a:gd name="adj" fmla="val 50000"/>
              </a:avLst>
            </a:prstGeom>
            <a:solidFill>
              <a:srgbClr val="CCECFF"/>
            </a:soli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7464" name="Text Box 6"/>
            <p:cNvSpPr txBox="1">
              <a:spLocks noChangeArrowheads="1"/>
            </p:cNvSpPr>
            <p:nvPr/>
          </p:nvSpPr>
          <p:spPr bwMode="gray">
            <a:xfrm>
              <a:off x="2818" y="1873"/>
              <a:ext cx="104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ru-RU" sz="2800" b="1">
                <a:latin typeface="Arial" charset="0"/>
              </a:endParaRPr>
            </a:p>
          </p:txBody>
        </p:sp>
        <p:grpSp>
          <p:nvGrpSpPr>
            <p:cNvPr id="147465" name="Group 7"/>
            <p:cNvGrpSpPr>
              <a:grpSpLocks/>
            </p:cNvGrpSpPr>
            <p:nvPr/>
          </p:nvGrpSpPr>
          <p:grpSpPr bwMode="auto">
            <a:xfrm>
              <a:off x="576" y="2668"/>
              <a:ext cx="995" cy="1304"/>
              <a:chOff x="576" y="2476"/>
              <a:chExt cx="995" cy="1304"/>
            </a:xfrm>
          </p:grpSpPr>
          <p:grpSp>
            <p:nvGrpSpPr>
              <p:cNvPr id="147466" name="Group 8"/>
              <p:cNvGrpSpPr>
                <a:grpSpLocks/>
              </p:cNvGrpSpPr>
              <p:nvPr/>
            </p:nvGrpSpPr>
            <p:grpSpPr bwMode="auto">
              <a:xfrm>
                <a:off x="576" y="2476"/>
                <a:ext cx="936" cy="954"/>
                <a:chOff x="624" y="1584"/>
                <a:chExt cx="1248" cy="1296"/>
              </a:xfrm>
            </p:grpSpPr>
            <p:grpSp>
              <p:nvGrpSpPr>
                <p:cNvPr id="147467" name="Group 9"/>
                <p:cNvGrpSpPr>
                  <a:grpSpLocks/>
                </p:cNvGrpSpPr>
                <p:nvPr/>
              </p:nvGrpSpPr>
              <p:grpSpPr bwMode="auto">
                <a:xfrm>
                  <a:off x="624" y="1584"/>
                  <a:ext cx="1248" cy="1296"/>
                  <a:chOff x="2016" y="1920"/>
                  <a:chExt cx="1680" cy="1680"/>
                </a:xfrm>
              </p:grpSpPr>
              <p:sp>
                <p:nvSpPr>
                  <p:cNvPr id="35850" name="Oval 10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1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shade val="63529"/>
                          <a:invGamma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400"/>
                  </a:p>
                </p:txBody>
              </p:sp>
              <p:sp>
                <p:nvSpPr>
                  <p:cNvPr id="147469" name="Freeform 11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>
                      <a:gd name="T0" fmla="*/ 1276 w 1321"/>
                      <a:gd name="T1" fmla="*/ 357 h 712"/>
                      <a:gd name="T2" fmla="*/ 1292 w 1321"/>
                      <a:gd name="T3" fmla="*/ 394 h 712"/>
                      <a:gd name="T4" fmla="*/ 1296 w 1321"/>
                      <a:gd name="T5" fmla="*/ 428 h 712"/>
                      <a:gd name="T6" fmla="*/ 1290 w 1321"/>
                      <a:gd name="T7" fmla="*/ 459 h 712"/>
                      <a:gd name="T8" fmla="*/ 1273 w 1321"/>
                      <a:gd name="T9" fmla="*/ 490 h 712"/>
                      <a:gd name="T10" fmla="*/ 1248 w 1321"/>
                      <a:gd name="T11" fmla="*/ 516 h 712"/>
                      <a:gd name="T12" fmla="*/ 1216 w 1321"/>
                      <a:gd name="T13" fmla="*/ 538 h 712"/>
                      <a:gd name="T14" fmla="*/ 1173 w 1321"/>
                      <a:gd name="T15" fmla="*/ 559 h 712"/>
                      <a:gd name="T16" fmla="*/ 1125 w 1321"/>
                      <a:gd name="T17" fmla="*/ 578 h 712"/>
                      <a:gd name="T18" fmla="*/ 1071 w 1321"/>
                      <a:gd name="T19" fmla="*/ 594 h 712"/>
                      <a:gd name="T20" fmla="*/ 1011 w 1321"/>
                      <a:gd name="T21" fmla="*/ 608 h 712"/>
                      <a:gd name="T22" fmla="*/ 949 w 1321"/>
                      <a:gd name="T23" fmla="*/ 618 h 712"/>
                      <a:gd name="T24" fmla="*/ 879 w 1321"/>
                      <a:gd name="T25" fmla="*/ 627 h 712"/>
                      <a:gd name="T26" fmla="*/ 808 w 1321"/>
                      <a:gd name="T27" fmla="*/ 632 h 712"/>
                      <a:gd name="T28" fmla="*/ 780 w 1321"/>
                      <a:gd name="T29" fmla="*/ 634 h 712"/>
                      <a:gd name="T30" fmla="*/ 467 w 1321"/>
                      <a:gd name="T31" fmla="*/ 634 h 712"/>
                      <a:gd name="T32" fmla="*/ 463 w 1321"/>
                      <a:gd name="T33" fmla="*/ 634 h 712"/>
                      <a:gd name="T34" fmla="*/ 401 w 1321"/>
                      <a:gd name="T35" fmla="*/ 630 h 712"/>
                      <a:gd name="T36" fmla="*/ 341 w 1321"/>
                      <a:gd name="T37" fmla="*/ 627 h 712"/>
                      <a:gd name="T38" fmla="*/ 285 w 1321"/>
                      <a:gd name="T39" fmla="*/ 620 h 712"/>
                      <a:gd name="T40" fmla="*/ 231 w 1321"/>
                      <a:gd name="T41" fmla="*/ 614 h 712"/>
                      <a:gd name="T42" fmla="*/ 182 w 1321"/>
                      <a:gd name="T43" fmla="*/ 603 h 712"/>
                      <a:gd name="T44" fmla="*/ 138 w 1321"/>
                      <a:gd name="T45" fmla="*/ 590 h 712"/>
                      <a:gd name="T46" fmla="*/ 100 w 1321"/>
                      <a:gd name="T47" fmla="*/ 577 h 712"/>
                      <a:gd name="T48" fmla="*/ 66 w 1321"/>
                      <a:gd name="T49" fmla="*/ 561 h 712"/>
                      <a:gd name="T50" fmla="*/ 38 w 1321"/>
                      <a:gd name="T51" fmla="*/ 541 h 712"/>
                      <a:gd name="T52" fmla="*/ 18 w 1321"/>
                      <a:gd name="T53" fmla="*/ 519 h 712"/>
                      <a:gd name="T54" fmla="*/ 6 w 1321"/>
                      <a:gd name="T55" fmla="*/ 493 h 712"/>
                      <a:gd name="T56" fmla="*/ 0 w 1321"/>
                      <a:gd name="T57" fmla="*/ 467 h 712"/>
                      <a:gd name="T58" fmla="*/ 0 w 1321"/>
                      <a:gd name="T59" fmla="*/ 463 h 712"/>
                      <a:gd name="T60" fmla="*/ 4 w 1321"/>
                      <a:gd name="T61" fmla="*/ 434 h 712"/>
                      <a:gd name="T62" fmla="*/ 16 w 1321"/>
                      <a:gd name="T63" fmla="*/ 397 h 712"/>
                      <a:gd name="T64" fmla="*/ 50 w 1321"/>
                      <a:gd name="T65" fmla="*/ 329 h 712"/>
                      <a:gd name="T66" fmla="*/ 92 w 1321"/>
                      <a:gd name="T67" fmla="*/ 266 h 712"/>
                      <a:gd name="T68" fmla="*/ 144 w 1321"/>
                      <a:gd name="T69" fmla="*/ 209 h 712"/>
                      <a:gd name="T70" fmla="*/ 200 w 1321"/>
                      <a:gd name="T71" fmla="*/ 157 h 712"/>
                      <a:gd name="T72" fmla="*/ 265 w 1321"/>
                      <a:gd name="T73" fmla="*/ 111 h 712"/>
                      <a:gd name="T74" fmla="*/ 335 w 1321"/>
                      <a:gd name="T75" fmla="*/ 73 h 712"/>
                      <a:gd name="T76" fmla="*/ 407 w 1321"/>
                      <a:gd name="T77" fmla="*/ 42 h 712"/>
                      <a:gd name="T78" fmla="*/ 488 w 1321"/>
                      <a:gd name="T79" fmla="*/ 19 h 712"/>
                      <a:gd name="T80" fmla="*/ 570 w 1321"/>
                      <a:gd name="T81" fmla="*/ 5 h 712"/>
                      <a:gd name="T82" fmla="*/ 654 w 1321"/>
                      <a:gd name="T83" fmla="*/ 0 h 712"/>
                      <a:gd name="T84" fmla="*/ 654 w 1321"/>
                      <a:gd name="T85" fmla="*/ 0 h 712"/>
                      <a:gd name="T86" fmla="*/ 745 w 1321"/>
                      <a:gd name="T87" fmla="*/ 5 h 712"/>
                      <a:gd name="T88" fmla="*/ 831 w 1321"/>
                      <a:gd name="T89" fmla="*/ 20 h 712"/>
                      <a:gd name="T90" fmla="*/ 914 w 1321"/>
                      <a:gd name="T91" fmla="*/ 47 h 712"/>
                      <a:gd name="T92" fmla="*/ 991 w 1321"/>
                      <a:gd name="T93" fmla="*/ 80 h 712"/>
                      <a:gd name="T94" fmla="*/ 1062 w 1321"/>
                      <a:gd name="T95" fmla="*/ 122 h 712"/>
                      <a:gd name="T96" fmla="*/ 1127 w 1321"/>
                      <a:gd name="T97" fmla="*/ 173 h 712"/>
                      <a:gd name="T98" fmla="*/ 1185 w 1321"/>
                      <a:gd name="T99" fmla="*/ 228 h 712"/>
                      <a:gd name="T100" fmla="*/ 1234 w 1321"/>
                      <a:gd name="T101" fmla="*/ 289 h 712"/>
                      <a:gd name="T102" fmla="*/ 1276 w 1321"/>
                      <a:gd name="T103" fmla="*/ 357 h 712"/>
                      <a:gd name="T104" fmla="*/ 1276 w 1321"/>
                      <a:gd name="T105" fmla="*/ 357 h 712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1321"/>
                      <a:gd name="T160" fmla="*/ 0 h 712"/>
                      <a:gd name="T161" fmla="*/ 1321 w 1321"/>
                      <a:gd name="T162" fmla="*/ 712 h 712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chemeClr val="accent2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2400"/>
                  </a:p>
                </p:txBody>
              </p:sp>
            </p:grpSp>
            <p:sp>
              <p:nvSpPr>
                <p:cNvPr id="35852" name="Text Box 12"/>
                <p:cNvSpPr txBox="1">
                  <a:spLocks noChangeArrowheads="1"/>
                </p:cNvSpPr>
                <p:nvPr/>
              </p:nvSpPr>
              <p:spPr bwMode="gray">
                <a:xfrm>
                  <a:off x="683" y="2117"/>
                  <a:ext cx="1148" cy="4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ru-RU" sz="2800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charset="0"/>
                    </a:rPr>
                    <a:t>урочная</a:t>
                  </a:r>
                  <a:endParaRPr lang="en-US" sz="28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endParaRPr>
                </a:p>
              </p:txBody>
            </p:sp>
          </p:grpSp>
          <p:sp>
            <p:nvSpPr>
              <p:cNvPr id="147471" name="Oval 13"/>
              <p:cNvSpPr>
                <a:spLocks noChangeArrowheads="1"/>
              </p:cNvSpPr>
              <p:nvPr/>
            </p:nvSpPr>
            <p:spPr bwMode="gray">
              <a:xfrm>
                <a:off x="576" y="3504"/>
                <a:ext cx="995" cy="276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400">
                  <a:latin typeface="Arial" charset="0"/>
                </a:endParaRPr>
              </a:p>
            </p:txBody>
          </p:sp>
        </p:grpSp>
        <p:grpSp>
          <p:nvGrpSpPr>
            <p:cNvPr id="147472" name="Group 14"/>
            <p:cNvGrpSpPr>
              <a:grpSpLocks/>
            </p:cNvGrpSpPr>
            <p:nvPr/>
          </p:nvGrpSpPr>
          <p:grpSpPr bwMode="auto">
            <a:xfrm>
              <a:off x="1797" y="2669"/>
              <a:ext cx="998" cy="1303"/>
              <a:chOff x="1797" y="2477"/>
              <a:chExt cx="998" cy="1303"/>
            </a:xfrm>
          </p:grpSpPr>
          <p:grpSp>
            <p:nvGrpSpPr>
              <p:cNvPr id="147473" name="Group 15"/>
              <p:cNvGrpSpPr>
                <a:grpSpLocks/>
              </p:cNvGrpSpPr>
              <p:nvPr/>
            </p:nvGrpSpPr>
            <p:grpSpPr bwMode="auto">
              <a:xfrm>
                <a:off x="1797" y="2477"/>
                <a:ext cx="939" cy="958"/>
                <a:chOff x="2053" y="1921"/>
                <a:chExt cx="1643" cy="1680"/>
              </a:xfrm>
            </p:grpSpPr>
            <p:sp>
              <p:nvSpPr>
                <p:cNvPr id="35856" name="Oval 16"/>
                <p:cNvSpPr>
                  <a:spLocks noChangeArrowheads="1"/>
                </p:cNvSpPr>
                <p:nvPr/>
              </p:nvSpPr>
              <p:spPr bwMode="gray">
                <a:xfrm>
                  <a:off x="2053" y="1921"/>
                  <a:ext cx="1643" cy="1680"/>
                </a:xfrm>
                <a:prstGeom prst="ellipse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sz="2400"/>
                </a:p>
              </p:txBody>
            </p:sp>
            <p:sp>
              <p:nvSpPr>
                <p:cNvPr id="35857" name="Freeform 17"/>
                <p:cNvSpPr>
                  <a:spLocks/>
                </p:cNvSpPr>
                <p:nvPr/>
              </p:nvSpPr>
              <p:spPr bwMode="gray">
                <a:xfrm>
                  <a:off x="2208" y="1949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 sz="2400"/>
                </a:p>
              </p:txBody>
            </p:sp>
          </p:grpSp>
          <p:sp>
            <p:nvSpPr>
              <p:cNvPr id="35858" name="Text Box 18"/>
              <p:cNvSpPr txBox="1">
                <a:spLocks noChangeArrowheads="1"/>
              </p:cNvSpPr>
              <p:nvPr/>
            </p:nvSpPr>
            <p:spPr bwMode="gray">
              <a:xfrm>
                <a:off x="1797" y="2725"/>
                <a:ext cx="963" cy="634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square" lIns="0" rIns="0">
                <a:spAutoFit/>
              </a:bodyPr>
              <a:lstStyle/>
              <a:p>
                <a:pPr algn="ctr" eaLnBrk="0" hangingPunct="0"/>
                <a:r>
                  <a:rPr lang="ru-RU" sz="22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внеурочная </a:t>
                </a:r>
                <a:r>
                  <a:rPr lang="ru-RU" sz="22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в том числе ДОЛ</a:t>
                </a:r>
                <a:endParaRPr lang="en-US" sz="2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47477" name="Oval 19"/>
              <p:cNvSpPr>
                <a:spLocks noChangeArrowheads="1"/>
              </p:cNvSpPr>
              <p:nvPr/>
            </p:nvSpPr>
            <p:spPr bwMode="gray">
              <a:xfrm>
                <a:off x="1800" y="3504"/>
                <a:ext cx="995" cy="276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400">
                  <a:latin typeface="Arial" charset="0"/>
                </a:endParaRPr>
              </a:p>
            </p:txBody>
          </p:sp>
        </p:grpSp>
        <p:grpSp>
          <p:nvGrpSpPr>
            <p:cNvPr id="147478" name="Group 20"/>
            <p:cNvGrpSpPr>
              <a:grpSpLocks/>
            </p:cNvGrpSpPr>
            <p:nvPr/>
          </p:nvGrpSpPr>
          <p:grpSpPr bwMode="auto">
            <a:xfrm>
              <a:off x="3072" y="2640"/>
              <a:ext cx="1028" cy="1332"/>
              <a:chOff x="3072" y="2448"/>
              <a:chExt cx="1028" cy="1332"/>
            </a:xfrm>
          </p:grpSpPr>
          <p:grpSp>
            <p:nvGrpSpPr>
              <p:cNvPr id="147479" name="Group 21"/>
              <p:cNvGrpSpPr>
                <a:grpSpLocks/>
              </p:cNvGrpSpPr>
              <p:nvPr/>
            </p:nvGrpSpPr>
            <p:grpSpPr bwMode="auto">
              <a:xfrm>
                <a:off x="3072" y="2448"/>
                <a:ext cx="960" cy="958"/>
                <a:chOff x="2016" y="1920"/>
                <a:chExt cx="1680" cy="1680"/>
              </a:xfrm>
            </p:grpSpPr>
            <p:sp>
              <p:nvSpPr>
                <p:cNvPr id="35862" name="Oval 22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51373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sz="2400"/>
                </a:p>
              </p:txBody>
            </p:sp>
            <p:sp>
              <p:nvSpPr>
                <p:cNvPr id="35863" name="Freeform 23"/>
                <p:cNvSpPr>
                  <a:spLocks/>
                </p:cNvSpPr>
                <p:nvPr/>
              </p:nvSpPr>
              <p:spPr bwMode="gray">
                <a:xfrm>
                  <a:off x="2208" y="1949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 sz="2400"/>
                </a:p>
              </p:txBody>
            </p:sp>
          </p:grpSp>
          <p:sp>
            <p:nvSpPr>
              <p:cNvPr id="35864" name="Text Box 24"/>
              <p:cNvSpPr txBox="1">
                <a:spLocks noChangeArrowheads="1"/>
              </p:cNvSpPr>
              <p:nvPr/>
            </p:nvSpPr>
            <p:spPr bwMode="gray">
              <a:xfrm>
                <a:off x="3120" y="2828"/>
                <a:ext cx="864" cy="475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ru-RU" sz="24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факультативная</a:t>
                </a:r>
                <a:endParaRPr lang="en-US" sz="2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47483" name="Oval 25"/>
              <p:cNvSpPr>
                <a:spLocks noChangeArrowheads="1"/>
              </p:cNvSpPr>
              <p:nvPr/>
            </p:nvSpPr>
            <p:spPr bwMode="gray">
              <a:xfrm>
                <a:off x="3105" y="3504"/>
                <a:ext cx="995" cy="276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400">
                  <a:latin typeface="Arial" charset="0"/>
                </a:endParaRPr>
              </a:p>
            </p:txBody>
          </p:sp>
        </p:grpSp>
        <p:grpSp>
          <p:nvGrpSpPr>
            <p:cNvPr id="147484" name="Group 26"/>
            <p:cNvGrpSpPr>
              <a:grpSpLocks/>
            </p:cNvGrpSpPr>
            <p:nvPr/>
          </p:nvGrpSpPr>
          <p:grpSpPr bwMode="auto">
            <a:xfrm>
              <a:off x="4272" y="2640"/>
              <a:ext cx="995" cy="1332"/>
              <a:chOff x="4272" y="2448"/>
              <a:chExt cx="995" cy="1332"/>
            </a:xfrm>
          </p:grpSpPr>
          <p:grpSp>
            <p:nvGrpSpPr>
              <p:cNvPr id="147485" name="Group 27"/>
              <p:cNvGrpSpPr>
                <a:grpSpLocks/>
              </p:cNvGrpSpPr>
              <p:nvPr/>
            </p:nvGrpSpPr>
            <p:grpSpPr bwMode="auto">
              <a:xfrm>
                <a:off x="4272" y="2448"/>
                <a:ext cx="960" cy="965"/>
                <a:chOff x="2400" y="1488"/>
                <a:chExt cx="1152" cy="1152"/>
              </a:xfrm>
            </p:grpSpPr>
            <p:grpSp>
              <p:nvGrpSpPr>
                <p:cNvPr id="147486" name="Group 28"/>
                <p:cNvGrpSpPr>
                  <a:grpSpLocks/>
                </p:cNvGrpSpPr>
                <p:nvPr/>
              </p:nvGrpSpPr>
              <p:grpSpPr bwMode="auto">
                <a:xfrm>
                  <a:off x="2400" y="1488"/>
                  <a:ext cx="1152" cy="1152"/>
                  <a:chOff x="2016" y="1920"/>
                  <a:chExt cx="1680" cy="1680"/>
                </a:xfrm>
              </p:grpSpPr>
              <p:sp>
                <p:nvSpPr>
                  <p:cNvPr id="35869" name="Oval 29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folHlink"/>
                      </a:gs>
                      <a:gs pos="100000">
                        <a:schemeClr val="folHlink">
                          <a:gamma/>
                          <a:shade val="24314"/>
                          <a:invGamma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400"/>
                  </a:p>
                </p:txBody>
              </p:sp>
              <p:sp>
                <p:nvSpPr>
                  <p:cNvPr id="147488" name="Freeform 30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>
                      <a:gd name="T0" fmla="*/ 1276 w 1321"/>
                      <a:gd name="T1" fmla="*/ 357 h 712"/>
                      <a:gd name="T2" fmla="*/ 1292 w 1321"/>
                      <a:gd name="T3" fmla="*/ 394 h 712"/>
                      <a:gd name="T4" fmla="*/ 1296 w 1321"/>
                      <a:gd name="T5" fmla="*/ 428 h 712"/>
                      <a:gd name="T6" fmla="*/ 1290 w 1321"/>
                      <a:gd name="T7" fmla="*/ 459 h 712"/>
                      <a:gd name="T8" fmla="*/ 1273 w 1321"/>
                      <a:gd name="T9" fmla="*/ 490 h 712"/>
                      <a:gd name="T10" fmla="*/ 1248 w 1321"/>
                      <a:gd name="T11" fmla="*/ 516 h 712"/>
                      <a:gd name="T12" fmla="*/ 1216 w 1321"/>
                      <a:gd name="T13" fmla="*/ 538 h 712"/>
                      <a:gd name="T14" fmla="*/ 1173 w 1321"/>
                      <a:gd name="T15" fmla="*/ 559 h 712"/>
                      <a:gd name="T16" fmla="*/ 1125 w 1321"/>
                      <a:gd name="T17" fmla="*/ 578 h 712"/>
                      <a:gd name="T18" fmla="*/ 1071 w 1321"/>
                      <a:gd name="T19" fmla="*/ 594 h 712"/>
                      <a:gd name="T20" fmla="*/ 1011 w 1321"/>
                      <a:gd name="T21" fmla="*/ 608 h 712"/>
                      <a:gd name="T22" fmla="*/ 949 w 1321"/>
                      <a:gd name="T23" fmla="*/ 618 h 712"/>
                      <a:gd name="T24" fmla="*/ 879 w 1321"/>
                      <a:gd name="T25" fmla="*/ 627 h 712"/>
                      <a:gd name="T26" fmla="*/ 808 w 1321"/>
                      <a:gd name="T27" fmla="*/ 632 h 712"/>
                      <a:gd name="T28" fmla="*/ 780 w 1321"/>
                      <a:gd name="T29" fmla="*/ 634 h 712"/>
                      <a:gd name="T30" fmla="*/ 467 w 1321"/>
                      <a:gd name="T31" fmla="*/ 634 h 712"/>
                      <a:gd name="T32" fmla="*/ 463 w 1321"/>
                      <a:gd name="T33" fmla="*/ 634 h 712"/>
                      <a:gd name="T34" fmla="*/ 401 w 1321"/>
                      <a:gd name="T35" fmla="*/ 630 h 712"/>
                      <a:gd name="T36" fmla="*/ 341 w 1321"/>
                      <a:gd name="T37" fmla="*/ 627 h 712"/>
                      <a:gd name="T38" fmla="*/ 285 w 1321"/>
                      <a:gd name="T39" fmla="*/ 620 h 712"/>
                      <a:gd name="T40" fmla="*/ 231 w 1321"/>
                      <a:gd name="T41" fmla="*/ 614 h 712"/>
                      <a:gd name="T42" fmla="*/ 182 w 1321"/>
                      <a:gd name="T43" fmla="*/ 603 h 712"/>
                      <a:gd name="T44" fmla="*/ 138 w 1321"/>
                      <a:gd name="T45" fmla="*/ 590 h 712"/>
                      <a:gd name="T46" fmla="*/ 100 w 1321"/>
                      <a:gd name="T47" fmla="*/ 577 h 712"/>
                      <a:gd name="T48" fmla="*/ 66 w 1321"/>
                      <a:gd name="T49" fmla="*/ 561 h 712"/>
                      <a:gd name="T50" fmla="*/ 38 w 1321"/>
                      <a:gd name="T51" fmla="*/ 541 h 712"/>
                      <a:gd name="T52" fmla="*/ 18 w 1321"/>
                      <a:gd name="T53" fmla="*/ 519 h 712"/>
                      <a:gd name="T54" fmla="*/ 6 w 1321"/>
                      <a:gd name="T55" fmla="*/ 493 h 712"/>
                      <a:gd name="T56" fmla="*/ 0 w 1321"/>
                      <a:gd name="T57" fmla="*/ 467 h 712"/>
                      <a:gd name="T58" fmla="*/ 0 w 1321"/>
                      <a:gd name="T59" fmla="*/ 463 h 712"/>
                      <a:gd name="T60" fmla="*/ 4 w 1321"/>
                      <a:gd name="T61" fmla="*/ 434 h 712"/>
                      <a:gd name="T62" fmla="*/ 16 w 1321"/>
                      <a:gd name="T63" fmla="*/ 397 h 712"/>
                      <a:gd name="T64" fmla="*/ 50 w 1321"/>
                      <a:gd name="T65" fmla="*/ 329 h 712"/>
                      <a:gd name="T66" fmla="*/ 92 w 1321"/>
                      <a:gd name="T67" fmla="*/ 266 h 712"/>
                      <a:gd name="T68" fmla="*/ 144 w 1321"/>
                      <a:gd name="T69" fmla="*/ 209 h 712"/>
                      <a:gd name="T70" fmla="*/ 200 w 1321"/>
                      <a:gd name="T71" fmla="*/ 157 h 712"/>
                      <a:gd name="T72" fmla="*/ 265 w 1321"/>
                      <a:gd name="T73" fmla="*/ 111 h 712"/>
                      <a:gd name="T74" fmla="*/ 335 w 1321"/>
                      <a:gd name="T75" fmla="*/ 73 h 712"/>
                      <a:gd name="T76" fmla="*/ 407 w 1321"/>
                      <a:gd name="T77" fmla="*/ 42 h 712"/>
                      <a:gd name="T78" fmla="*/ 488 w 1321"/>
                      <a:gd name="T79" fmla="*/ 19 h 712"/>
                      <a:gd name="T80" fmla="*/ 570 w 1321"/>
                      <a:gd name="T81" fmla="*/ 5 h 712"/>
                      <a:gd name="T82" fmla="*/ 654 w 1321"/>
                      <a:gd name="T83" fmla="*/ 0 h 712"/>
                      <a:gd name="T84" fmla="*/ 654 w 1321"/>
                      <a:gd name="T85" fmla="*/ 0 h 712"/>
                      <a:gd name="T86" fmla="*/ 745 w 1321"/>
                      <a:gd name="T87" fmla="*/ 5 h 712"/>
                      <a:gd name="T88" fmla="*/ 831 w 1321"/>
                      <a:gd name="T89" fmla="*/ 20 h 712"/>
                      <a:gd name="T90" fmla="*/ 914 w 1321"/>
                      <a:gd name="T91" fmla="*/ 47 h 712"/>
                      <a:gd name="T92" fmla="*/ 991 w 1321"/>
                      <a:gd name="T93" fmla="*/ 80 h 712"/>
                      <a:gd name="T94" fmla="*/ 1062 w 1321"/>
                      <a:gd name="T95" fmla="*/ 122 h 712"/>
                      <a:gd name="T96" fmla="*/ 1127 w 1321"/>
                      <a:gd name="T97" fmla="*/ 173 h 712"/>
                      <a:gd name="T98" fmla="*/ 1185 w 1321"/>
                      <a:gd name="T99" fmla="*/ 228 h 712"/>
                      <a:gd name="T100" fmla="*/ 1234 w 1321"/>
                      <a:gd name="T101" fmla="*/ 289 h 712"/>
                      <a:gd name="T102" fmla="*/ 1276 w 1321"/>
                      <a:gd name="T103" fmla="*/ 357 h 712"/>
                      <a:gd name="T104" fmla="*/ 1276 w 1321"/>
                      <a:gd name="T105" fmla="*/ 357 h 712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1321"/>
                      <a:gd name="T160" fmla="*/ 0 h 712"/>
                      <a:gd name="T161" fmla="*/ 1321 w 1321"/>
                      <a:gd name="T162" fmla="*/ 712 h 712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2400"/>
                  </a:p>
                </p:txBody>
              </p:sp>
            </p:grpSp>
            <p:sp>
              <p:nvSpPr>
                <p:cNvPr id="35871" name="Text Box 31"/>
                <p:cNvSpPr txBox="1">
                  <a:spLocks noChangeArrowheads="1"/>
                </p:cNvSpPr>
                <p:nvPr/>
              </p:nvSpPr>
              <p:spPr bwMode="gray">
                <a:xfrm>
                  <a:off x="2717" y="2026"/>
                  <a:ext cx="623" cy="35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ru-RU" sz="28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charset="0"/>
                    </a:rPr>
                    <a:t>УДО</a:t>
                  </a:r>
                  <a:endParaRPr lang="en-US" sz="28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endParaRPr>
                </a:p>
              </p:txBody>
            </p:sp>
          </p:grpSp>
          <p:sp>
            <p:nvSpPr>
              <p:cNvPr id="147490" name="Oval 32"/>
              <p:cNvSpPr>
                <a:spLocks noChangeArrowheads="1"/>
              </p:cNvSpPr>
              <p:nvPr/>
            </p:nvSpPr>
            <p:spPr bwMode="gray">
              <a:xfrm>
                <a:off x="4272" y="3504"/>
                <a:ext cx="995" cy="276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400">
                  <a:latin typeface="Arial" charset="0"/>
                </a:endParaRPr>
              </a:p>
            </p:txBody>
          </p:sp>
        </p:grpSp>
      </p:grpSp>
      <p:sp>
        <p:nvSpPr>
          <p:cNvPr id="14745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8786" y="1142984"/>
            <a:ext cx="6062969" cy="593725"/>
          </a:xfrm>
        </p:spPr>
        <p:txBody>
          <a:bodyPr/>
          <a:lstStyle/>
          <a:p>
            <a:pPr algn="ctr"/>
            <a:r>
              <a:rPr lang="ru-RU" sz="2500" b="1" i="0" dirty="0" smtClean="0">
                <a:solidFill>
                  <a:schemeClr val="accent4">
                    <a:lumMod val="50000"/>
                  </a:schemeClr>
                </a:solidFill>
              </a:rPr>
              <a:t>Виды деятельности </a:t>
            </a:r>
            <a:r>
              <a:rPr lang="ru-RU" sz="2500" b="1" i="0" dirty="0" err="1" smtClean="0">
                <a:solidFill>
                  <a:schemeClr val="accent4">
                    <a:lumMod val="50000"/>
                  </a:schemeClr>
                </a:solidFill>
              </a:rPr>
              <a:t>медиацентра</a:t>
            </a:r>
            <a:endParaRPr lang="ru-RU" sz="2500" b="1" i="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64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0" dirty="0" smtClean="0"/>
              <a:t>Возрастные категории</a:t>
            </a:r>
            <a:endParaRPr lang="en-US" sz="2800" b="1" i="0" dirty="0" smtClean="0"/>
          </a:p>
        </p:txBody>
      </p:sp>
      <p:grpSp>
        <p:nvGrpSpPr>
          <p:cNvPr id="131075" name="Group 3"/>
          <p:cNvGrpSpPr>
            <a:grpSpLocks/>
          </p:cNvGrpSpPr>
          <p:nvPr/>
        </p:nvGrpSpPr>
        <p:grpSpPr bwMode="auto">
          <a:xfrm>
            <a:off x="357181" y="1467733"/>
            <a:ext cx="8358049" cy="3440035"/>
            <a:chOff x="586" y="1200"/>
            <a:chExt cx="4558" cy="1493"/>
          </a:xfrm>
        </p:grpSpPr>
        <p:sp>
          <p:nvSpPr>
            <p:cNvPr id="34820" name="AutoShape 4"/>
            <p:cNvSpPr>
              <a:spLocks noChangeArrowheads="1"/>
            </p:cNvSpPr>
            <p:nvPr/>
          </p:nvSpPr>
          <p:spPr bwMode="gray">
            <a:xfrm>
              <a:off x="3586" y="2205"/>
              <a:ext cx="1558" cy="481"/>
            </a:xfrm>
            <a:prstGeom prst="chevron">
              <a:avLst>
                <a:gd name="adj" fmla="val 16468"/>
              </a:avLst>
            </a:prstGeom>
            <a:gradFill rotWithShape="1">
              <a:gsLst>
                <a:gs pos="0">
                  <a:srgbClr val="0D9BB7"/>
                </a:gs>
                <a:gs pos="100000">
                  <a:schemeClr val="accent2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ru-RU" sz="2400" b="1" dirty="0" smtClean="0">
                  <a:solidFill>
                    <a:schemeClr val="bg1"/>
                  </a:solidFill>
                </a:rPr>
                <a:t>Интерес, игра, </a:t>
              </a:r>
              <a:r>
                <a:rPr lang="ru-RU" sz="2100" b="1" dirty="0" smtClean="0">
                  <a:solidFill>
                    <a:schemeClr val="bg1"/>
                  </a:solidFill>
                </a:rPr>
                <a:t>самореализация</a:t>
              </a:r>
            </a:p>
            <a:p>
              <a:pPr>
                <a:defRPr/>
              </a:pPr>
              <a:endParaRPr lang="ru-RU" sz="2100" dirty="0"/>
            </a:p>
          </p:txBody>
        </p:sp>
        <p:sp>
          <p:nvSpPr>
            <p:cNvPr id="34821" name="AutoShape 5"/>
            <p:cNvSpPr>
              <a:spLocks noChangeArrowheads="1"/>
            </p:cNvSpPr>
            <p:nvPr/>
          </p:nvSpPr>
          <p:spPr bwMode="gray">
            <a:xfrm>
              <a:off x="2095" y="2212"/>
              <a:ext cx="1647" cy="481"/>
            </a:xfrm>
            <a:prstGeom prst="chevron">
              <a:avLst>
                <a:gd name="adj" fmla="val 17842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ru-RU" sz="2400" b="1" dirty="0" smtClean="0">
                  <a:solidFill>
                    <a:schemeClr val="bg1"/>
                  </a:solidFill>
                </a:rPr>
                <a:t>Интерес, игра, </a:t>
              </a:r>
              <a:r>
                <a:rPr lang="ru-RU" sz="2100" b="1" dirty="0" smtClean="0">
                  <a:solidFill>
                    <a:schemeClr val="bg1"/>
                  </a:solidFill>
                </a:rPr>
                <a:t>самореализация</a:t>
              </a:r>
            </a:p>
            <a:p>
              <a:pPr>
                <a:defRPr/>
              </a:pPr>
              <a:endParaRPr lang="ru-RU" sz="2100" dirty="0"/>
            </a:p>
          </p:txBody>
        </p:sp>
        <p:sp>
          <p:nvSpPr>
            <p:cNvPr id="34822" name="AutoShape 6"/>
            <p:cNvSpPr>
              <a:spLocks noChangeArrowheads="1"/>
            </p:cNvSpPr>
            <p:nvPr/>
          </p:nvSpPr>
          <p:spPr bwMode="gray">
            <a:xfrm>
              <a:off x="586" y="2212"/>
              <a:ext cx="1636" cy="481"/>
            </a:xfrm>
            <a:prstGeom prst="chevron">
              <a:avLst>
                <a:gd name="adj" fmla="val 17842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ru-RU" sz="2400" b="1" dirty="0" smtClean="0">
                  <a:solidFill>
                    <a:schemeClr val="bg1"/>
                  </a:solidFill>
                </a:rPr>
                <a:t>Интерес, игра, </a:t>
              </a:r>
              <a:r>
                <a:rPr lang="ru-RU" sz="2100" b="1" dirty="0" smtClean="0">
                  <a:solidFill>
                    <a:schemeClr val="bg1"/>
                  </a:solidFill>
                </a:rPr>
                <a:t>самореализация</a:t>
              </a:r>
              <a:endParaRPr lang="ru-RU" sz="2100" b="1" dirty="0">
                <a:solidFill>
                  <a:schemeClr val="bg1"/>
                </a:solidFill>
              </a:endParaRPr>
            </a:p>
            <a:p>
              <a:pPr>
                <a:defRPr/>
              </a:pPr>
              <a:endParaRPr lang="ru-RU" sz="2100" b="1" dirty="0">
                <a:solidFill>
                  <a:schemeClr val="bg1"/>
                </a:solidFill>
              </a:endParaRPr>
            </a:p>
          </p:txBody>
        </p:sp>
        <p:sp>
          <p:nvSpPr>
            <p:cNvPr id="34823" name="AutoShape 7"/>
            <p:cNvSpPr>
              <a:spLocks noChangeArrowheads="1"/>
            </p:cNvSpPr>
            <p:nvPr/>
          </p:nvSpPr>
          <p:spPr bwMode="gray">
            <a:xfrm>
              <a:off x="672" y="1200"/>
              <a:ext cx="1296" cy="3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ru-RU" sz="2800" b="1">
                  <a:solidFill>
                    <a:schemeClr val="bg1"/>
                  </a:solidFill>
                  <a:latin typeface="Arial" charset="0"/>
                </a:rPr>
                <a:t>Начальная</a:t>
              </a:r>
              <a:endParaRPr lang="en-US" sz="2800" b="1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4824" name="AutoShape 8"/>
            <p:cNvSpPr>
              <a:spLocks noChangeArrowheads="1"/>
            </p:cNvSpPr>
            <p:nvPr/>
          </p:nvSpPr>
          <p:spPr bwMode="gray">
            <a:xfrm>
              <a:off x="2133" y="1200"/>
              <a:ext cx="1296" cy="3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ru-RU" sz="2800" b="1">
                  <a:solidFill>
                    <a:schemeClr val="bg1"/>
                  </a:solidFill>
                  <a:latin typeface="Arial" charset="0"/>
                </a:rPr>
                <a:t>Средняя</a:t>
              </a:r>
              <a:endParaRPr lang="en-US" sz="2800" b="1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4825" name="AutoShape 9"/>
            <p:cNvSpPr>
              <a:spLocks noChangeArrowheads="1"/>
            </p:cNvSpPr>
            <p:nvPr/>
          </p:nvSpPr>
          <p:spPr bwMode="gray">
            <a:xfrm>
              <a:off x="3600" y="1200"/>
              <a:ext cx="1296" cy="3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ru-RU" sz="2800" b="1">
                  <a:solidFill>
                    <a:schemeClr val="bg1"/>
                  </a:solidFill>
                  <a:latin typeface="Arial" charset="0"/>
                </a:rPr>
                <a:t>Старшая</a:t>
              </a:r>
              <a:endParaRPr lang="en-US" sz="2800" b="1"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057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76672"/>
            <a:ext cx="7056438" cy="633413"/>
          </a:xfrm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0" dirty="0"/>
              <a:t>Алгоритм создания </a:t>
            </a:r>
            <a:r>
              <a:rPr lang="ru-RU" sz="2800" b="1" i="0" dirty="0" err="1"/>
              <a:t>медиапродукции</a:t>
            </a:r>
            <a:r>
              <a:rPr lang="ru-RU" sz="2800" b="1" i="0" dirty="0"/>
              <a:t> </a:t>
            </a:r>
          </a:p>
        </p:txBody>
      </p:sp>
      <p:grpSp>
        <p:nvGrpSpPr>
          <p:cNvPr id="3" name="Содержимое 2"/>
          <p:cNvGrpSpPr>
            <a:grpSpLocks noGrp="1"/>
          </p:cNvGrpSpPr>
          <p:nvPr/>
        </p:nvGrpSpPr>
        <p:grpSpPr bwMode="auto">
          <a:xfrm>
            <a:off x="139700" y="1358900"/>
            <a:ext cx="8907463" cy="4962525"/>
            <a:chOff x="88" y="856"/>
            <a:chExt cx="5611" cy="3126"/>
          </a:xfrm>
        </p:grpSpPr>
        <p:pic>
          <p:nvPicPr>
            <p:cNvPr id="110594" name="Содержимое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8" y="856"/>
              <a:ext cx="5611" cy="3126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10595" name="Text Box 3"/>
            <p:cNvSpPr txBox="1">
              <a:spLocks noChangeArrowheads="1"/>
            </p:cNvSpPr>
            <p:nvPr/>
          </p:nvSpPr>
          <p:spPr bwMode="auto">
            <a:xfrm>
              <a:off x="95" y="863"/>
              <a:ext cx="5597" cy="3111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108000" rIns="180000"/>
            <a:lstStyle/>
            <a:p>
              <a:pPr marL="268288" indent="-268288" algn="just">
                <a:spcBef>
                  <a:spcPct val="20000"/>
                </a:spcBef>
                <a:buClr>
                  <a:schemeClr val="tx1"/>
                </a:buClr>
                <a:buFont typeface="Verdana" pitchFamily="34" charset="0"/>
                <a:buAutoNum type="arabicPeriod"/>
              </a:pPr>
              <a:r>
                <a:rPr lang="ru-RU" b="1" dirty="0">
                  <a:solidFill>
                    <a:schemeClr val="tx1"/>
                  </a:solidFill>
                </a:rPr>
                <a:t>Анализ</a:t>
              </a:r>
              <a:r>
                <a:rPr lang="ru-RU" dirty="0">
                  <a:solidFill>
                    <a:schemeClr val="tx1"/>
                  </a:solidFill>
                </a:rPr>
                <a:t>, обсуждение, оценка готовых качественных </a:t>
              </a:r>
              <a:r>
                <a:rPr lang="ru-RU" dirty="0" err="1">
                  <a:solidFill>
                    <a:schemeClr val="tx1"/>
                  </a:solidFill>
                </a:rPr>
                <a:t>медийных</a:t>
              </a:r>
              <a:r>
                <a:rPr lang="ru-RU" dirty="0">
                  <a:solidFill>
                    <a:schemeClr val="tx1"/>
                  </a:solidFill>
                </a:rPr>
                <a:t> продуктов, ознакомление с терминологией </a:t>
              </a:r>
              <a:r>
                <a:rPr lang="ru-RU" dirty="0" err="1">
                  <a:solidFill>
                    <a:schemeClr val="tx1"/>
                  </a:solidFill>
                </a:rPr>
                <a:t>медиаобразования</a:t>
              </a:r>
              <a:r>
                <a:rPr lang="ru-RU" dirty="0">
                  <a:solidFill>
                    <a:schemeClr val="tx1"/>
                  </a:solidFill>
                </a:rPr>
                <a:t>.</a:t>
              </a:r>
            </a:p>
            <a:p>
              <a:pPr marL="268288" indent="-268288" algn="just">
                <a:spcBef>
                  <a:spcPct val="20000"/>
                </a:spcBef>
                <a:buClr>
                  <a:schemeClr val="tx1"/>
                </a:buClr>
                <a:buFont typeface="Verdana" pitchFamily="34" charset="0"/>
                <a:buAutoNum type="arabicPeriod"/>
              </a:pPr>
              <a:r>
                <a:rPr lang="ru-RU" b="1" dirty="0">
                  <a:solidFill>
                    <a:schemeClr val="tx1"/>
                  </a:solidFill>
                </a:rPr>
                <a:t>Упражнения</a:t>
              </a:r>
              <a:r>
                <a:rPr lang="ru-RU" dirty="0">
                  <a:solidFill>
                    <a:schemeClr val="tx1"/>
                  </a:solidFill>
                </a:rPr>
                <a:t> по преобразованию </a:t>
              </a:r>
              <a:r>
                <a:rPr lang="ru-RU" dirty="0" err="1">
                  <a:solidFill>
                    <a:schemeClr val="tx1"/>
                  </a:solidFill>
                </a:rPr>
                <a:t>медиа</a:t>
              </a:r>
              <a:r>
                <a:rPr lang="ru-RU" dirty="0">
                  <a:solidFill>
                    <a:schemeClr val="tx1"/>
                  </a:solidFill>
                </a:rPr>
                <a:t> из одного виде в другой, детализация проекта по созданию </a:t>
              </a:r>
              <a:r>
                <a:rPr lang="ru-RU" dirty="0" err="1">
                  <a:solidFill>
                    <a:schemeClr val="tx1"/>
                  </a:solidFill>
                </a:rPr>
                <a:t>медиа</a:t>
              </a:r>
              <a:r>
                <a:rPr lang="ru-RU" dirty="0">
                  <a:solidFill>
                    <a:schemeClr val="tx1"/>
                  </a:solidFill>
                </a:rPr>
                <a:t> продуктов. Поиск идей, разработка </a:t>
              </a:r>
              <a:r>
                <a:rPr lang="ru-RU" b="1" dirty="0">
                  <a:solidFill>
                    <a:schemeClr val="tx1"/>
                  </a:solidFill>
                </a:rPr>
                <a:t>сценария</a:t>
              </a:r>
              <a:r>
                <a:rPr lang="ru-RU" dirty="0">
                  <a:solidFill>
                    <a:schemeClr val="tx1"/>
                  </a:solidFill>
                </a:rPr>
                <a:t>  планируемого </a:t>
              </a:r>
              <a:r>
                <a:rPr lang="ru-RU" dirty="0" err="1">
                  <a:solidFill>
                    <a:schemeClr val="tx1"/>
                  </a:solidFill>
                </a:rPr>
                <a:t>медиатекста</a:t>
              </a:r>
              <a:r>
                <a:rPr lang="ru-RU" dirty="0">
                  <a:solidFill>
                    <a:schemeClr val="tx1"/>
                  </a:solidFill>
                </a:rPr>
                <a:t>.</a:t>
              </a:r>
            </a:p>
            <a:p>
              <a:pPr marL="268288" indent="-268288" algn="just">
                <a:spcBef>
                  <a:spcPct val="20000"/>
                </a:spcBef>
                <a:buClr>
                  <a:schemeClr val="tx1"/>
                </a:buClr>
                <a:buFont typeface="Verdana" pitchFamily="34" charset="0"/>
                <a:buAutoNum type="arabicPeriod"/>
              </a:pPr>
              <a:r>
                <a:rPr lang="ru-RU" b="1" dirty="0">
                  <a:solidFill>
                    <a:schemeClr val="tx1"/>
                  </a:solidFill>
                </a:rPr>
                <a:t>Планирование</a:t>
              </a:r>
              <a:r>
                <a:rPr lang="ru-RU" dirty="0">
                  <a:solidFill>
                    <a:schemeClr val="tx1"/>
                  </a:solidFill>
                </a:rPr>
                <a:t> </a:t>
              </a:r>
              <a:r>
                <a:rPr lang="ru-RU" dirty="0" err="1">
                  <a:solidFill>
                    <a:schemeClr val="tx1"/>
                  </a:solidFill>
                </a:rPr>
                <a:t>медийного</a:t>
              </a:r>
              <a:r>
                <a:rPr lang="ru-RU" dirty="0">
                  <a:solidFill>
                    <a:schemeClr val="tx1"/>
                  </a:solidFill>
                </a:rPr>
                <a:t> продукта, создание </a:t>
              </a:r>
              <a:r>
                <a:rPr lang="ru-RU" dirty="0" err="1">
                  <a:solidFill>
                    <a:schemeClr val="tx1"/>
                  </a:solidFill>
                </a:rPr>
                <a:t>раскадровок</a:t>
              </a:r>
              <a:r>
                <a:rPr lang="ru-RU" dirty="0">
                  <a:solidFill>
                    <a:schemeClr val="tx1"/>
                  </a:solidFill>
                </a:rPr>
                <a:t>, моделирование, в т.ч. с применением графических структур (эскизы, графы, кластеры, ментальные карты и </a:t>
              </a:r>
              <a:r>
                <a:rPr lang="ru-RU" dirty="0" err="1">
                  <a:solidFill>
                    <a:schemeClr val="tx1"/>
                  </a:solidFill>
                </a:rPr>
                <a:t>т.д</a:t>
              </a:r>
              <a:r>
                <a:rPr lang="ru-RU" dirty="0">
                  <a:solidFill>
                    <a:schemeClr val="tx1"/>
                  </a:solidFill>
                </a:rPr>
                <a:t>), изучение теоретических вопросов по теме, анализ вариантов практической деятельности, имеющихся и необходимых ресурсов.</a:t>
              </a:r>
            </a:p>
            <a:p>
              <a:pPr marL="268288" indent="-268288" algn="just">
                <a:spcBef>
                  <a:spcPct val="20000"/>
                </a:spcBef>
                <a:buClr>
                  <a:schemeClr val="tx1"/>
                </a:buClr>
                <a:buFont typeface="Verdana" pitchFamily="34" charset="0"/>
                <a:buAutoNum type="arabicPeriod"/>
              </a:pPr>
              <a:r>
                <a:rPr lang="ru-RU" b="1" dirty="0">
                  <a:solidFill>
                    <a:schemeClr val="tx1"/>
                  </a:solidFill>
                </a:rPr>
                <a:t>Подготовка</a:t>
              </a:r>
              <a:r>
                <a:rPr lang="ru-RU" dirty="0">
                  <a:solidFill>
                    <a:schemeClr val="tx1"/>
                  </a:solidFill>
                </a:rPr>
                <a:t> </a:t>
              </a:r>
              <a:r>
                <a:rPr lang="ru-RU" b="1" dirty="0">
                  <a:solidFill>
                    <a:schemeClr val="tx1"/>
                  </a:solidFill>
                </a:rPr>
                <a:t>материалов</a:t>
              </a:r>
              <a:r>
                <a:rPr lang="ru-RU" dirty="0">
                  <a:solidFill>
                    <a:schemeClr val="tx1"/>
                  </a:solidFill>
                </a:rPr>
                <a:t>: видео, фото, сканов, графики, </a:t>
              </a:r>
              <a:r>
                <a:rPr lang="ru-RU" dirty="0" err="1" smtClean="0">
                  <a:solidFill>
                    <a:schemeClr val="tx1"/>
                  </a:solidFill>
                </a:rPr>
                <a:t>инфографики</a:t>
              </a:r>
              <a:r>
                <a:rPr lang="ru-RU" dirty="0" smtClean="0">
                  <a:solidFill>
                    <a:schemeClr val="tx1"/>
                  </a:solidFill>
                </a:rPr>
                <a:t>, анимации</a:t>
              </a:r>
              <a:r>
                <a:rPr lang="ru-RU" dirty="0">
                  <a:solidFill>
                    <a:schemeClr val="tx1"/>
                  </a:solidFill>
                </a:rPr>
                <a:t>, </a:t>
              </a:r>
              <a:r>
                <a:rPr lang="ru-RU" dirty="0" err="1">
                  <a:solidFill>
                    <a:schemeClr val="tx1"/>
                  </a:solidFill>
                </a:rPr>
                <a:t>скринкастов</a:t>
              </a:r>
              <a:r>
                <a:rPr lang="ru-RU" dirty="0">
                  <a:solidFill>
                    <a:schemeClr val="tx1"/>
                  </a:solidFill>
                </a:rPr>
                <a:t>, </a:t>
              </a:r>
              <a:r>
                <a:rPr lang="ru-RU" dirty="0" err="1">
                  <a:solidFill>
                    <a:schemeClr val="tx1"/>
                  </a:solidFill>
                </a:rPr>
                <a:t>слайдкастов</a:t>
              </a:r>
              <a:r>
                <a:rPr lang="ru-RU" dirty="0">
                  <a:solidFill>
                    <a:schemeClr val="tx1"/>
                  </a:solidFill>
                </a:rPr>
                <a:t>, звуков, музыки, шумов, </a:t>
              </a:r>
              <a:r>
                <a:rPr lang="ru-RU" dirty="0" err="1">
                  <a:solidFill>
                    <a:schemeClr val="tx1"/>
                  </a:solidFill>
                </a:rPr>
                <a:t>футажей</a:t>
              </a:r>
              <a:r>
                <a:rPr lang="ru-RU" dirty="0">
                  <a:solidFill>
                    <a:schemeClr val="tx1"/>
                  </a:solidFill>
                </a:rPr>
                <a:t>. Детализация, анализ, экранного </a:t>
              </a:r>
              <a:r>
                <a:rPr lang="ru-RU" dirty="0" err="1">
                  <a:solidFill>
                    <a:schemeClr val="tx1"/>
                  </a:solidFill>
                </a:rPr>
                <a:t>медиатекста</a:t>
              </a:r>
              <a:r>
                <a:rPr lang="ru-RU" dirty="0">
                  <a:solidFill>
                    <a:schemeClr val="tx1"/>
                  </a:solidFill>
                </a:rPr>
                <a:t>, акцентов. Создание </a:t>
              </a:r>
              <a:r>
                <a:rPr lang="ru-RU" dirty="0" smtClean="0">
                  <a:solidFill>
                    <a:schemeClr val="tx1"/>
                  </a:solidFill>
                </a:rPr>
                <a:t>собственного </a:t>
              </a:r>
              <a:r>
                <a:rPr lang="ru-RU" dirty="0" err="1">
                  <a:solidFill>
                    <a:schemeClr val="tx1"/>
                  </a:solidFill>
                </a:rPr>
                <a:t>медиатекста</a:t>
              </a:r>
              <a:r>
                <a:rPr lang="ru-RU" dirty="0">
                  <a:solidFill>
                    <a:schemeClr val="tx1"/>
                  </a:solidFill>
                </a:rPr>
                <a:t> с учетом имеющихся теоретических </a:t>
              </a:r>
              <a:r>
                <a:rPr lang="ru-RU" dirty="0" smtClean="0">
                  <a:solidFill>
                    <a:schemeClr val="tx1"/>
                  </a:solidFill>
                </a:rPr>
                <a:t>знаний, потребностей, интересов, навыков. </a:t>
              </a:r>
              <a:endParaRPr lang="ru-RU" dirty="0">
                <a:solidFill>
                  <a:schemeClr val="tx1"/>
                </a:solidFill>
              </a:endParaRPr>
            </a:p>
            <a:p>
              <a:pPr marL="268288" indent="-268288" algn="just">
                <a:spcBef>
                  <a:spcPct val="20000"/>
                </a:spcBef>
                <a:buClr>
                  <a:schemeClr val="tx1"/>
                </a:buClr>
                <a:buFont typeface="Verdana" pitchFamily="34" charset="0"/>
                <a:buAutoNum type="arabicPeriod"/>
              </a:pPr>
              <a:r>
                <a:rPr lang="ru-RU" b="1" dirty="0">
                  <a:solidFill>
                    <a:schemeClr val="tx1"/>
                  </a:solidFill>
                </a:rPr>
                <a:t>Монтаж</a:t>
              </a:r>
              <a:r>
                <a:rPr lang="ru-RU" dirty="0">
                  <a:solidFill>
                    <a:schemeClr val="tx1"/>
                  </a:solidFill>
                </a:rPr>
                <a:t> (верстка) в программах по определенным правилам.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547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295400"/>
            <a:ext cx="8856984" cy="5105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000" dirty="0" smtClean="0"/>
              <a:t>Общеизвестно, что у детей резко сократилась тяга к чтению бумажных литературных текстов в условиях </a:t>
            </a:r>
            <a:r>
              <a:rPr lang="ru-RU" altLang="ru-RU" sz="2000" b="1" dirty="0" smtClean="0"/>
              <a:t>повышенного интереса к </a:t>
            </a:r>
            <a:r>
              <a:rPr lang="ru-RU" altLang="ru-RU" sz="2000" b="1" dirty="0" err="1" smtClean="0"/>
              <a:t>медиатекстам</a:t>
            </a:r>
            <a:r>
              <a:rPr lang="ru-RU" altLang="ru-RU" sz="2000" dirty="0" smtClean="0"/>
              <a:t>: видео, кино, телевидению и Интернет-</a:t>
            </a:r>
            <a:r>
              <a:rPr lang="en-US" altLang="ru-RU" sz="2000" dirty="0" smtClean="0"/>
              <a:t>TV</a:t>
            </a:r>
            <a:r>
              <a:rPr lang="ru-RU" altLang="ru-RU" sz="2000" dirty="0" smtClean="0"/>
              <a:t>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000" dirty="0" smtClean="0"/>
              <a:t>Процесс применения видео, </a:t>
            </a:r>
            <a:r>
              <a:rPr lang="ru-RU" altLang="ru-RU" sz="2000" dirty="0" err="1" smtClean="0"/>
              <a:t>подкастингов</a:t>
            </a:r>
            <a:r>
              <a:rPr lang="ru-RU" altLang="ru-RU" sz="2000" dirty="0" smtClean="0"/>
              <a:t> и создания образовательных аудиовизуальных материалов – это тоже глубокая и серьезная работа с текстами, только в другом формате – с медиатекстами которые содержат еще и дополнительный контекст, работа, рассчитанная на "</a:t>
            </a:r>
            <a:r>
              <a:rPr lang="ru-RU" altLang="ru-RU" sz="2000" dirty="0" err="1" smtClean="0"/>
              <a:t>аудиала</a:t>
            </a:r>
            <a:r>
              <a:rPr lang="ru-RU" altLang="ru-RU" sz="2000" dirty="0" smtClean="0"/>
              <a:t>", "</a:t>
            </a:r>
            <a:r>
              <a:rPr lang="ru-RU" altLang="ru-RU" sz="2000" dirty="0" err="1" smtClean="0"/>
              <a:t>визуала</a:t>
            </a:r>
            <a:r>
              <a:rPr lang="ru-RU" altLang="ru-RU" sz="2000" dirty="0" smtClean="0"/>
              <a:t>", "</a:t>
            </a:r>
            <a:r>
              <a:rPr lang="ru-RU" altLang="ru-RU" sz="2000" dirty="0" err="1" smtClean="0"/>
              <a:t>кинестетика</a:t>
            </a:r>
            <a:r>
              <a:rPr lang="ru-RU" altLang="ru-RU" sz="2000" dirty="0" smtClean="0"/>
              <a:t>" и даже ребенка с ограниченными возможностями.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000" dirty="0" smtClean="0"/>
              <a:t>А видеоматериалы для образования получили новое цифровое рождение, став "средством визуальной письменности".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alt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295400"/>
            <a:ext cx="8712968" cy="5105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000" dirty="0" smtClean="0"/>
              <a:t>Возможности видеосъемки, монтажа, создания </a:t>
            </a:r>
            <a:r>
              <a:rPr lang="ru-RU" altLang="ru-RU" sz="2000" dirty="0" err="1" smtClean="0"/>
              <a:t>скринкастов</a:t>
            </a:r>
            <a:r>
              <a:rPr lang="ru-RU" altLang="ru-RU" sz="2000" dirty="0" smtClean="0"/>
              <a:t>, подкастинга и размещения видео в Интернете время лимитированы только характеристиками аудиовизуальной техники, компьютера и пропускной способностью сетей.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000" dirty="0" smtClean="0"/>
              <a:t>Это накладывает огромную </a:t>
            </a:r>
            <a:r>
              <a:rPr lang="ru-RU" altLang="ru-RU" sz="2000" b="1" dirty="0" smtClean="0"/>
              <a:t>ответственность</a:t>
            </a:r>
            <a:r>
              <a:rPr lang="ru-RU" altLang="ru-RU" sz="2000" dirty="0" smtClean="0"/>
              <a:t> на соавторов видеоматериалов, предъявляя более высокие требования к их нравственно-эстетическому, этическому, интеллектуальному, социокультурному развитию, как к полноправным </a:t>
            </a:r>
            <a:r>
              <a:rPr lang="ru-RU" altLang="ru-RU" sz="2000" dirty="0" err="1" smtClean="0"/>
              <a:t>медиакультурным</a:t>
            </a:r>
            <a:r>
              <a:rPr lang="ru-RU" altLang="ru-RU" sz="2000" dirty="0" smtClean="0"/>
              <a:t> авторам интернет контента.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000" dirty="0" smtClean="0"/>
              <a:t>Поэтому чрезвычайно велика </a:t>
            </a:r>
            <a:r>
              <a:rPr lang="ru-RU" altLang="ru-RU" sz="2000" b="1" dirty="0" smtClean="0"/>
              <a:t>роль педагога</a:t>
            </a:r>
            <a:r>
              <a:rPr lang="ru-RU" altLang="ru-RU" sz="2000" dirty="0" smtClean="0"/>
              <a:t>, организующего на основе субъект-субъектных отношений процесс создания медиа, применяющего при этом свое мастерство, воспитательные приемы, закладывающего теоретические знания и практические навыки, развивающего творческие и исследовательские способности, формирующего медиакультуру и личностно значимые качества учащегося.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-27384"/>
            <a:ext cx="5160928" cy="68407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3573016"/>
            <a:ext cx="2304256" cy="2304256"/>
          </a:xfrm>
          <a:prstGeom prst="rect">
            <a:avLst/>
          </a:prstGeom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gray">
          <a:xfrm>
            <a:off x="3635896" y="1273154"/>
            <a:ext cx="5256584" cy="93610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Verdana"/>
                <a:ea typeface="Verdana"/>
                <a:cs typeface="Verdana"/>
              </a:rPr>
              <a:t>Благодарю за внимание!</a:t>
            </a:r>
            <a:endParaRPr lang="ru-RU" sz="36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5400000" scaled="1"/>
              </a:gradFill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7830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646113"/>
            <a:ext cx="8640763" cy="1054100"/>
          </a:xfrm>
        </p:spPr>
        <p:txBody>
          <a:bodyPr/>
          <a:lstStyle/>
          <a:p>
            <a:pPr algn="ctr"/>
            <a:r>
              <a:rPr lang="ru-RU" altLang="ru-RU" sz="2000" smtClean="0"/>
              <a:t>Медиакультура как одно из ключевых понятий медиаобразования имеет несколько определений, кардинально отличающихся как по подходам к формированию данного личностного показателя, так и по своему содержанию. 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250825" y="2060575"/>
            <a:ext cx="8281988" cy="1152525"/>
          </a:xfrm>
          <a:prstGeom prst="rect">
            <a:avLst/>
          </a:prstGeom>
          <a:solidFill>
            <a:schemeClr val="accent1">
              <a:alpha val="9019"/>
            </a:schemeClr>
          </a:solidFill>
          <a:ln w="25400" algn="ctr">
            <a:solidFill>
              <a:srgbClr val="A74D1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rIns="36000" bIns="72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/>
              <a:t>По мнению Ю. Н. Усова, д.п.н.,</a:t>
            </a:r>
            <a:r>
              <a:rPr lang="ru-RU" altLang="ru-RU"/>
              <a:t> </a:t>
            </a:r>
            <a:r>
              <a:rPr lang="ru-RU" altLang="ru-RU" b="1"/>
              <a:t>медиакультура</a:t>
            </a:r>
            <a:r>
              <a:rPr lang="ru-RU" altLang="ru-RU"/>
              <a:t> - это умения </a:t>
            </a:r>
          </a:p>
          <a:p>
            <a:pPr eaLnBrk="1" hangingPunct="1"/>
            <a:r>
              <a:rPr lang="ru-RU" altLang="ru-RU"/>
              <a:t>художественно-творческой деятельности, восприятия, интерпретации, анализа аудийного, визуального, аудиовизуального текста.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468313" y="3500438"/>
            <a:ext cx="8424862" cy="2736850"/>
          </a:xfrm>
          <a:prstGeom prst="rect">
            <a:avLst/>
          </a:prstGeom>
          <a:solidFill>
            <a:schemeClr val="accent1">
              <a:alpha val="9019"/>
            </a:schemeClr>
          </a:solidFill>
          <a:ln w="25400" algn="ctr">
            <a:solidFill>
              <a:srgbClr val="A74D1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rIns="36000" bIns="72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/>
              <a:t>В. А. Возчиков, д.филос.н.,</a:t>
            </a:r>
            <a:r>
              <a:rPr lang="ru-RU" altLang="ru-RU"/>
              <a:t> пишет, что «</a:t>
            </a:r>
            <a:r>
              <a:rPr lang="ru-RU" altLang="ru-RU" b="1"/>
              <a:t>медиакультура</a:t>
            </a:r>
            <a:r>
              <a:rPr lang="ru-RU" altLang="ru-RU"/>
              <a:t> есть доминирующая культура информационного общества, имеющая способом бытования деятельность традиционных и электронных средств массовой информации, воссоздающих социокультурную картину мира с помощью словесных, звуковых и визуальных образов; культура-универсум, вобравшая в себя функциональное многообразие массовой, народной, элитарной культур и их модификаций, онтологически укорененная в жизнедеятельности человека; культура-метасообщение о мировоззрении человечества на определенном этапе его существования».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179388" y="620713"/>
            <a:ext cx="8424862" cy="3095625"/>
          </a:xfrm>
          <a:prstGeom prst="rect">
            <a:avLst/>
          </a:prstGeom>
          <a:solidFill>
            <a:schemeClr val="accent1">
              <a:alpha val="9019"/>
            </a:schemeClr>
          </a:solidFill>
          <a:ln w="25400" algn="ctr">
            <a:solidFill>
              <a:srgbClr val="A74D1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rIns="36000" bIns="72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altLang="ru-RU"/>
              <a:t>По определению </a:t>
            </a:r>
            <a:r>
              <a:rPr lang="ru-RU" altLang="ru-RU" b="1"/>
              <a:t>А. В. Федорова</a:t>
            </a:r>
            <a:r>
              <a:rPr lang="ru-RU" altLang="ru-RU"/>
              <a:t>, д.п.н., </a:t>
            </a:r>
            <a:r>
              <a:rPr lang="ru-RU" altLang="ru-RU" b="1"/>
              <a:t>медиакультура</a:t>
            </a:r>
            <a:r>
              <a:rPr lang="ru-RU" altLang="ru-RU"/>
              <a:t> понимается как: 1) совокупность материальных и интеллектуальных ценностей в области медиа, а также исторически определенная система их воспроизводства и функционирования в социуме; 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altLang="ru-RU"/>
              <a:t>2) по отношению к аудитории «медиакультура» может выступать системой уровней развития личности человека, способного воспринимать, анализировать, оценивать медиатекст, заниматься медиатворчеством, усваивать новые знания в области медиа. 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altLang="ru-RU" b="1"/>
              <a:t>Медиакультура аудитории выражается в контактном, мотивационном, понятийном, оценочном, креативном показателях 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539750" y="4005263"/>
            <a:ext cx="8424863" cy="2160587"/>
          </a:xfrm>
          <a:prstGeom prst="rect">
            <a:avLst/>
          </a:prstGeom>
          <a:solidFill>
            <a:schemeClr val="accent1">
              <a:alpha val="9019"/>
            </a:schemeClr>
          </a:solidFill>
          <a:ln w="25400" algn="ctr">
            <a:solidFill>
              <a:srgbClr val="A74D1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rIns="36000" bIns="72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altLang="ru-RU" b="1"/>
              <a:t>Н.Б.Кириллова</a:t>
            </a:r>
            <a:r>
              <a:rPr lang="ru-RU" altLang="ru-RU"/>
              <a:t>, д.культ.н., вводит понятие «</a:t>
            </a:r>
            <a:r>
              <a:rPr lang="ru-RU" altLang="ru-RU" b="1"/>
              <a:t>медиакультуры</a:t>
            </a:r>
            <a:r>
              <a:rPr lang="ru-RU" altLang="ru-RU"/>
              <a:t>», как системы показателей уровней развития личности человека относительно </a:t>
            </a:r>
            <a:r>
              <a:rPr lang="ru-RU" altLang="ru-RU" b="1"/>
              <a:t>интеллектуального</a:t>
            </a:r>
            <a:r>
              <a:rPr lang="ru-RU" altLang="ru-RU"/>
              <a:t>, </a:t>
            </a:r>
            <a:r>
              <a:rPr lang="ru-RU" altLang="ru-RU" b="1"/>
              <a:t>нравственного</a:t>
            </a:r>
            <a:r>
              <a:rPr lang="ru-RU" altLang="ru-RU"/>
              <a:t>, </a:t>
            </a:r>
            <a:r>
              <a:rPr lang="ru-RU" altLang="ru-RU" b="1"/>
              <a:t>эстетического</a:t>
            </a:r>
            <a:r>
              <a:rPr lang="ru-RU" altLang="ru-RU"/>
              <a:t> восприятия, </a:t>
            </a:r>
            <a:r>
              <a:rPr lang="ru-RU" altLang="ru-RU" b="1"/>
              <a:t>особенностей</a:t>
            </a:r>
            <a:r>
              <a:rPr lang="ru-RU" altLang="ru-RU"/>
              <a:t> </a:t>
            </a:r>
            <a:r>
              <a:rPr lang="ru-RU" altLang="ru-RU" b="1"/>
              <a:t>мировоззрения</a:t>
            </a:r>
            <a:r>
              <a:rPr lang="ru-RU" altLang="ru-RU"/>
              <a:t>, </a:t>
            </a:r>
            <a:r>
              <a:rPr lang="ru-RU" altLang="ru-RU" b="1"/>
              <a:t>анализа</a:t>
            </a:r>
            <a:r>
              <a:rPr lang="ru-RU" altLang="ru-RU"/>
              <a:t>, </a:t>
            </a:r>
            <a:r>
              <a:rPr lang="ru-RU" altLang="ru-RU" b="1"/>
              <a:t>оценки</a:t>
            </a:r>
            <a:r>
              <a:rPr lang="ru-RU" altLang="ru-RU"/>
              <a:t> </a:t>
            </a:r>
            <a:r>
              <a:rPr lang="ru-RU" altLang="ru-RU" b="1"/>
              <a:t>медиатекстов</a:t>
            </a:r>
            <a:r>
              <a:rPr lang="ru-RU" altLang="ru-RU"/>
              <a:t>, </a:t>
            </a:r>
            <a:r>
              <a:rPr lang="ru-RU" altLang="ru-RU" b="1"/>
              <a:t>способности</a:t>
            </a:r>
            <a:r>
              <a:rPr lang="ru-RU" altLang="ru-RU"/>
              <a:t> к </a:t>
            </a:r>
            <a:r>
              <a:rPr lang="ru-RU" altLang="ru-RU" b="1"/>
              <a:t>медиатворчеству</a:t>
            </a:r>
            <a:r>
              <a:rPr lang="ru-RU" altLang="ru-RU"/>
              <a:t>, </a:t>
            </a:r>
            <a:r>
              <a:rPr lang="ru-RU" altLang="ru-RU" b="1"/>
              <a:t>усвоению</a:t>
            </a:r>
            <a:r>
              <a:rPr lang="ru-RU" altLang="ru-RU"/>
              <a:t> </a:t>
            </a:r>
            <a:r>
              <a:rPr lang="ru-RU" altLang="ru-RU" b="1"/>
              <a:t>новых</a:t>
            </a:r>
            <a:r>
              <a:rPr lang="ru-RU" altLang="ru-RU"/>
              <a:t> </a:t>
            </a:r>
            <a:r>
              <a:rPr lang="ru-RU" altLang="ru-RU" b="1"/>
              <a:t>знаний</a:t>
            </a:r>
            <a:r>
              <a:rPr lang="ru-RU" altLang="ru-RU"/>
              <a:t> в области </a:t>
            </a:r>
            <a:r>
              <a:rPr lang="ru-RU" altLang="ru-RU" b="1"/>
              <a:t>медиа</a:t>
            </a:r>
            <a:r>
              <a:rPr lang="ru-RU" altLang="ru-RU"/>
              <a:t>, рассматривая </a:t>
            </a:r>
            <a:r>
              <a:rPr lang="ru-RU" altLang="ru-RU" b="1"/>
              <a:t>медиакультуру</a:t>
            </a:r>
            <a:r>
              <a:rPr lang="ru-RU" altLang="ru-RU"/>
              <a:t> как </a:t>
            </a:r>
            <a:r>
              <a:rPr lang="ru-RU" altLang="ru-RU" b="1"/>
              <a:t>особый</a:t>
            </a:r>
            <a:r>
              <a:rPr lang="ru-RU" altLang="ru-RU"/>
              <a:t> </a:t>
            </a:r>
            <a:r>
              <a:rPr lang="ru-RU" altLang="ru-RU" b="1"/>
              <a:t>тип</a:t>
            </a:r>
            <a:r>
              <a:rPr lang="ru-RU" altLang="ru-RU"/>
              <a:t> </a:t>
            </a:r>
            <a:r>
              <a:rPr lang="ru-RU" altLang="ru-RU" b="1"/>
              <a:t>культуры</a:t>
            </a:r>
            <a:r>
              <a:rPr lang="ru-RU" altLang="ru-RU"/>
              <a:t> </a:t>
            </a:r>
            <a:r>
              <a:rPr lang="ru-RU" altLang="ru-RU" b="1"/>
              <a:t>информационной</a:t>
            </a:r>
            <a:r>
              <a:rPr lang="ru-RU" altLang="ru-RU"/>
              <a:t> </a:t>
            </a:r>
            <a:r>
              <a:rPr lang="ru-RU" altLang="ru-RU" b="1"/>
              <a:t>эпохи</a:t>
            </a:r>
            <a:r>
              <a:rPr lang="ru-RU" altLang="ru-RU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620688"/>
            <a:ext cx="8261920" cy="487362"/>
          </a:xfrm>
        </p:spPr>
        <p:txBody>
          <a:bodyPr/>
          <a:lstStyle/>
          <a:p>
            <a:pPr algn="ctr"/>
            <a:r>
              <a:rPr lang="ru-RU" altLang="ru-RU" sz="2800" dirty="0"/>
              <a:t>Информационное общество </a:t>
            </a:r>
            <a:r>
              <a:rPr lang="ru-RU" altLang="ru-RU" sz="2800" dirty="0" smtClean="0"/>
              <a:t>и образование</a:t>
            </a:r>
            <a:r>
              <a:rPr lang="ru-RU" altLang="ru-RU" sz="2800" dirty="0"/>
              <a:t>: </a:t>
            </a:r>
            <a:br>
              <a:rPr lang="ru-RU" altLang="ru-RU" sz="2800" dirty="0"/>
            </a:br>
            <a:r>
              <a:rPr lang="ru-RU" altLang="ru-RU" sz="2800" dirty="0"/>
              <a:t>«параллельная школа»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9552" y="1484784"/>
            <a:ext cx="8412038" cy="5105400"/>
          </a:xfrm>
        </p:spPr>
        <p:txBody>
          <a:bodyPr/>
          <a:lstStyle/>
          <a:p>
            <a:pPr marL="447675" indent="-447675">
              <a:buFont typeface="Wingdings" panose="05000000000000000000" pitchFamily="2" charset="2"/>
              <a:buNone/>
            </a:pPr>
            <a:r>
              <a:rPr lang="ru-RU" altLang="ru-RU" sz="2200" dirty="0">
                <a:solidFill>
                  <a:schemeClr val="tx2"/>
                </a:solidFill>
              </a:rPr>
              <a:t>Основные факторы влияния </a:t>
            </a:r>
            <a:r>
              <a:rPr lang="ru-RU" altLang="ru-RU" sz="2200" dirty="0" err="1">
                <a:solidFill>
                  <a:schemeClr val="tx2"/>
                </a:solidFill>
              </a:rPr>
              <a:t>медиасреды</a:t>
            </a:r>
            <a:r>
              <a:rPr lang="ru-RU" altLang="ru-RU" sz="2200" dirty="0">
                <a:solidFill>
                  <a:schemeClr val="tx2"/>
                </a:solidFill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200" dirty="0"/>
              <a:t>расширение доступа к информации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200" dirty="0"/>
              <a:t>рост количества источников информации,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200" dirty="0"/>
              <a:t>резкое повышение плотности информационных потоков,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200" dirty="0"/>
              <a:t>рост агрессивности </a:t>
            </a:r>
            <a:r>
              <a:rPr lang="ru-RU" altLang="ru-RU" sz="2200" dirty="0" err="1"/>
              <a:t>медиасреды</a:t>
            </a:r>
            <a:r>
              <a:rPr lang="ru-RU" altLang="ru-RU" sz="2200" dirty="0"/>
              <a:t>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7944" y="3861048"/>
            <a:ext cx="4883646" cy="244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13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131888"/>
            <a:ext cx="8713787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000" dirty="0" smtClean="0"/>
              <a:t>Дети XXI века должны не только уметь ориентироваться в насыщенном </a:t>
            </a:r>
            <a:r>
              <a:rPr lang="ru-RU" altLang="ru-RU" sz="2000" dirty="0" err="1" smtClean="0"/>
              <a:t>медиаинформационном</a:t>
            </a:r>
            <a:r>
              <a:rPr lang="ru-RU" altLang="ru-RU" sz="2000" dirty="0" smtClean="0"/>
              <a:t> поле, умело отбирать личностно значимую и актуальную информацию, иметь практические навыки работы с медиа, но и обладать аудиовизуальной грамотностью, творческим мышлением, развитым воображением, нравственно-эстетическим восприятием и художественным вкусом. </a:t>
            </a:r>
          </a:p>
          <a:p>
            <a:pPr>
              <a:lnSpc>
                <a:spcPct val="90000"/>
              </a:lnSpc>
            </a:pPr>
            <a:r>
              <a:rPr lang="ru-RU" altLang="ru-RU" sz="2000" b="1" dirty="0" smtClean="0">
                <a:solidFill>
                  <a:srgbClr val="C00000"/>
                </a:solidFill>
              </a:rPr>
              <a:t>«Неразвитое восприятие аудиовизуальной информации непосредственно сказывается на низком уровне их предпочтений, ценностных ориентаций, мировоззренческих позиций. В этих условиях экранные искусства из блага превращаются во зло». </a:t>
            </a:r>
          </a:p>
          <a:p>
            <a:pPr>
              <a:lnSpc>
                <a:spcPct val="90000"/>
              </a:lnSpc>
            </a:pPr>
            <a:r>
              <a:rPr lang="ru-RU" altLang="ru-RU" sz="2000" dirty="0" smtClean="0"/>
              <a:t>Актуальность проблемы формирования медиакультуры ребенка, живущего в мире, насыщенном медиа, и необходимость кардинальных изменений в решении вопросов, связанных с медиаобразованием были неоднократно отмечены мировой общественностью и представительствами самых высоких уровней.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765175"/>
            <a:ext cx="9036496" cy="5688013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000" dirty="0" smtClean="0"/>
              <a:t>Мы живем в </a:t>
            </a:r>
            <a:r>
              <a:rPr lang="ru-RU" altLang="ru-RU" sz="2000" dirty="0" err="1" smtClean="0"/>
              <a:t>медиарасширяющемся</a:t>
            </a:r>
            <a:r>
              <a:rPr lang="ru-RU" altLang="ru-RU" sz="2000" dirty="0" smtClean="0"/>
              <a:t> мире массовых коммуникаций, в эпоху «информационного взрыва», основными характеристиками которого, по определению канадского социолога Маршалла Маклюэна, являются хаотичность, беспредельность и избыточность.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000" dirty="0" smtClean="0"/>
              <a:t>Обмен </a:t>
            </a:r>
            <a:r>
              <a:rPr lang="ru-RU" altLang="ru-RU" sz="2000" dirty="0" err="1" smtClean="0"/>
              <a:t>видеосообщениями</a:t>
            </a:r>
            <a:r>
              <a:rPr lang="ru-RU" altLang="ru-RU" sz="2000" dirty="0" smtClean="0"/>
              <a:t> с высокой скоростью и на любые расстояния – это скачок вперед как в традиционном обучении школьников, так и в дистанционном, активно использующем видеотехнологии.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000" dirty="0" smtClean="0"/>
              <a:t>Совместная продуктивная деятельность педагогов и учеников, выступающих как единый </a:t>
            </a:r>
            <a:r>
              <a:rPr lang="ru-RU" altLang="ru-RU" sz="2000" dirty="0" err="1" smtClean="0"/>
              <a:t>взаимообучающийся</a:t>
            </a:r>
            <a:r>
              <a:rPr lang="ru-RU" altLang="ru-RU" sz="2000" dirty="0" smtClean="0"/>
              <a:t> коллектив, двустороннего познавательного взаимодействия, направленная на создание и использование в учебном процессе видеоматериалов нового поколения способствует как развитию общей культуры личности, связанной со средствами массовой коммуникации, так и формированию нового культурно-исторического мировоззрения современной эпохи глобализации.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889000"/>
            <a:ext cx="8474075" cy="57086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C00000"/>
                </a:solidFill>
              </a:rPr>
              <a:t>Один из лидеров канадской </a:t>
            </a:r>
            <a:r>
              <a:rPr lang="ru-RU" altLang="ru-RU" sz="2000" b="1" dirty="0" err="1" smtClean="0">
                <a:solidFill>
                  <a:srgbClr val="C00000"/>
                </a:solidFill>
              </a:rPr>
              <a:t>медиапедагогики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 Кристофер </a:t>
            </a:r>
            <a:r>
              <a:rPr lang="ru-RU" altLang="ru-RU" sz="2000" b="1" dirty="0" err="1" smtClean="0">
                <a:solidFill>
                  <a:srgbClr val="C00000"/>
                </a:solidFill>
              </a:rPr>
              <a:t>Ворсноп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 писал «Медиа необходимо изучать не только, чтобы дать школьникам или студентам те или иные знания, но потому, что медиа сегодня - это наша окружающая среда, и было бы неразумным игнорировать то, что нас окружает. </a:t>
            </a:r>
            <a:r>
              <a:rPr lang="ru-RU" altLang="ru-RU" sz="2000" dirty="0" smtClean="0"/>
              <a:t>Думаю, что такая позиция может убедить многих скептиков, считающих, что в школе нужно, к примеру, изучать экологию, но не следует изучать </a:t>
            </a:r>
            <a:r>
              <a:rPr lang="ru-RU" altLang="ru-RU" sz="2000" dirty="0" err="1" smtClean="0"/>
              <a:t>медиакультуру</a:t>
            </a:r>
            <a:r>
              <a:rPr lang="ru-RU" altLang="ru-RU" sz="2000" dirty="0" smtClean="0"/>
              <a:t>...». </a:t>
            </a:r>
          </a:p>
          <a:p>
            <a:pPr>
              <a:lnSpc>
                <a:spcPct val="80000"/>
              </a:lnSpc>
            </a:pPr>
            <a:r>
              <a:rPr lang="ru-RU" altLang="ru-RU" sz="2000" dirty="0" smtClean="0"/>
              <a:t>В настоящее время во всем мире уже давно возникла насущная потребность введения спецкурса по изучению </a:t>
            </a:r>
            <a:r>
              <a:rPr lang="ru-RU" altLang="ru-RU" sz="2000" dirty="0" err="1" smtClean="0"/>
              <a:t>медиакультуры</a:t>
            </a:r>
            <a:r>
              <a:rPr lang="ru-RU" altLang="ru-RU" sz="2000" dirty="0" smtClean="0"/>
              <a:t> или </a:t>
            </a:r>
            <a:r>
              <a:rPr lang="ru-RU" altLang="ru-RU" sz="2000" dirty="0" err="1" smtClean="0"/>
              <a:t>медиаобразования</a:t>
            </a:r>
            <a:r>
              <a:rPr lang="ru-RU" altLang="ru-RU" sz="2000" dirty="0" smtClean="0"/>
              <a:t> в учебные программы и учебные планы средних школ, как необходимого условия социокультурного, нравственно-эстетического развития, формирования творческих и креативных способностей личности. </a:t>
            </a:r>
          </a:p>
          <a:p>
            <a:pPr>
              <a:lnSpc>
                <a:spcPct val="80000"/>
              </a:lnSpc>
            </a:pPr>
            <a:r>
              <a:rPr lang="ru-RU" altLang="ru-RU" sz="2000" dirty="0" smtClean="0"/>
              <a:t>Концепция социально-экономического развития РФ, слушания в общественной палате по вопросам </a:t>
            </a:r>
            <a:r>
              <a:rPr lang="ru-RU" altLang="ru-RU" sz="2000" dirty="0" err="1" smtClean="0"/>
              <a:t>медиаобразования</a:t>
            </a:r>
            <a:r>
              <a:rPr lang="ru-RU" altLang="ru-RU" sz="2000" dirty="0" smtClean="0"/>
              <a:t>, проект введения </a:t>
            </a:r>
            <a:r>
              <a:rPr lang="ru-RU" altLang="ru-RU" sz="2000" dirty="0" err="1" smtClean="0"/>
              <a:t>медиаобразования</a:t>
            </a:r>
            <a:r>
              <a:rPr lang="ru-RU" altLang="ru-RU" sz="2000" dirty="0" smtClean="0"/>
              <a:t> в школах Москвы и Московской  области, Международные конференции и круглые столы по проблемам  </a:t>
            </a:r>
            <a:r>
              <a:rPr lang="ru-RU" altLang="ru-RU" sz="2000" dirty="0" err="1" smtClean="0"/>
              <a:t>медиаобразования</a:t>
            </a:r>
            <a:r>
              <a:rPr lang="ru-RU" altLang="ru-RU" sz="2000" dirty="0" smtClean="0"/>
              <a:t> и </a:t>
            </a:r>
            <a:r>
              <a:rPr lang="ru-RU" altLang="ru-RU" sz="2000" dirty="0" err="1" smtClean="0"/>
              <a:t>медиакультуры</a:t>
            </a:r>
            <a:r>
              <a:rPr lang="ru-RU" altLang="ru-RU" sz="2000" dirty="0" smtClean="0"/>
              <a:t> является логическим продолжением международной программы </a:t>
            </a:r>
            <a:r>
              <a:rPr lang="ru-RU" altLang="ru-RU" sz="2000" dirty="0" err="1" smtClean="0"/>
              <a:t>медиаобразования</a:t>
            </a:r>
            <a:r>
              <a:rPr lang="ru-RU" altLang="ru-RU" sz="2000" dirty="0" smtClean="0"/>
              <a:t> ЮНЕСКО.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320"/>
            <a:ext cx="9324528" cy="701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2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936" y="214313"/>
            <a:ext cx="8758039" cy="1462087"/>
          </a:xfrm>
        </p:spPr>
        <p:txBody>
          <a:bodyPr/>
          <a:lstStyle/>
          <a:p>
            <a:pPr algn="ctr"/>
            <a:r>
              <a:rPr lang="ru-RU" altLang="ru-RU" sz="2800" dirty="0"/>
              <a:t>«Параллельная школа»: </a:t>
            </a:r>
            <a:br>
              <a:rPr lang="ru-RU" altLang="ru-RU" sz="2800" dirty="0"/>
            </a:br>
            <a:r>
              <a:rPr lang="ru-RU" altLang="ru-RU" sz="2800" dirty="0"/>
              <a:t>итоги просвещения через СМИ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48497" y="2060575"/>
            <a:ext cx="4660007" cy="4392613"/>
          </a:xfrm>
        </p:spPr>
        <p:txBody>
          <a:bodyPr/>
          <a:lstStyle/>
          <a:p>
            <a:pPr marL="447675" indent="-447675">
              <a:buFont typeface="Wingdings" panose="05000000000000000000" pitchFamily="2" charset="2"/>
              <a:buNone/>
            </a:pPr>
            <a:r>
              <a:rPr lang="ru-RU" altLang="ru-RU" sz="2000" dirty="0"/>
              <a:t>Формирование </a:t>
            </a:r>
            <a:r>
              <a:rPr lang="ru-RU" altLang="ru-RU" sz="2000" dirty="0" smtClean="0"/>
              <a:t>ненаучного мышления</a:t>
            </a:r>
            <a:r>
              <a:rPr lang="ru-RU" altLang="ru-RU" sz="2000" dirty="0"/>
              <a:t>, </a:t>
            </a:r>
          </a:p>
          <a:p>
            <a:pPr marL="447675" indent="-447675">
              <a:buFont typeface="Wingdings" panose="05000000000000000000" pitchFamily="2" charset="2"/>
              <a:buNone/>
            </a:pPr>
            <a:r>
              <a:rPr lang="ru-RU" altLang="ru-RU" sz="2000" dirty="0"/>
              <a:t>воспитание «человека массы»</a:t>
            </a:r>
          </a:p>
          <a:p>
            <a:pPr marL="447675" indent="-447675">
              <a:buFont typeface="Wingdings" panose="05000000000000000000" pitchFamily="2" charset="2"/>
              <a:buNone/>
            </a:pPr>
            <a:endParaRPr lang="ru-RU" altLang="ru-RU" sz="2000" dirty="0">
              <a:solidFill>
                <a:srgbClr val="993300"/>
              </a:solidFill>
            </a:endParaRPr>
          </a:p>
          <a:p>
            <a:pPr marL="447675" indent="-447675">
              <a:buFont typeface="Wingdings" panose="05000000000000000000" pitchFamily="2" charset="2"/>
              <a:buNone/>
            </a:pPr>
            <a:r>
              <a:rPr lang="ru-RU" altLang="ru-RU" sz="2000" dirty="0" smtClean="0">
                <a:solidFill>
                  <a:srgbClr val="993300"/>
                </a:solidFill>
              </a:rPr>
              <a:t>Последствия</a:t>
            </a:r>
            <a:r>
              <a:rPr lang="ru-RU" altLang="ru-RU" sz="2000" dirty="0">
                <a:solidFill>
                  <a:srgbClr val="993300"/>
                </a:solidFill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000" dirty="0"/>
              <a:t>психическая неустойчивость,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000" dirty="0" err="1"/>
              <a:t>некритичность</a:t>
            </a:r>
            <a:r>
              <a:rPr lang="ru-RU" altLang="ru-RU" sz="2000" dirty="0"/>
              <a:t> мышления,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000" dirty="0"/>
              <a:t>легковерие,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000" dirty="0"/>
              <a:t>внушаемость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936" y="2636912"/>
            <a:ext cx="3810000" cy="255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9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637382"/>
            <a:ext cx="8640960" cy="487362"/>
          </a:xfrm>
        </p:spPr>
        <p:txBody>
          <a:bodyPr/>
          <a:lstStyle/>
          <a:p>
            <a:pPr algn="ctr"/>
            <a:r>
              <a:rPr lang="ru-RU" altLang="ru-RU" sz="2800" dirty="0"/>
              <a:t>Структура </a:t>
            </a:r>
            <a:r>
              <a:rPr lang="ru-RU" altLang="ru-RU" sz="2800" dirty="0" smtClean="0"/>
              <a:t>«</a:t>
            </a:r>
            <a:r>
              <a:rPr lang="ru-RU" altLang="ru-RU" sz="2800" dirty="0"/>
              <a:t>параллельной школы»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3915044"/>
              </p:ext>
            </p:extLst>
          </p:nvPr>
        </p:nvGraphicFramePr>
        <p:xfrm>
          <a:off x="1022350" y="2039938"/>
          <a:ext cx="7726114" cy="4011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7093" name="Text Box 5"/>
          <p:cNvSpPr txBox="1">
            <a:spLocks noChangeArrowheads="1"/>
          </p:cNvSpPr>
          <p:nvPr/>
        </p:nvSpPr>
        <p:spPr bwMode="auto">
          <a:xfrm>
            <a:off x="2771924" y="5765194"/>
            <a:ext cx="48244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 dirty="0"/>
              <a:t>7       8       9      10  классы</a:t>
            </a:r>
          </a:p>
        </p:txBody>
      </p:sp>
      <p:sp>
        <p:nvSpPr>
          <p:cNvPr id="217094" name="Text Box 6"/>
          <p:cNvSpPr txBox="1">
            <a:spLocks noChangeArrowheads="1"/>
          </p:cNvSpPr>
          <p:nvPr/>
        </p:nvSpPr>
        <p:spPr bwMode="auto">
          <a:xfrm>
            <a:off x="5795963" y="6381750"/>
            <a:ext cx="25966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dirty="0" smtClean="0"/>
              <a:t>Исследование 2009 г</a:t>
            </a:r>
            <a:r>
              <a:rPr lang="ru-RU" alt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42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129" y="188640"/>
            <a:ext cx="9044057" cy="1087370"/>
          </a:xfrm>
        </p:spPr>
        <p:txBody>
          <a:bodyPr/>
          <a:lstStyle/>
          <a:p>
            <a:pPr algn="ctr"/>
            <a:r>
              <a:rPr lang="ru-RU" sz="2800" kern="1200" dirty="0" smtClean="0">
                <a:solidFill>
                  <a:srgbClr val="002060"/>
                </a:solidFill>
                <a:ea typeface="Times New Roman"/>
              </a:rPr>
              <a:t>Родители – пользователи интернета (%)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icture 7" descr="12222222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932" y="6102971"/>
            <a:ext cx="997997" cy="64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26"/>
          <a:stretch>
            <a:fillRect/>
          </a:stretch>
        </p:blipFill>
        <p:spPr bwMode="auto">
          <a:xfrm>
            <a:off x="6828490" y="5958702"/>
            <a:ext cx="900276" cy="85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Диаграмма 14"/>
          <p:cNvPicPr>
            <a:picLocks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779521"/>
            <a:ext cx="8172400" cy="488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0886" y="2636912"/>
            <a:ext cx="8125002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4762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918" y="1412776"/>
            <a:ext cx="6926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ru-RU" dirty="0"/>
              <a:t>Результаты исследования Фонда развития интернет:</a:t>
            </a:r>
          </a:p>
        </p:txBody>
      </p:sp>
    </p:spTree>
    <p:extLst>
      <p:ext uri="{BB962C8B-B14F-4D97-AF65-F5344CB8AC3E}">
        <p14:creationId xmlns:p14="http://schemas.microsoft.com/office/powerpoint/2010/main" val="378269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cb782ded3df4a9712f391be5d40f0d798676a7a"/>
</p:tagLst>
</file>

<file path=ppt/theme/theme1.xml><?xml version="1.0" encoding="utf-8"?>
<a:theme xmlns:a="http://schemas.openxmlformats.org/drawingml/2006/main" name="F024TGp">
  <a:themeElements>
    <a:clrScheme name="Тема Office 1">
      <a:dk1>
        <a:srgbClr val="000000"/>
      </a:dk1>
      <a:lt1>
        <a:srgbClr val="FFFFFF"/>
      </a:lt1>
      <a:dk2>
        <a:srgbClr val="193583"/>
      </a:dk2>
      <a:lt2>
        <a:srgbClr val="C0C0C0"/>
      </a:lt2>
      <a:accent1>
        <a:srgbClr val="E46C22"/>
      </a:accent1>
      <a:accent2>
        <a:srgbClr val="14CAEE"/>
      </a:accent2>
      <a:accent3>
        <a:srgbClr val="FFFFFF"/>
      </a:accent3>
      <a:accent4>
        <a:srgbClr val="000000"/>
      </a:accent4>
      <a:accent5>
        <a:srgbClr val="EFBAAB"/>
      </a:accent5>
      <a:accent6>
        <a:srgbClr val="11B7D8"/>
      </a:accent6>
      <a:hlink>
        <a:srgbClr val="6A6AE2"/>
      </a:hlink>
      <a:folHlink>
        <a:srgbClr val="66A444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E46C22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EFBAAB"/>
        </a:accent5>
        <a:accent6>
          <a:srgbClr val="11B7D8"/>
        </a:accent6>
        <a:hlink>
          <a:srgbClr val="6A6AE2"/>
        </a:hlink>
        <a:folHlink>
          <a:srgbClr val="66A4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76CA2A"/>
        </a:accent1>
        <a:accent2>
          <a:srgbClr val="E5772D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CF6B28"/>
        </a:accent6>
        <a:hlink>
          <a:srgbClr val="1A50B2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4EA7E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2D0F3"/>
        </a:accent5>
        <a:accent6>
          <a:srgbClr val="85AE49"/>
        </a:accent6>
        <a:hlink>
          <a:srgbClr val="9999FF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F024TGp</Template>
  <TotalTime>526328</TotalTime>
  <Words>2453</Words>
  <Application>Microsoft Office PowerPoint</Application>
  <PresentationFormat>Экран (4:3)</PresentationFormat>
  <Paragraphs>351</Paragraphs>
  <Slides>63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70" baseType="lpstr">
      <vt:lpstr>Arial</vt:lpstr>
      <vt:lpstr>Calibri</vt:lpstr>
      <vt:lpstr>Tahoma</vt:lpstr>
      <vt:lpstr>Times New Roman</vt:lpstr>
      <vt:lpstr>Verdana</vt:lpstr>
      <vt:lpstr>Wingdings</vt:lpstr>
      <vt:lpstr>F024TGp</vt:lpstr>
      <vt:lpstr>Областной вебинар  «Вопросы медиабезопасности обучающихся» 22 мая 2018 года   Медиабезопасность личности в информационном обществе, как результат со-трудничества  детей и взрослых </vt:lpstr>
      <vt:lpstr>Презентация PowerPoint</vt:lpstr>
      <vt:lpstr>Актуальность вопроса</vt:lpstr>
      <vt:lpstr>Как изменяется информационная среда?</vt:lpstr>
      <vt:lpstr>Проявление эффектов технологической сингулярности в современном компьютинге</vt:lpstr>
      <vt:lpstr>Информационное общество и образование:  «параллельная школа»</vt:lpstr>
      <vt:lpstr>«Параллельная школа»:  итоги просвещения через СМИ</vt:lpstr>
      <vt:lpstr>Структура «параллельной школы»</vt:lpstr>
      <vt:lpstr>Родители – пользователи интернета (%)</vt:lpstr>
      <vt:lpstr>Насколько уверенными пользователями чувствуют себя родители? (%)</vt:lpstr>
      <vt:lpstr>«Я знаю об интернете больше,  чем мои родители» (%)</vt:lpstr>
      <vt:lpstr>Кто лучше осознает опасность интернета – учителя или ученики?(%)</vt:lpstr>
      <vt:lpstr>Потребность изменений в образовании</vt:lpstr>
      <vt:lpstr>Медиаобразование в современной  образовательной среде</vt:lpstr>
      <vt:lpstr>Как формировать медиакультуру школьников?</vt:lpstr>
      <vt:lpstr>Цели формирования медиакультуры</vt:lpstr>
      <vt:lpstr>Принципы новой концепции медиаобразования</vt:lpstr>
      <vt:lpstr>Принцип целостности медиаобразования</vt:lpstr>
      <vt:lpstr>Информационная и медиаграмотность</vt:lpstr>
      <vt:lpstr>Шесть основных форм медиаактивности</vt:lpstr>
      <vt:lpstr>Единство учителя и ученика</vt:lpstr>
      <vt:lpstr>Педагогическое взаимодействие</vt:lpstr>
      <vt:lpstr>Педагогическое взаимодействие</vt:lpstr>
      <vt:lpstr>Презентация PowerPoint</vt:lpstr>
      <vt:lpstr>Педагогическое  взаимодействие</vt:lpstr>
      <vt:lpstr>Модели педагогического взаимодействия</vt:lpstr>
      <vt:lpstr>Презентация PowerPoint</vt:lpstr>
      <vt:lpstr>Презентация PowerPoint</vt:lpstr>
      <vt:lpstr>Презентация PowerPoint</vt:lpstr>
      <vt:lpstr>Основное отношение педагогического процесса - взаимосвязь</vt:lpstr>
      <vt:lpstr>Педагогические взаимодействия и отношения:</vt:lpstr>
      <vt:lpstr>Презентация PowerPoint</vt:lpstr>
      <vt:lpstr>Презентация PowerPoint</vt:lpstr>
      <vt:lpstr>Ноосферное медиаобразование</vt:lpstr>
      <vt:lpstr>Школьные медиа: эффективность</vt:lpstr>
      <vt:lpstr>Школьные медиа: эффективность</vt:lpstr>
      <vt:lpstr>Возрастные  особенности</vt:lpstr>
      <vt:lpstr>Гендерные  особенности</vt:lpstr>
      <vt:lpstr>Партнеры в вопросах медиабезопасности и развития ребенка в информационно-коммуникационном пространстве</vt:lpstr>
      <vt:lpstr>Медиакультура человека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Ресурсы</vt:lpstr>
      <vt:lpstr>Медиацентр – пространство педагогического взаимодействия</vt:lpstr>
      <vt:lpstr>Виды деятельности медиацентра</vt:lpstr>
      <vt:lpstr>Возрастные категории</vt:lpstr>
      <vt:lpstr>Алгоритм создания медиапродукции </vt:lpstr>
      <vt:lpstr>Презентация PowerPoint</vt:lpstr>
      <vt:lpstr>Презентация PowerPoint</vt:lpstr>
      <vt:lpstr>Презентация PowerPoint</vt:lpstr>
      <vt:lpstr>Медиакультура как одно из ключевых понятий медиаобразования имеет несколько определений, кардинально отличающихся как по подходам к формированию данного личностного показателя, так и по своему содержанию.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Alex</dc:creator>
  <cp:lastModifiedBy>Маргарита Кузьмина</cp:lastModifiedBy>
  <cp:revision>84</cp:revision>
  <dcterms:created xsi:type="dcterms:W3CDTF">2009-11-24T19:17:27Z</dcterms:created>
  <dcterms:modified xsi:type="dcterms:W3CDTF">2018-05-23T19:25:48Z</dcterms:modified>
</cp:coreProperties>
</file>