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297E6DB-0B8E-4E54-A5BF-475E36660619}" type="datetimeFigureOut">
              <a:rPr lang="ru-RU"/>
              <a:pPr>
                <a:defRPr/>
              </a:pPr>
              <a:t>13.06.2017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7A49658-602E-467B-9B32-C001ED1B38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DAB75C-8AE1-4BCD-AD7B-B40583A24F2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  <p:sp>
        <p:nvSpPr>
          <p:cNvPr id="16387" name="Rectangle 1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ru-RU">
              <a:latin typeface="Calibri" pitchFamily="32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C2FF16-5709-41D0-A713-0534F4D90A6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  <p:sp>
        <p:nvSpPr>
          <p:cNvPr id="17411" name="Rectangle 1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ru-RU">
              <a:latin typeface="Calibri" pitchFamily="3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6540A-E872-4DD4-97DE-355E08C34112}" type="datetimeFigureOut">
              <a:rPr lang="ru-RU"/>
              <a:pPr>
                <a:defRPr/>
              </a:pPr>
              <a:t>13.06.2017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A6FA3-75E5-4FC5-A7C7-EBC61C8011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6EDB6-D5B0-45C4-9DD3-78C2E84BA0BF}" type="datetimeFigureOut">
              <a:rPr lang="ru-RU"/>
              <a:pPr>
                <a:defRPr/>
              </a:pPr>
              <a:t>13.06.2017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F5D2A-9353-4425-9DB7-8E240B93D9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F10BA-CD65-440C-A8F7-B3294B0A34CF}" type="datetimeFigureOut">
              <a:rPr lang="ru-RU"/>
              <a:pPr>
                <a:defRPr/>
              </a:pPr>
              <a:t>13.06.2017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F2DDB-34DA-4934-89C5-13CB9811AD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792E2-3E5A-4478-955C-B2A71994A8DF}" type="datetimeFigureOut">
              <a:rPr lang="ru-RU"/>
              <a:pPr>
                <a:defRPr/>
              </a:pPr>
              <a:t>13.06.2017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E48E9-C079-4AB5-9DF5-E6669DD6D5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B0AF7-079A-427E-AA77-68C7599271C4}" type="datetimeFigureOut">
              <a:rPr lang="ru-RU"/>
              <a:pPr>
                <a:defRPr/>
              </a:pPr>
              <a:t>13.06.2017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2CAF2-EC1D-4C5E-9E91-5DC9A3B7EB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6CD71-AEFA-4D54-9C51-CBA17B5627A9}" type="datetimeFigureOut">
              <a:rPr lang="ru-RU"/>
              <a:pPr>
                <a:defRPr/>
              </a:pPr>
              <a:t>13.06.2017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BA8CD-1DB0-423B-B3EB-CC35DA93F3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3AAAF-0EE1-49C8-AA47-A4FE6229BC76}" type="datetimeFigureOut">
              <a:rPr lang="ru-RU"/>
              <a:pPr>
                <a:defRPr/>
              </a:pPr>
              <a:t>13.06.2017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3F1C7-953B-4FDC-942D-A568E5455D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EF3AB-8111-457B-B154-4217F15665B0}" type="datetimeFigureOut">
              <a:rPr lang="ru-RU"/>
              <a:pPr>
                <a:defRPr/>
              </a:pPr>
              <a:t>13.06.2017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C6C3D-B40B-4BC9-B18E-967424A018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CE6A8-784E-4E15-B764-F1FD85F43222}" type="datetimeFigureOut">
              <a:rPr lang="ru-RU"/>
              <a:pPr>
                <a:defRPr/>
              </a:pPr>
              <a:t>13.06.2017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C9B26-8754-4CD0-BF9E-49D102E5C3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F6531-32B0-4120-AAB9-92EF03A7FD03}" type="datetimeFigureOut">
              <a:rPr lang="ru-RU"/>
              <a:pPr>
                <a:defRPr/>
              </a:pPr>
              <a:t>13.06.2017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5D882-3A25-4A3C-A22D-8C02CF1AA2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89ED1-A9E7-466B-8FEE-18C7AD7D6E59}" type="datetimeFigureOut">
              <a:rPr lang="ru-RU"/>
              <a:pPr>
                <a:defRPr/>
              </a:pPr>
              <a:t>13.06.2017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A34D6-D8EE-41F9-A6F6-ED3BDFCDB7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21DC49-6B82-4C3C-8E7C-938DB0944218}" type="datetimeFigureOut">
              <a:rPr lang="ru-RU"/>
              <a:pPr>
                <a:defRPr/>
              </a:pPr>
              <a:t>13.06.2017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7F6997-4CAA-4261-AA34-294AD083A6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ppmsp43@yandex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Деятельность консультационных центров в Кировской области</a:t>
            </a:r>
            <a:endParaRPr lang="ru-RU" dirty="0"/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75" y="5143500"/>
            <a:ext cx="5929313" cy="1214438"/>
          </a:xfrm>
        </p:spPr>
        <p:txBody>
          <a:bodyPr/>
          <a:lstStyle/>
          <a:p>
            <a:pPr algn="r"/>
            <a:r>
              <a:rPr lang="ru-RU" sz="2000" smtClean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Крысов Александр Васильевич,</a:t>
            </a:r>
          </a:p>
          <a:p>
            <a:pPr algn="r"/>
            <a:r>
              <a:rPr lang="ru-RU" sz="2000" smtClean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директор КОГКУ Центра ППМС помощи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88"/>
            <a:ext cx="7772400" cy="1000125"/>
          </a:xfrm>
        </p:spPr>
        <p:txBody>
          <a:bodyPr/>
          <a:lstStyle/>
          <a:p>
            <a:r>
              <a:rPr lang="ru-RU" smtClean="0"/>
              <a:t>Не представлена информация: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428736"/>
            <a:ext cx="7643866" cy="5072098"/>
          </a:xfrm>
        </p:spPr>
        <p:txBody>
          <a:bodyPr numCol="2" rtlCol="0">
            <a:normAutofit fontScale="92500" lnSpcReduction="200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Арбажский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р-он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Богородсккий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р-он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Верхнекамский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р-он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г.Вятские Поляны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Зуевский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р-он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Кикнурский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р-он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г.Кирово-Чепецк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Кировочепецкий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р-он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Кильмезский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р-он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Котельничский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р-он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Лузский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р-он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Малмыжский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р-он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Мурашинский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р-он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Немский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р-он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Омутнинский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р-он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г.Омутнинск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Пижанский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р-он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Подосиновский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р-он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Слободской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р-он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Советский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р-он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Тужинский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р-он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Унинский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р-он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Шабалинский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р-он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Яранский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р-он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88"/>
            <a:ext cx="7772400" cy="10001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Нет консультационных центров: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428736"/>
            <a:ext cx="7643866" cy="5072098"/>
          </a:xfrm>
        </p:spPr>
        <p:txBody>
          <a:bodyPr numCol="2"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Белохолуницкий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р-он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Верхошижемский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р-он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Вятскополянский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р-он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г.Котельнич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Нагорский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р-он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Опаринский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р-онсанчурский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р-он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Сунский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р-он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011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>
                <a:solidFill>
                  <a:srgbClr val="000000"/>
                </a:solidFill>
                <a:latin typeface="Calibri" pitchFamily="32" charset="0"/>
              </a:rPr>
              <a:t>Контактная информация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>
                <a:solidFill>
                  <a:srgbClr val="000000"/>
                </a:solidFill>
                <a:latin typeface="Calibri" pitchFamily="32" charset="0"/>
              </a:rPr>
              <a:t>КОГКУ Центр ППМС помощи</a:t>
            </a:r>
          </a:p>
        </p:txBody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42875" y="1643063"/>
            <a:ext cx="8786813" cy="44831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39725" indent="-339725" fontAlgn="auto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ru-RU" sz="3200" dirty="0">
                <a:solidFill>
                  <a:srgbClr val="000000"/>
                </a:solidFill>
                <a:latin typeface="Calibri" pitchFamily="32" charset="0"/>
                <a:cs typeface="+mn-cs"/>
              </a:rPr>
              <a:t>Адрес: </a:t>
            </a:r>
            <a:r>
              <a:rPr lang="ru-RU" sz="3200" b="1" dirty="0">
                <a:solidFill>
                  <a:srgbClr val="000000"/>
                </a:solidFill>
                <a:latin typeface="Calibri" pitchFamily="32" charset="0"/>
                <a:cs typeface="+mn-cs"/>
              </a:rPr>
              <a:t>г.Киров, ул.Чапаева, </a:t>
            </a:r>
            <a:r>
              <a:rPr lang="ru-RU" sz="3200" b="1" dirty="0">
                <a:solidFill>
                  <a:srgbClr val="000000"/>
                </a:solidFill>
                <a:latin typeface="Calibri" pitchFamily="32" charset="0"/>
                <a:cs typeface="+mn-cs"/>
              </a:rPr>
              <a:t>д.47А</a:t>
            </a:r>
          </a:p>
          <a:p>
            <a:pPr marL="339725" indent="-339725" fontAlgn="auto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ru-RU" sz="3200" b="1" dirty="0">
                <a:latin typeface="Calibri" pitchFamily="32" charset="0"/>
                <a:cs typeface="+mn-cs"/>
              </a:rPr>
              <a:t>Телефон </a:t>
            </a:r>
            <a:r>
              <a:rPr lang="ru-RU" sz="3200" b="1" dirty="0">
                <a:latin typeface="Calibri" pitchFamily="32" charset="0"/>
                <a:cs typeface="+mn-cs"/>
              </a:rPr>
              <a:t>для </a:t>
            </a:r>
            <a:r>
              <a:rPr lang="ru-RU" sz="3200" b="1" dirty="0">
                <a:latin typeface="Calibri" pitchFamily="32" charset="0"/>
                <a:cs typeface="+mn-cs"/>
              </a:rPr>
              <a:t>консультаций (запись на ПМПК): </a:t>
            </a:r>
            <a:r>
              <a:rPr lang="ru-RU" sz="3600" b="1" dirty="0">
                <a:latin typeface="Calibri" pitchFamily="32" charset="0"/>
                <a:cs typeface="+mn-cs"/>
              </a:rPr>
              <a:t>8(8332</a:t>
            </a:r>
            <a:r>
              <a:rPr lang="ru-RU" sz="3600" b="1" dirty="0">
                <a:latin typeface="Calibri" pitchFamily="32" charset="0"/>
                <a:cs typeface="+mn-cs"/>
              </a:rPr>
              <a:t>) 63-41-16</a:t>
            </a:r>
          </a:p>
          <a:p>
            <a:pPr marL="339725" indent="-339725" algn="just" fontAlgn="auto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n-US" sz="3600" b="1" dirty="0">
                <a:solidFill>
                  <a:srgbClr val="000000"/>
                </a:solidFill>
                <a:latin typeface="Calibri" pitchFamily="32" charset="0"/>
                <a:cs typeface="+mn-cs"/>
              </a:rPr>
              <a:t>E-mail</a:t>
            </a:r>
            <a:r>
              <a:rPr lang="ru-RU" sz="3600" b="1" dirty="0">
                <a:solidFill>
                  <a:srgbClr val="000000"/>
                </a:solidFill>
                <a:latin typeface="Calibri" pitchFamily="32" charset="0"/>
                <a:cs typeface="+mn-cs"/>
              </a:rPr>
              <a:t>: </a:t>
            </a:r>
            <a:r>
              <a:rPr lang="en-US" sz="3600" b="1" dirty="0">
                <a:latin typeface="Calibri" pitchFamily="32" charset="0"/>
                <a:cs typeface="+mn-cs"/>
                <a:hlinkClick r:id="rId3"/>
              </a:rPr>
              <a:t>ppmsp43@yandex.ru</a:t>
            </a:r>
            <a:endParaRPr lang="en-US" sz="3600" b="1" dirty="0">
              <a:latin typeface="Calibri" pitchFamily="32" charset="0"/>
              <a:cs typeface="+mn-cs"/>
            </a:endParaRPr>
          </a:p>
          <a:p>
            <a:pPr marL="339725" indent="-339725" algn="just" fontAlgn="auto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n-US" sz="3600" b="1" dirty="0">
                <a:latin typeface="Times New Roman" pitchFamily="16" charset="0"/>
                <a:cs typeface="Times New Roman" pitchFamily="16" charset="0"/>
              </a:rPr>
              <a:t>C</a:t>
            </a:r>
            <a:r>
              <a:rPr lang="ru-RU" sz="3600" b="1" dirty="0" err="1">
                <a:latin typeface="Times New Roman" pitchFamily="16" charset="0"/>
                <a:cs typeface="Times New Roman" pitchFamily="16" charset="0"/>
              </a:rPr>
              <a:t>айт</a:t>
            </a:r>
            <a:r>
              <a:rPr lang="ru-RU" sz="3600" b="1" dirty="0">
                <a:latin typeface="Times New Roman" pitchFamily="16" charset="0"/>
                <a:cs typeface="Times New Roman" pitchFamily="16" charset="0"/>
              </a:rPr>
              <a:t>: </a:t>
            </a:r>
            <a:r>
              <a:rPr lang="en-US" sz="3600" b="1" dirty="0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  <a:t>ppmsp43.my1.ru</a:t>
            </a:r>
            <a:r>
              <a:rPr lang="ru-RU" sz="3600" b="1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latin typeface="Calibri" pitchFamily="32" charset="0"/>
              <a:cs typeface="+mn-cs"/>
            </a:endParaRPr>
          </a:p>
          <a:p>
            <a:pPr marL="339725" indent="-339725" algn="just" fontAlgn="auto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ru-RU" sz="3600" b="1" dirty="0">
                <a:solidFill>
                  <a:srgbClr val="000000"/>
                </a:solidFill>
                <a:latin typeface="Calibri" pitchFamily="32" charset="0"/>
                <a:cs typeface="+mn-cs"/>
              </a:rPr>
              <a:t> </a:t>
            </a:r>
            <a:r>
              <a:rPr lang="en-US" sz="3600" b="1" dirty="0">
                <a:solidFill>
                  <a:srgbClr val="000000"/>
                </a:solidFill>
                <a:latin typeface="Calibri" pitchFamily="32" charset="0"/>
                <a:cs typeface="+mn-cs"/>
              </a:rPr>
              <a:t>57-02-76</a:t>
            </a:r>
            <a:r>
              <a:rPr lang="ru-RU" sz="3600" b="1" dirty="0">
                <a:solidFill>
                  <a:srgbClr val="000000"/>
                </a:solidFill>
                <a:latin typeface="Calibri" pitchFamily="32" charset="0"/>
                <a:cs typeface="+mn-cs"/>
              </a:rPr>
              <a:t> </a:t>
            </a:r>
            <a:r>
              <a:rPr lang="ru-RU" sz="3600" dirty="0">
                <a:solidFill>
                  <a:srgbClr val="000000"/>
                </a:solidFill>
                <a:latin typeface="Calibri" pitchFamily="32" charset="0"/>
                <a:cs typeface="+mn-cs"/>
              </a:rPr>
              <a:t>(директор</a:t>
            </a:r>
            <a:r>
              <a:rPr lang="en-US" sz="3600" dirty="0">
                <a:solidFill>
                  <a:srgbClr val="000000"/>
                </a:solidFill>
                <a:latin typeface="Calibri" pitchFamily="32" charset="0"/>
                <a:cs typeface="+mn-cs"/>
              </a:rPr>
              <a:t>)</a:t>
            </a:r>
            <a:endParaRPr lang="en-US" sz="3600" dirty="0">
              <a:solidFill>
                <a:srgbClr val="000000"/>
              </a:solidFill>
              <a:latin typeface="Calibri" pitchFamily="32" charset="0"/>
              <a:cs typeface="+mn-cs"/>
            </a:endParaRPr>
          </a:p>
          <a:p>
            <a:pPr marL="342900" indent="-339725" algn="just" fontAlgn="auto">
              <a:spcBef>
                <a:spcPts val="1000"/>
              </a:spcBef>
              <a:spcAft>
                <a:spcPts val="0"/>
              </a:spcAft>
              <a:buSzPct val="10000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endParaRPr lang="en-US" sz="4000" i="1" dirty="0">
              <a:solidFill>
                <a:srgbClr val="0070C0"/>
              </a:solidFill>
              <a:latin typeface="Calibri" pitchFamily="32" charset="0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500063" y="2357438"/>
            <a:ext cx="82296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2" charset="0"/>
                <a:cs typeface="+mn-cs"/>
              </a:rPr>
              <a:t>СПАСИБО ЗА ВНИМАНИЕ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latin typeface="Times New Roman" pitchFamily="16" charset="0"/>
                <a:cs typeface="Times New Roman" pitchFamily="16" charset="0"/>
              </a:rPr>
              <a:t>Информация о КЦ (июнь 2017 г.):</a:t>
            </a:r>
            <a:br>
              <a:rPr lang="ru-RU" sz="3600" b="1" smtClean="0">
                <a:latin typeface="Times New Roman" pitchFamily="16" charset="0"/>
                <a:cs typeface="Times New Roman" pitchFamily="16" charset="0"/>
              </a:rPr>
            </a:br>
            <a:r>
              <a:rPr lang="ru-RU" sz="3600" b="1" smtClean="0">
                <a:latin typeface="Times New Roman" pitchFamily="16" charset="0"/>
                <a:cs typeface="Times New Roman" pitchFamily="16" charset="0"/>
              </a:rPr>
              <a:t>общее кол-во КЦ, созданных в регионе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625" y="1643063"/>
          <a:ext cx="8286808" cy="4214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0161"/>
                <a:gridCol w="2776647"/>
              </a:tblGrid>
              <a:tr h="79002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 дошкольной ОО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40146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общеобразовательной организации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4671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иных формах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(КОГКУ Центр ППМС помощи, МКУ «Центр ППМС помощи» г.Кирова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928687"/>
          </a:xfrm>
        </p:spPr>
        <p:txBody>
          <a:bodyPr/>
          <a:lstStyle/>
          <a:p>
            <a:r>
              <a:rPr lang="ru-RU" sz="3600" b="1" smtClean="0">
                <a:latin typeface="Times New Roman" pitchFamily="16" charset="0"/>
                <a:cs typeface="Times New Roman" pitchFamily="16" charset="0"/>
              </a:rPr>
              <a:t>Информация о КЦ (июнь 2017 г.):</a:t>
            </a:r>
            <a:br>
              <a:rPr lang="ru-RU" sz="3600" b="1" smtClean="0">
                <a:latin typeface="Times New Roman" pitchFamily="16" charset="0"/>
                <a:cs typeface="Times New Roman" pitchFamily="16" charset="0"/>
              </a:rPr>
            </a:br>
            <a:endParaRPr lang="ru-RU" sz="3600" b="1" smtClean="0">
              <a:latin typeface="Times New Roman" pitchFamily="16" charset="0"/>
              <a:cs typeface="Times New Roman" pitchFamily="1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625" y="1643063"/>
          <a:ext cx="8286808" cy="4247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0161"/>
                <a:gridCol w="2776647"/>
              </a:tblGrid>
              <a:tr h="79002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Общее кол-во обращений в КЦ в очной форме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7204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40146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Общее кол-во обращений в КЦ в дистанционной форме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573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4671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Общее количество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сотрудников, задействованных в обеспечении деятельности КЦ (штатных/внештатных)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404 / 19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latin typeface="Times New Roman" pitchFamily="16" charset="0"/>
                <a:cs typeface="Times New Roman" pitchFamily="16" charset="0"/>
              </a:rPr>
              <a:t>Информация о КЦ (июнь 2017 г.):</a:t>
            </a:r>
            <a:br>
              <a:rPr lang="ru-RU" sz="3600" b="1" smtClean="0">
                <a:latin typeface="Times New Roman" pitchFamily="16" charset="0"/>
                <a:cs typeface="Times New Roman" pitchFamily="16" charset="0"/>
              </a:rPr>
            </a:br>
            <a:r>
              <a:rPr lang="ru-RU" sz="3600" b="1" smtClean="0">
                <a:latin typeface="Times New Roman" pitchFamily="16" charset="0"/>
                <a:cs typeface="Times New Roman" pitchFamily="16" charset="0"/>
              </a:rPr>
              <a:t>формы оказания помощи на базе КЦ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625" y="1643063"/>
          <a:ext cx="8286808" cy="4806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0161"/>
                <a:gridCol w="2776647"/>
              </a:tblGrid>
              <a:tr h="32724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Консультативная 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1994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5809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Диагностическая (логопед, психолог)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7139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Психолого-педагогическая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5361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7139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Методическая 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1027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7139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формы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</a:p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(школа молодых родителей, тренинги, практикумы, ГКП,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совместные занятия детей и их родителей)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ru-RU" sz="3200" b="1" smtClean="0">
                <a:latin typeface="Times New Roman" pitchFamily="16" charset="0"/>
                <a:cs typeface="Times New Roman" pitchFamily="16" charset="0"/>
              </a:rPr>
              <a:t>Информация о КЦ (июнь 2017 г.):</a:t>
            </a:r>
            <a:br>
              <a:rPr lang="ru-RU" sz="3200" b="1" smtClean="0">
                <a:latin typeface="Times New Roman" pitchFamily="16" charset="0"/>
                <a:cs typeface="Times New Roman" pitchFamily="16" charset="0"/>
              </a:rPr>
            </a:br>
            <a:r>
              <a:rPr lang="ru-RU" sz="3200" b="1" smtClean="0">
                <a:latin typeface="Times New Roman" pitchFamily="16" charset="0"/>
                <a:cs typeface="Times New Roman" pitchFamily="16" charset="0"/>
              </a:rPr>
              <a:t>категории получателей услуг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88" y="1214438"/>
          <a:ext cx="8286808" cy="5114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0161"/>
                <a:gridCol w="2776647"/>
              </a:tblGrid>
              <a:tr h="407931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Родители (законные представители):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8125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5863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несовершеннолетних обучающихся, обеспечивающие получение детьми дошкольного образования в форме семейного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образования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717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 детьми от 3 до 7 лет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5137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8307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 детьми от 3 до 7 лет, не получающими услуги дошкольного образования в образовательной организации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297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 детьми раннего возраста (до 3 лет)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297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 детьми раннего возраста, не получающими услуги дошкольного образования в образовательной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организации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297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 детей, охваченных услугами КЦ по категориям: от 2 </a:t>
                      </a: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 3 лет / от 3 лет до 7 лет / старше 7 лет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680 / 2918 / 1627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00"/>
          </a:xfrm>
        </p:spPr>
        <p:txBody>
          <a:bodyPr/>
          <a:lstStyle/>
          <a:p>
            <a:r>
              <a:rPr lang="ru-RU" smtClean="0"/>
              <a:t>Информация о работе КЦ 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z="3600" smtClean="0"/>
              <a:t>(Письмо от КОГКУ Центра ППМС помощи №16 от 15.03.2017 г.)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57188"/>
          <a:ext cx="8229600" cy="6278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784"/>
                <a:gridCol w="2786082"/>
                <a:gridCol w="1857388"/>
                <a:gridCol w="1757346"/>
              </a:tblGrid>
              <a:tr h="54841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Город, район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КЦ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 специалистов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Наличие плана работы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41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Афанасьевский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«Радуга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п.Афанасьево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«Солнышко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д.Ичетовкины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41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Даровской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№1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п.Даровской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№2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п.Даровской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№3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п.Даровской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№4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п.Даровской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№5 д.Первые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Бобровы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с.Верховонданка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с.Красное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41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г.Киров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№2</a:t>
                      </a:r>
                    </a:p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№31</a:t>
                      </a:r>
                    </a:p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№67</a:t>
                      </a:r>
                    </a:p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№76</a:t>
                      </a:r>
                    </a:p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№107</a:t>
                      </a:r>
                    </a:p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№119</a:t>
                      </a:r>
                    </a:p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№133</a:t>
                      </a:r>
                    </a:p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№159</a:t>
                      </a:r>
                    </a:p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№165</a:t>
                      </a:r>
                    </a:p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№166</a:t>
                      </a:r>
                    </a:p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№171</a:t>
                      </a:r>
                    </a:p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№189</a:t>
                      </a:r>
                    </a:p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№211</a:t>
                      </a:r>
                    </a:p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№224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МКУ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«Центр ППМС помощи» г.Кирова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63" y="142875"/>
          <a:ext cx="8229600" cy="6491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32"/>
                <a:gridCol w="3071834"/>
                <a:gridCol w="1857388"/>
                <a:gridCol w="1757346"/>
              </a:tblGrid>
              <a:tr h="54841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Город, район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КЦ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 специалистов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Наличие плана работы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41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Куменский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«Тополек» п.Краснооктябрьский</a:t>
                      </a:r>
                    </a:p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«Колокольчик»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п.Кумены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«Сказка»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п.Нижнеивкино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«Звоночек»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п.Вичевщина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«Березка»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п.Кумены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41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Лебяжский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СОШ п.Лебяжье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СОШ с.Лаж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41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Нолинский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«Радуга» г.Нолинск</a:t>
                      </a:r>
                    </a:p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«Солнышко» г.Нолинск</a:t>
                      </a:r>
                    </a:p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«Ромашка» п.Аркуль</a:t>
                      </a:r>
                    </a:p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«Ручеек» д.Варнаки</a:t>
                      </a:r>
                    </a:p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«Березка»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д.Рябиновщина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«Тополек» п.Медведок</a:t>
                      </a:r>
                    </a:p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«Ягодка»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с.Швариха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41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Орловский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«Калинка» г.Орлов</a:t>
                      </a:r>
                    </a:p>
                    <a:p>
                      <a:pPr algn="ctr"/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«Теремок» г.Орлов</a:t>
                      </a:r>
                    </a:p>
                    <a:p>
                      <a:pPr algn="ctr"/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«Золотой ключик» д.Кузнецы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41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Свечинский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«Теремок» п.Свеча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41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Уржумский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№3 г.Уржум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№5 г.Уржум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«Солнышко» с.Шурма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41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Юрьянский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«Малиновка» п.Мурыгино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625" y="0"/>
          <a:ext cx="8229600" cy="679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32"/>
                <a:gridCol w="3071834"/>
                <a:gridCol w="1857388"/>
                <a:gridCol w="1757346"/>
              </a:tblGrid>
              <a:tr h="5000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Город, район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КЦ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 специалистов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Наличие плана работы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41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Оричевский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с.Коршик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«Звоночек» п.Зеленый</a:t>
                      </a:r>
                    </a:p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«Ладушки»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с.Истобенск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«Родничок» п.Оричи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«Ромашка» п.Оричи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«Сказка» п.Оричи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«Светлячок» п.Мирный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«Сказка»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п.Левинцы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«Солнышко» п.Стрижи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«Солнышко» с.Адышево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«Теремок»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д.Кучелапы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«Тополек» п.Торфяной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ООШ д.Усовы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ООШ п.Суводи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ООШ с.Пустоши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СОШ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п.Зенгино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СОШ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Лугоболотная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П.Юбилейный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Нет сведений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41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Фаленский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«Буратино»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п.Фаленки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«Родничок»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п.Фаленки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«Колосок»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с.Верхосунье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«Буратино» п.Октябрьский</a:t>
                      </a:r>
                    </a:p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 «Росинка»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д.Леваны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ООШ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д.Малахи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ООШ с.Белая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ООШ с.Николаево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ООШ с.Полом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ООШ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с.Святица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СОШ с.Талица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Нет сведений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830</Words>
  <PresentationFormat>Экран (4:3)</PresentationFormat>
  <Paragraphs>335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Calibri</vt:lpstr>
      <vt:lpstr>Arial</vt:lpstr>
      <vt:lpstr>Times New Roman</vt:lpstr>
      <vt:lpstr>Тема Office</vt:lpstr>
      <vt:lpstr>Деятельность консультационных центров в Кировской области</vt:lpstr>
      <vt:lpstr>Информация о КЦ (июнь 2017 г.): общее кол-во КЦ, созданных в регионе</vt:lpstr>
      <vt:lpstr>Информация о КЦ (июнь 2017 г.): </vt:lpstr>
      <vt:lpstr>Информация о КЦ (июнь 2017 г.): формы оказания помощи на базе КЦ</vt:lpstr>
      <vt:lpstr>Информация о КЦ (июнь 2017 г.): категории получателей услуг</vt:lpstr>
      <vt:lpstr>Информация о работе КЦ   (Письмо от КОГКУ Центра ППМС помощи №16 от 15.03.2017 г.)</vt:lpstr>
      <vt:lpstr>Слайд 7</vt:lpstr>
      <vt:lpstr>Слайд 8</vt:lpstr>
      <vt:lpstr>Слайд 9</vt:lpstr>
      <vt:lpstr>Не представлена информация:</vt:lpstr>
      <vt:lpstr>Нет консультационных центров: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Деятельность консультационных центров в Кировской области</dc:title>
  <dc:creator>Крысов А.В.</dc:creator>
  <cp:lastModifiedBy>Директорр</cp:lastModifiedBy>
  <cp:revision>14</cp:revision>
  <dcterms:created xsi:type="dcterms:W3CDTF">2017-06-13T04:28:25Z</dcterms:created>
  <dcterms:modified xsi:type="dcterms:W3CDTF">2017-06-13T06:50:16Z</dcterms:modified>
</cp:coreProperties>
</file>