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66" r:id="rId4"/>
    <p:sldId id="259" r:id="rId5"/>
    <p:sldId id="257" r:id="rId6"/>
    <p:sldId id="262" r:id="rId7"/>
    <p:sldId id="261" r:id="rId8"/>
    <p:sldId id="263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0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4.png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/>
          <a:srcRect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/>
          <a:srcRect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/>
          <a:srcRect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/>
          <a:srcRect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hyperlink" Target="http://kirovipk.ru/sites/default/files/novost/posobie_robototehnika_0.jpg" TargetMode="Externa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hyperlink" Target="mailto:kirovipk@kirovipk.ru" TargetMode="External"/><Relationship Id="rId2" Type="http://schemas.openxmlformats.org/officeDocument/2006/relationships/hyperlink" Target="http://kirovipk.ru/" TargetMode="Externa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Pivovarova\Desktop\0001 (1).jpg"/>
          <p:cNvPicPr/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989622" y="175845"/>
            <a:ext cx="8412481" cy="6483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785" y="452717"/>
            <a:ext cx="6013939" cy="2694929"/>
          </a:xfrm>
        </p:spPr>
        <p:txBody>
          <a:bodyPr/>
          <a:lstStyle/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Статистика </a:t>
            </a:r>
            <a:b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очных участников мероприятий </a:t>
            </a:r>
            <a:b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Недели - 2016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24" y="0"/>
            <a:ext cx="5703276" cy="6835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867" y="18254"/>
            <a:ext cx="9404723" cy="140053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ru-RU" sz="6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ФГАУ «ФИРО»</a:t>
            </a:r>
            <a:endParaRPr lang="ru-RU" sz="6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831021" y="1592317"/>
            <a:ext cx="8360979" cy="5232433"/>
          </a:xfrm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С 2014 </a:t>
            </a:r>
            <a:r>
              <a:rPr lang="ru-RU" sz="1900" b="1" dirty="0" smtClean="0">
                <a:solidFill>
                  <a:schemeClr val="bg1"/>
                </a:solidFill>
              </a:rPr>
              <a:t>года </a:t>
            </a:r>
            <a:r>
              <a:rPr lang="ru-RU" sz="1900" b="1" dirty="0">
                <a:solidFill>
                  <a:schemeClr val="bg1"/>
                </a:solidFill>
              </a:rPr>
              <a:t>в ИРО Кировской области </a:t>
            </a:r>
            <a:r>
              <a:rPr lang="ru-RU" sz="1900" b="1" dirty="0" smtClean="0">
                <a:solidFill>
                  <a:schemeClr val="bg1"/>
                </a:solidFill>
              </a:rPr>
              <a:t>функционирует: </a:t>
            </a:r>
            <a:endParaRPr lang="ru-RU" sz="1900" b="1" dirty="0" smtClean="0">
              <a:solidFill>
                <a:schemeClr val="bg1"/>
              </a:solidFill>
            </a:endParaRPr>
          </a:p>
          <a:p>
            <a:r>
              <a:rPr lang="ru-RU" sz="1900" b="1" dirty="0" smtClean="0">
                <a:solidFill>
                  <a:schemeClr val="bg1"/>
                </a:solidFill>
              </a:rPr>
              <a:t>федеральная </a:t>
            </a:r>
            <a:r>
              <a:rPr lang="ru-RU" sz="1900" b="1" dirty="0">
                <a:solidFill>
                  <a:schemeClr val="bg1"/>
                </a:solidFill>
              </a:rPr>
              <a:t>экспериментальная площадка ФГАУ </a:t>
            </a:r>
            <a:r>
              <a:rPr lang="ru-RU" sz="1900" b="1" dirty="0" smtClean="0">
                <a:solidFill>
                  <a:schemeClr val="bg1"/>
                </a:solidFill>
              </a:rPr>
              <a:t>«ФИРО» </a:t>
            </a:r>
            <a:r>
              <a:rPr lang="ru-RU" sz="1900" b="1" dirty="0">
                <a:solidFill>
                  <a:schemeClr val="bg1"/>
                </a:solidFill>
              </a:rPr>
              <a:t>по теме </a:t>
            </a:r>
            <a:r>
              <a:rPr lang="ru-RU" sz="1900" b="1" dirty="0" smtClean="0">
                <a:solidFill>
                  <a:schemeClr val="bg1"/>
                </a:solidFill>
              </a:rPr>
              <a:t>«Интеграция </a:t>
            </a:r>
            <a:r>
              <a:rPr lang="ru-RU" sz="1900" b="1" dirty="0">
                <a:solidFill>
                  <a:schemeClr val="bg1"/>
                </a:solidFill>
              </a:rPr>
              <a:t>робототехники и медиаобразования как ресурс формирования </a:t>
            </a:r>
            <a:r>
              <a:rPr lang="ru-RU" sz="1900" b="1" dirty="0" err="1">
                <a:solidFill>
                  <a:schemeClr val="bg1"/>
                </a:solidFill>
              </a:rPr>
              <a:t>метапредметных</a:t>
            </a:r>
            <a:r>
              <a:rPr lang="ru-RU" sz="1900" b="1" dirty="0">
                <a:solidFill>
                  <a:schemeClr val="bg1"/>
                </a:solidFill>
              </a:rPr>
              <a:t> компетенций в образовательном </a:t>
            </a:r>
            <a:r>
              <a:rPr lang="ru-RU" sz="1900" b="1" dirty="0" smtClean="0">
                <a:solidFill>
                  <a:schemeClr val="bg1"/>
                </a:solidFill>
              </a:rPr>
              <a:t>кластере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"Детский сад – школа – ВУЗ –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предприятие»</a:t>
            </a:r>
            <a:endParaRPr lang="ru-RU" sz="1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900" b="1" dirty="0" smtClean="0">
                <a:solidFill>
                  <a:schemeClr val="bg1"/>
                </a:solidFill>
              </a:rPr>
              <a:t>сетевая </a:t>
            </a:r>
            <a:r>
              <a:rPr lang="ru-RU" sz="1900" b="1" dirty="0">
                <a:solidFill>
                  <a:schemeClr val="bg1"/>
                </a:solidFill>
              </a:rPr>
              <a:t>экспериментальная площадка ФГАУ </a:t>
            </a:r>
            <a:r>
              <a:rPr lang="ru-RU" sz="1900" b="1" dirty="0" smtClean="0">
                <a:solidFill>
                  <a:schemeClr val="bg1"/>
                </a:solidFill>
              </a:rPr>
              <a:t>«ФИРО» </a:t>
            </a:r>
            <a:r>
              <a:rPr lang="ru-RU" sz="1900" b="1" dirty="0">
                <a:solidFill>
                  <a:schemeClr val="bg1"/>
                </a:solidFill>
              </a:rPr>
              <a:t>по </a:t>
            </a:r>
            <a:r>
              <a:rPr lang="ru-RU" sz="1900" b="1" dirty="0" smtClean="0">
                <a:solidFill>
                  <a:schemeClr val="bg1"/>
                </a:solidFill>
              </a:rPr>
              <a:t>теме «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Накопление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передовых образовательных практик и развитие сетевого взаимодействия в области образовательной робототехники и научно-технического творчества детей и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молодежи».</a:t>
            </a:r>
            <a:endParaRPr lang="ru-RU" sz="1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900" b="1" dirty="0" smtClean="0">
                <a:solidFill>
                  <a:schemeClr val="bg1"/>
                </a:solidFill>
              </a:rPr>
              <a:t>Деятельность и проекты по реализации образовательной робототехники и повышению квалификации педагогов высоко </a:t>
            </a:r>
            <a:r>
              <a:rPr lang="ru-RU" sz="1900" b="1" dirty="0">
                <a:solidFill>
                  <a:schemeClr val="bg1"/>
                </a:solidFill>
              </a:rPr>
              <a:t>оценивает ФГАУ «</a:t>
            </a:r>
            <a:r>
              <a:rPr lang="ru-RU" sz="1900" b="1" dirty="0" smtClean="0">
                <a:solidFill>
                  <a:schemeClr val="bg1"/>
                </a:solidFill>
              </a:rPr>
              <a:t>ФИРО», руководитель </a:t>
            </a:r>
            <a:r>
              <a:rPr lang="ru-RU" sz="1900" b="1" dirty="0">
                <a:solidFill>
                  <a:schemeClr val="bg1"/>
                </a:solidFill>
              </a:rPr>
              <a:t>экспериментальной площадки </a:t>
            </a:r>
            <a:r>
              <a:rPr lang="ru-RU" sz="1900" b="1" dirty="0" smtClean="0">
                <a:solidFill>
                  <a:schemeClr val="bg1"/>
                </a:solidFill>
              </a:rPr>
              <a:t>Рабинович </a:t>
            </a:r>
            <a:r>
              <a:rPr lang="ru-RU" sz="1900" b="1" dirty="0">
                <a:solidFill>
                  <a:schemeClr val="bg1"/>
                </a:solidFill>
              </a:rPr>
              <a:t>Павел </a:t>
            </a:r>
            <a:r>
              <a:rPr lang="ru-RU" sz="1900" b="1" dirty="0" smtClean="0">
                <a:solidFill>
                  <a:schemeClr val="bg1"/>
                </a:solidFill>
              </a:rPr>
              <a:t>Давидович.</a:t>
            </a:r>
            <a:endParaRPr lang="ru-RU" sz="1900" b="1" dirty="0">
              <a:solidFill>
                <a:schemeClr val="bg1"/>
              </a:solidFill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1260426"/>
            <a:ext cx="2821776" cy="26819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825710" cy="1259173"/>
          </a:xfrm>
          <a:prstGeom prst="rect">
            <a:avLst/>
          </a:prstGeom>
        </p:spPr>
      </p:pic>
      <p:pic>
        <p:nvPicPr>
          <p:cNvPr id="12" name="Picture 2" descr="http://kirovipk.ru/sites/default/files/styles/big/public/novost/posobie_robototehnika_0.jpg?itok=j7hgjYHG">
            <a:hlinkClick r:id="rId3" tooltip="Вышло из печати учебно-методическое пособие «Образовательная робототехника»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5796">
            <a:off x="1661102" y="3729990"/>
            <a:ext cx="2125245" cy="29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-2736" y="22932"/>
            <a:ext cx="4607987" cy="6859724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856205" y="1798820"/>
            <a:ext cx="7335795" cy="49726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Инновационного </a:t>
            </a: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Центра </a:t>
            </a:r>
            <a:r>
              <a:rPr lang="ru-RU" sz="20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Сколково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</a:t>
            </a:r>
            <a:endParaRPr lang="ru-RU" sz="20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ru-RU" sz="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Генеральный директор Юрий Константинович </a:t>
            </a:r>
            <a:r>
              <a:rPr lang="ru-RU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Аурениус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b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отмечает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что 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Ресурсный центр робототехники 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ИРО 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Кировской области 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активно 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участвует в подготовке педагогов и молодого поколения к реализации Национальной стратегической инициативы. </a:t>
            </a:r>
            <a:endParaRPr lang="ru-RU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«Мы 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знаем Институт развития образования Кировской области как надежного и профессионального партнера и высоко ценим научно-методический и творческий потенциал Ресурсного центра. </a:t>
            </a:r>
            <a:endParaRPr lang="ru-RU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Желаем 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вам успешной и эффективной работы, новых идей и решений. Пусть концепции и партнерства, возникшие в рамках Недели информатизации образования на Вятской земле, реализуются и принесут достойные плоды. </a:t>
            </a:r>
            <a:endParaRPr lang="ru-RU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Мы 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поддерживаем инициативы нашего партнера и готовы к сотрудничеству в новых 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проектах».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http://robotolab.ru/aref/images/lintech2016bann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8472" y="56181"/>
            <a:ext cx="4953000" cy="174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0014" y="0"/>
            <a:ext cx="5578150" cy="21500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ru-RU" sz="6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ФЦТТУ МГТУ </a:t>
            </a:r>
            <a:br>
              <a:rPr lang="ru-RU" sz="6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6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</a:t>
            </a:r>
            <a:r>
              <a:rPr lang="ru-RU" sz="6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СТАНКИН»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13341"/>
            <a:ext cx="4557010" cy="4558659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44472" y="4385494"/>
            <a:ext cx="2307358" cy="2324156"/>
          </a:xfrm>
        </p:spPr>
      </p:pic>
      <p:sp>
        <p:nvSpPr>
          <p:cNvPr id="4" name="TextBox 3"/>
          <p:cNvSpPr txBox="1"/>
          <p:nvPr/>
        </p:nvSpPr>
        <p:spPr>
          <a:xfrm>
            <a:off x="4840014" y="2150038"/>
            <a:ext cx="73519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Федеральный Центр технического творчества учащихся на протяжении многих лет сотрудничает </a:t>
            </a:r>
            <a:b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 ИРО Кировской области по вопросам научно-методической поддержки педагогов и школьников, которых интересует развитие НТТМ, робототехники, медиаобразования, экранного творчества.</a:t>
            </a:r>
            <a:endParaRPr lang="ru-RU" sz="20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Ежегодные публикации ученых ИРО Кировской области в научных изданиях ФЦТТУ, инновационные проекты, проводимые совместно во Всероссийских детских центрах «Смена» и «Орленок»: </a:t>
            </a:r>
            <a:b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Школа мультимедийных технологий», </a:t>
            </a:r>
            <a:b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Технопарк юных» и другие, направлены на реализацию Национальной стратегической 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инициативы и развитие инженерных 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кадров 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современной России.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11" y="220724"/>
            <a:ext cx="10082374" cy="186901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ru-RU" sz="6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Молодежное объединение ЮНПРЕСС</a:t>
            </a:r>
            <a:endParaRPr lang="ru-RU" sz="6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4395787" cy="1287033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874146" y="2056092"/>
            <a:ext cx="6317853" cy="480190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ru-RU" sz="1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М</a:t>
            </a:r>
            <a:r>
              <a:rPr lang="ru-RU" sz="19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олодежное объединение ЮНПРЕСС и ИРО Кировской области с 2006 реализуют совместные проекты по развитию отечественного медиаобразования, медиакультуры современной молодежи, медиакомпетентности педагогов:</a:t>
            </a:r>
            <a:endParaRPr lang="ru-RU" sz="19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400"/>
              </a:spcBef>
            </a:pPr>
            <a:r>
              <a:rPr lang="ru-RU" sz="19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повышение квалификации педагогов России </a:t>
            </a:r>
            <a:br>
              <a:rPr lang="ru-RU" sz="19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19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 ИРО Кировской области, </a:t>
            </a:r>
            <a:endParaRPr lang="ru-RU" sz="19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400"/>
              </a:spcBef>
            </a:pPr>
            <a:r>
              <a:rPr lang="ru-RU" sz="19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Форумы детского и юношеского экранного медиатворчества,</a:t>
            </a:r>
            <a:endParaRPr lang="ru-RU" sz="19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400"/>
              </a:spcBef>
            </a:pPr>
            <a:r>
              <a:rPr lang="ru-RU" sz="1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Всероссийские проекты в детских центрах «Орленок» и «Артек»,</a:t>
            </a:r>
            <a:endParaRPr lang="ru-RU" sz="19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400"/>
              </a:spcBef>
            </a:pPr>
            <a:r>
              <a:rPr lang="ru-RU" sz="19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Всероссийские выставки молодежной прессы,  </a:t>
            </a:r>
            <a:endParaRPr lang="ru-RU" sz="19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400"/>
              </a:spcBef>
              <a:buFont typeface="Wingdings" pitchFamily="2" charset="2"/>
              <a:buChar char="Ø"/>
            </a:pPr>
            <a:r>
              <a:rPr lang="ru-RU" sz="19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совместная научно-методическая деятельность и многочисленные публикации по вопросам медиаобразования.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0358" y="2569779"/>
            <a:ext cx="5669193" cy="2657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195" y="315320"/>
            <a:ext cx="9404723" cy="140053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Фонд развития </a:t>
            </a:r>
            <a:b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интернет 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10414"/>
            <a:ext cx="2799535" cy="1705436"/>
          </a:xfrm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7243451" y="2180545"/>
            <a:ext cx="4396341" cy="4200245"/>
          </a:xfrm>
        </p:spPr>
        <p:txBody>
          <a:bodyPr/>
          <a:lstStyle/>
          <a:p>
            <a:r>
              <a:rPr lang="ru-RU" dirty="0" smtClean="0"/>
              <a:t>111</a:t>
            </a:r>
            <a:endParaRPr lang="ru-RU" dirty="0"/>
          </a:p>
        </p:txBody>
      </p:sp>
      <p:pic>
        <p:nvPicPr>
          <p:cNvPr id="12" name="Объект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910" y="4195958"/>
            <a:ext cx="4572094" cy="2562833"/>
          </a:xfrm>
          <a:prstGeom prst="rect">
            <a:avLst/>
          </a:prstGeom>
        </p:spPr>
      </p:pic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610" y="1822455"/>
            <a:ext cx="2927861" cy="2160000"/>
          </a:xfrm>
          <a:prstGeom prst="rect">
            <a:avLst/>
          </a:prstGeom>
        </p:spPr>
      </p:pic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978" y="1826496"/>
            <a:ext cx="2967522" cy="2160000"/>
          </a:xfrm>
          <a:prstGeom prst="rect">
            <a:avLst/>
          </a:prstGeom>
        </p:spPr>
      </p:pic>
      <p:pic>
        <p:nvPicPr>
          <p:cNvPr id="17" name="Рисунок 16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129" y="1823439"/>
            <a:ext cx="3029331" cy="2160000"/>
          </a:xfrm>
          <a:prstGeom prst="rect">
            <a:avLst/>
          </a:prstGeom>
        </p:spPr>
      </p:pic>
      <p:pic>
        <p:nvPicPr>
          <p:cNvPr id="18" name="Рисунок 17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4" y="4241125"/>
            <a:ext cx="2917500" cy="2268000"/>
          </a:xfrm>
          <a:prstGeom prst="rect">
            <a:avLst/>
          </a:prstGeom>
        </p:spPr>
      </p:pic>
      <p:pic>
        <p:nvPicPr>
          <p:cNvPr id="19" name="Рисунок 18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20" y="4241125"/>
            <a:ext cx="3172020" cy="2268000"/>
          </a:xfrm>
          <a:prstGeom prst="rect">
            <a:avLst/>
          </a:prstGeom>
        </p:spPr>
      </p:pic>
      <p:pic>
        <p:nvPicPr>
          <p:cNvPr id="20" name="Рисунок 19" descr="Вырезка экрана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9853615" y="5596759"/>
            <a:ext cx="2388176" cy="1250560"/>
          </a:xfrm>
          <a:prstGeom prst="rect">
            <a:avLst/>
          </a:prstGeom>
        </p:spPr>
      </p:pic>
      <p:pic>
        <p:nvPicPr>
          <p:cNvPr id="21" name="Рисунок 20" descr="Вырезка экран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3874" y="1822455"/>
            <a:ext cx="3200619" cy="216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 descr="Институт развития образования Кировской области | Кировское областное государственное образовательное автономное учреждение дополнительного профессионального образования — Яндекс.Браузер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29980" y="-1"/>
            <a:ext cx="10447082" cy="5869387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8424472" y="5706767"/>
            <a:ext cx="3672584" cy="1098768"/>
          </a:xfrm>
          <a:solidFill>
            <a:srgbClr val="F0F2F1"/>
          </a:solidFill>
        </p:spPr>
        <p:txBody>
          <a:bodyPr>
            <a:noAutofit/>
          </a:bodyPr>
          <a:lstStyle/>
          <a:p>
            <a:pPr algn="r"/>
            <a:r>
              <a:rPr lang="en-US" sz="2800" b="1" dirty="0">
                <a:hlinkClick r:id="rId2"/>
              </a:rPr>
              <a:t>http://</a:t>
            </a:r>
            <a:r>
              <a:rPr lang="en-US" sz="2800" b="1" dirty="0" smtClean="0">
                <a:hlinkClick r:id="rId2"/>
              </a:rPr>
              <a:t>kirovipk.ru</a:t>
            </a:r>
            <a:endParaRPr lang="en-US" sz="2800" b="1" dirty="0" smtClean="0"/>
          </a:p>
          <a:p>
            <a:pPr algn="r"/>
            <a:r>
              <a:rPr lang="en-US" sz="2800" b="1" dirty="0" smtClean="0">
                <a:hlinkClick r:id="rId3"/>
              </a:rPr>
              <a:t>kirovipk@kirovipk.ru</a:t>
            </a:r>
            <a:r>
              <a:rPr lang="en-US" sz="2800" b="1" dirty="0" smtClean="0"/>
              <a:t> 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Ио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2779</Words>
  <Application>WPS Presentation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Ион</vt:lpstr>
      <vt:lpstr>PowerPoint 演示文稿</vt:lpstr>
      <vt:lpstr>Статистика  очных участников мероприятий  Недели - 2016</vt:lpstr>
      <vt:lpstr>ФГАУ «ФИРО»</vt:lpstr>
      <vt:lpstr>PowerPoint 演示文稿</vt:lpstr>
      <vt:lpstr>ФЦТТУ МГТУ  «СТАНКИН»</vt:lpstr>
      <vt:lpstr>Молодежное объединение ЮНПРЕСС</vt:lpstr>
      <vt:lpstr>Фонд развития  интернет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Приветствие партнеров</dc:title>
  <dc:creator>Pivovarova</dc:creator>
  <cp:lastModifiedBy>user</cp:lastModifiedBy>
  <cp:revision>85</cp:revision>
  <dcterms:created xsi:type="dcterms:W3CDTF">2016-12-09T10:04:00Z</dcterms:created>
  <dcterms:modified xsi:type="dcterms:W3CDTF">2016-12-14T06:26:28Z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1049-10.1.0.5671</vt:lpwstr>
  </property>
</Properties>
</file>